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57A58108-05B5-441A-8ACE-BA5E1C3B8F50}"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7A58108-05B5-441A-8ACE-BA5E1C3B8F5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7A58108-05B5-441A-8ACE-BA5E1C3B8F50}"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7A58108-05B5-441A-8ACE-BA5E1C3B8F5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57A58108-05B5-441A-8ACE-BA5E1C3B8F5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57A58108-05B5-441A-8ACE-BA5E1C3B8F5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57A58108-05B5-441A-8ACE-BA5E1C3B8F50}"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7A58108-05B5-441A-8ACE-BA5E1C3B8F5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7A58108-05B5-441A-8ACE-BA5E1C3B8F50}"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7A58108-05B5-441A-8ACE-BA5E1C3B8F5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F435242-9471-42D2-99AD-31D52919DFAB}" type="datetimeFigureOut">
              <a:rPr lang="ru-RU" smtClean="0"/>
              <a:pPr/>
              <a:t>19.11.2015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7A58108-05B5-441A-8ACE-BA5E1C3B8F5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F435242-9471-42D2-99AD-31D52919DFAB}" type="datetimeFigureOut">
              <a:rPr lang="ru-RU" smtClean="0"/>
              <a:pPr/>
              <a:t>19.11.2015</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7A58108-05B5-441A-8ACE-BA5E1C3B8F50}"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548680"/>
            <a:ext cx="7766680" cy="2088232"/>
          </a:xfrm>
        </p:spPr>
        <p:txBody>
          <a:bodyPr>
            <a:normAutofit fontScale="90000"/>
          </a:bodyPr>
          <a:lstStyle/>
          <a:p>
            <a:r>
              <a:rPr lang="ru-RU" dirty="0" smtClean="0"/>
              <a:t/>
            </a:r>
            <a:br>
              <a:rPr lang="ru-RU" dirty="0" smtClean="0"/>
            </a:br>
            <a:r>
              <a:rPr lang="ru-RU" dirty="0" smtClean="0"/>
              <a:t>Урок 11</a:t>
            </a:r>
            <a:br>
              <a:rPr lang="ru-RU" dirty="0" smtClean="0"/>
            </a:br>
            <a:r>
              <a:rPr lang="ru-RU" dirty="0" smtClean="0"/>
              <a:t/>
            </a:r>
            <a:br>
              <a:rPr lang="ru-RU" dirty="0" smtClean="0"/>
            </a:br>
            <a:r>
              <a:rPr lang="ru-RU" b="1" dirty="0" smtClean="0"/>
              <a:t>Тема :  Хранение и передача информации</a:t>
            </a:r>
            <a:endParaRPr lang="ru-RU" b="1" dirty="0"/>
          </a:p>
        </p:txBody>
      </p:sp>
      <p:sp>
        <p:nvSpPr>
          <p:cNvPr id="3" name="Подзаголовок 2"/>
          <p:cNvSpPr>
            <a:spLocks noGrp="1"/>
          </p:cNvSpPr>
          <p:nvPr>
            <p:ph type="subTitle" idx="1"/>
          </p:nvPr>
        </p:nvSpPr>
        <p:spPr>
          <a:xfrm>
            <a:off x="1043608" y="3212976"/>
            <a:ext cx="7406640" cy="1752600"/>
          </a:xfrm>
        </p:spPr>
        <p:txBody>
          <a:bodyPr>
            <a:normAutofit fontScale="92500"/>
          </a:bodyPr>
          <a:lstStyle/>
          <a:p>
            <a:r>
              <a:rPr lang="ru-RU" dirty="0" smtClean="0"/>
              <a:t>Цель урока: </a:t>
            </a:r>
          </a:p>
          <a:p>
            <a:r>
              <a:rPr lang="ru-RU" dirty="0" smtClean="0"/>
              <a:t>Актуализировать знания по теме «Информационные процессы» . Изучить основные виды хранение и передача информации.</a:t>
            </a:r>
            <a:endParaRPr lang="ru-RU" dirty="0"/>
          </a:p>
        </p:txBody>
      </p:sp>
      <p:sp>
        <p:nvSpPr>
          <p:cNvPr id="4" name="TextBox 3"/>
          <p:cNvSpPr txBox="1"/>
          <p:nvPr/>
        </p:nvSpPr>
        <p:spPr>
          <a:xfrm>
            <a:off x="2123728" y="5733256"/>
            <a:ext cx="6480720" cy="646331"/>
          </a:xfrm>
          <a:prstGeom prst="rect">
            <a:avLst/>
          </a:prstGeom>
          <a:noFill/>
        </p:spPr>
        <p:txBody>
          <a:bodyPr wrap="square" rtlCol="0">
            <a:spAutoFit/>
          </a:bodyPr>
          <a:lstStyle/>
          <a:p>
            <a:pPr algn="r"/>
            <a:r>
              <a:rPr lang="ru-RU" dirty="0" smtClean="0"/>
              <a:t>МКОУ «</a:t>
            </a:r>
            <a:r>
              <a:rPr lang="ru-RU" dirty="0" err="1" smtClean="0"/>
              <a:t>Вилинская</a:t>
            </a:r>
            <a:r>
              <a:rPr lang="ru-RU" dirty="0" smtClean="0"/>
              <a:t> СОШ № 1»</a:t>
            </a:r>
          </a:p>
          <a:p>
            <a:pPr algn="r"/>
            <a:r>
              <a:rPr lang="ru-RU" dirty="0" smtClean="0"/>
              <a:t>Иванцов Андрей Валерьевич</a:t>
            </a:r>
            <a:endParaRPr lang="ru-RU" dirty="0"/>
          </a:p>
        </p:txBody>
      </p:sp>
      <p:sp>
        <p:nvSpPr>
          <p:cNvPr id="5" name="TextBox 4"/>
          <p:cNvSpPr txBox="1"/>
          <p:nvPr/>
        </p:nvSpPr>
        <p:spPr>
          <a:xfrm>
            <a:off x="7524328" y="188640"/>
            <a:ext cx="1440160" cy="646331"/>
          </a:xfrm>
          <a:prstGeom prst="rect">
            <a:avLst/>
          </a:prstGeom>
          <a:noFill/>
        </p:spPr>
        <p:txBody>
          <a:bodyPr wrap="square" rtlCol="0">
            <a:spAutoFit/>
          </a:bodyPr>
          <a:lstStyle/>
          <a:p>
            <a:r>
              <a:rPr lang="ru-RU" dirty="0" smtClean="0"/>
              <a:t>10 класс</a:t>
            </a:r>
          </a:p>
          <a:p>
            <a:r>
              <a:rPr lang="ru-RU" smtClean="0"/>
              <a:t>19.11.2015</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313145391_information-sap.jpg"/>
          <p:cNvPicPr>
            <a:picLocks noChangeAspect="1"/>
          </p:cNvPicPr>
          <p:nvPr/>
        </p:nvPicPr>
        <p:blipFill>
          <a:blip r:embed="rId2" cstate="print"/>
          <a:stretch>
            <a:fillRect/>
          </a:stretch>
        </p:blipFill>
        <p:spPr>
          <a:xfrm>
            <a:off x="0" y="4221088"/>
            <a:ext cx="2460297" cy="2636912"/>
          </a:xfrm>
          <a:prstGeom prst="rect">
            <a:avLst/>
          </a:prstGeom>
        </p:spPr>
      </p:pic>
      <p:sp>
        <p:nvSpPr>
          <p:cNvPr id="2" name="Заголовок 1"/>
          <p:cNvSpPr>
            <a:spLocks noGrp="1"/>
          </p:cNvSpPr>
          <p:nvPr>
            <p:ph type="title"/>
          </p:nvPr>
        </p:nvSpPr>
        <p:spPr/>
        <p:txBody>
          <a:bodyPr>
            <a:normAutofit/>
          </a:bodyPr>
          <a:lstStyle/>
          <a:p>
            <a:r>
              <a:rPr lang="ru-RU" sz="5400" b="1" dirty="0" smtClean="0"/>
              <a:t>Хранение информации</a:t>
            </a:r>
            <a:endParaRPr lang="ru-RU" sz="5400" b="1" dirty="0"/>
          </a:p>
        </p:txBody>
      </p:sp>
      <p:sp>
        <p:nvSpPr>
          <p:cNvPr id="3" name="Содержимое 2"/>
          <p:cNvSpPr>
            <a:spLocks noGrp="1"/>
          </p:cNvSpPr>
          <p:nvPr>
            <p:ph idx="1"/>
          </p:nvPr>
        </p:nvSpPr>
        <p:spPr/>
        <p:txBody>
          <a:bodyPr>
            <a:normAutofit fontScale="92500" lnSpcReduction="10000"/>
          </a:bodyPr>
          <a:lstStyle/>
          <a:p>
            <a:pPr marL="0" indent="355600">
              <a:buNone/>
            </a:pPr>
            <a:r>
              <a:rPr lang="ru-RU" b="1" i="1" dirty="0" smtClean="0"/>
              <a:t>Из базового курса вам известно:</a:t>
            </a:r>
          </a:p>
          <a:p>
            <a:pPr marL="0" indent="355600">
              <a:buNone/>
            </a:pPr>
            <a:r>
              <a:rPr lang="ru-RU" dirty="0" smtClean="0"/>
              <a:t>Человек хранит информацию в собственной памяти, а также в виде за­писей на различных внешних (по отношению к человеку) носителях: на камне, папирусе, бумаге, магнитных и оптических носителях и пр. Благодаря таким записям, информация передается не только в про­странстве (от человека к человеку), но и во времени — из поколения в поколение.</a:t>
            </a:r>
          </a:p>
          <a:p>
            <a:pPr marL="0" indent="355600">
              <a:buNone/>
            </a:pPr>
            <a:endParaRPr lang="ru-RU" dirty="0"/>
          </a:p>
        </p:txBody>
      </p:sp>
      <p:sp>
        <p:nvSpPr>
          <p:cNvPr id="1026" name="AutoShape 2" descr="data:image/jpeg;base64,/9j/4AAQSkZJRgABAQAAAQABAAD/2wCEAAkGBxIQEA8QEhIPFBAVFBQPDxQQFRAVDxQQFBUWGBUVFBQYHCggGBolHBUUITEhJSktLy4uFyA3OjMsNygtLisBCgoKDg0OGxAQGywkHyQsLCwsLywsLCwsLCwsLCwsLCwsLCwsLCwsLCwsLCwsLCwsLCwsLCwsLCwsLCwsLCwsLP/AABEIAOIA3wMBEQACEQEDEQH/xAAcAAEAAQUBAQAAAAAAAAAAAAAABwECAwUGBAj/xABIEAABAwICBQYJCgMIAwEAAAABAAIDBBESMQUGIUFxBxMiUWGRMjRCUnOBobHRFCNTcoKSk7LB0iSiwhYzQ2KD4fDxRGOjF//EABkBAQADAQEAAAAAAAAAAAAAAAABBAUDAv/EAC0RAQACAQMCBQQBBQEBAAAAAAABAgMEETESISIyQVFhExSBkXEzQlKh8CPR/9oADAMBAAIRAxEAPwCcUBAQEBAQEBAQEBAQWuQR3pPXmSPSBYMPyVkghkFhci+F8mLMEG56rNV2umrNPlRtqJi/wkVqpLyqAgICAgICAgICAgICAgICAgICAgICAgICDFUyhjHvOTWlx4AXSI3mIRM7Ru+fJXGQOLvCfcu4uz961t9rdmTzCdtWqzn6Okm3vhje76xYL+26zMtem8x8tTHO9Ilsl4exAQEBAQEBAQEBAQEBAQEBAQEBAQEBAQEGq1peW0NY4ZiCU/yFdMP9SP5hzzeSUG32X3Z9i0Nu+zMTDybPLtF0hPVIB9USvA9gCp6r+rLQ00744dMq7uICBdBS6Ct0BAQLoCAgICAgICAgICAgICAgICCyRgcCCAQRYg7QQcwVHyifZ88aTo24p2taWdKQNaSRg6Rs2wNhbK3YtquW0THdkTWO6U6DXyiijjjbHMxrWhoa2Nga0AZAByzrae8zM7r0aikRts9H/wCh0f8A7/uD4qPtrPX3NPlUcoNF1zfh/wC6fbWPuafK7+39F50v4bk+2t8H3NPlcNfqHz5Pw3/BPtr/AB+z7mnyu/t5Q/SP/Dk+Cn7bJ8fs+5p8qjXqg+ld+HL+1R9tf/pPuafP6VGvFB9Mfw5f2qPtsn/Sfc0+Vw12oPp/5Jf2p9tk/wClP3FPn9Lv7aUP04+5L+1R9vk9v9n3FPdtNF6VhqWl0MjXgHC617g9RB2heLUtTzOlb1vw9y8vYgICAgICAgICAgICAgIKFRIgTS3jFR6aX87lqRwyZ5l5VIICAgICAgICAg2+qmnDQ1LJCfmX2inH+UnY/wCydvC6Wx/VpNPXmHqmT6dur09U2sdex7llerT33XKUiAgIKXQLqNxVSF0FMQ7ERusdM0ZuaOJCnaUTaI9WN1bGM5Ixxc34p0z7HXX3WO0pAM5oRxkZ8V6jHefSUfUp7wxO05SjOpph/qx/FevoZP8AGf0j6tPeGJ2slGM6qm/Fj+Kn7fL/AIz+kfXxx/dDA/W+gGdZS/iNT7bL/jP6R9xj/wAoQ3XztklmkabsfI97T1tc4kHuKvbTHaWfM793oGhqnP5PUWzHzUmXco6o93rot7LTomoGcE/4cnwTqj3R0z7LDo6Yf4M34b/gnVHubSsNHL9FL9x/wTeEbStNO/zH/dd8FJtKwsI3HuKnaRSygEQpdAxBEuo1C1b+WSieRv8ACxuuL5SyDIfVG/uXjNk+lXaPNP8Ap1w4vqTvPCXgFnNFVAQEFCg4vlF1jdTRtp4XETy7SW+FHEM3dhOQ9at6TDFpnJeO0f7lU1OWY2pXlGx0jUHOoqTxml+Kt9XffaP1Cn+VhqpTnNOeMs37k6v4/Uf/AA2WOkcc3yni+T4qYvaODaGNzb54jxc4/qp+rf3NoWiFvUPXtUfVv7ybQrzTfNb3BRN7TzMm0HNN81vcFHVPubKho6h3BRulU5ILBC3PC2+eQvdTvIufkeBUIl9Bw+C3gPcsqY7taOF6JeTSGlIKduKaWOMf53AdwOa90pa/ljd5teteWLQ2m4KxrnwPxtacLjZw2naPCAuO1L47U7WRW9b8NjZeO71sphTulQxjqHcFPd52hYadvms7gp3n3OmFpoo/o4/ut+Cbz7nTC06OhP8AhRfcZ8FPVPudFfaGaOINAa0ANGQaAAOAC8zMz3lMREdoZESICAgoUETcpOh5Iqo1ZLnQy4WXP+E9osGHqacx23WlgydeKKRzXf8AO7O1GPpv1e7k16chAQEBARAiVC4dYQW4x1jvCnaULBVMNrOaeG1T0yMhNxs3jYo4k5hJekeUaJjQ2nidK4AC8h5uP3Fx7gqddNO/ildnUxEdocnpHXKunuDKImnyacYe+Q3cfVZd64qV9P24WzXs0JFzicS529zyXPPFx2ldd3J3nJO53O1Q8jAwu+viOH2YlU1XELWl5lJYVVcEBAQEBAQEBAQEFCg89fRMnjfFI0OjeMLgd4U1tNZ6q8vNqxaNpcizk0pRs52qtu6UewdV8CsTq7T32hXjS192ZvJzRjM1B/1Le4BROpt6RD19tVlZyfUI8iU8ZZP0Kj7m/wAfojTU/wClmbqJQfQk8ZZv3KPuL+6Y09PZlbqTQD/xmHiZD73J9xk93r6FPZmZqlQjKlp/W0H3qJz5PdP0aezMzVyjGVLTfhx/BR9XJPqn6VPZmboamGVPTjhHH8F5m9vc6K+zM2hiGUcQ4Mb8FHVPumKx7MgiaMmtHABeZmZTtCCdLsDampAAAE0oAGQHOO2BasTvEfhlzzLyIgQbHROgqiqI5mJzm+eejEPtnYfVcrxa9a8y9Vx2txCUtS9XXUMT2vc10j3Bziy+EACwaCc9+3tVPLk657L2HHNI7ujXJ2EBAQEBAQEBAQEBAQUug1OnNY6ejA51/TIu1jBikI4bh2mwXSmK1+OHK+WtOXKT8pjb9CmcW9b5A09wafeu0aWPWzhOqn0hsNFcoVNIQ2Vr4Sd7rOj9bhtHrFl5vprR3rO/+nuuprM942dfHIHAEEEEXBBBBByIKrz27LMTv3hegICAgoUEDaZcDU1RBBBmlIIyIMjrELTjiGVbmW50LqRU1Ia92GKJwDg5+1xaci1g/Wy5Xz1r2daYLWdzofUakgs5zTM/zprFt+xmXfc9qr2z2t8LNdPWrpmtAsBa262S4O65SCAgICCl0C6BdBVAQEBAQUJQcTrJr0IJJIYY+cczoyPcSI2vN7DYNuR6sirVNLE1i1p/Cpk1Mxaa1j8o0qah8r3SSOLnuN3OdmSrSoxoCDueTbTzmyfI3m8bgTDfyXgXLR2EXPEdqr6im8dULGnv36ZSYFTXlUBAQUKgQJpxgbUVYAAAmmAAyAD3WAWpXiPwyrdplO1MwBjAAAA0AAZAACwCzJ5akR2ZgiRAQEBAQarWDTsVFFzklyTsjY3w3u6h2du5e8eObztDnkyRSN5RnpTXismJwPELNzYgMVu15FyeFldrhpX03/lStmvb12eCHWetYbipm+07GO51166Kz6Q8RkvHrLp9Acob8TWVbWlp2c7GCCO17MiO0dy4309Z717S749TaPMkaKQOAc0gtIuCDcEHIgqnx2lcid+F6JEBBQoOa131iNFC3BbnpCQy+0NA8JxG/Md67YccXnvw4Z8s0jtyiaSpcWuYSCHP59524jIW22k9VzsyuT1q9MKG7AgICDa6ptJrqTDnzrT6htd7Lrxk8kvePzwnALNhpqqQQEFCokQPrF41Wemm/O5aleI/DKv5pTtD4LeA9yzJ5akcL0SICAgIBQQrrppM1FbMb9CNxgjG4BhIcfW4E93UtDFTppEM3LabWlo10cxAQSRyW6Vc9klK435u0kV9zCbObwBsftKpqacWW9NfmrvlWWxAQUKCLOUeBzq+ATSc1TuawNkw4gxoPT6Nx5VrncD2K9p58HaO7P1Ef+ndvtK6hwSR3gOFzYgyIC2B773D3uzJI2etca6iYnu7309ZjwozqIHRvdG9pa9pwua7YQVcid+8KUxtOzGgIJC5NtXXA/LJQRsIpwcyHZyd2wcT2Krnyf2wtafH/dKRFVXBAQEFCokQRrJ41Wemm/O5alOI/iGVfmU6w+C3gPcs2eWpHC9QkQEBAQEEE6w0xiq6pjsxNIR9Vzi5p+64LSpO9Yll3ja0w169PIgIO05K4SaqV/ktiLTxc5tvyu7lX1M7U/Kxpo8SUlTXhAQCg5HlI0ZztIZALuhPOduA7H+yx+yu+nttbb3VtRXeu/s1PJzrGA00kz2gNF6dzyAMO+O56sx2X6l7z49/FH5eNPliI6ZdLpvRdFVgc8YsQFmyNe1sgH1r7R2G4XKk5KcRLteuO/Mw4bWLVSmponzNrGmw6Ebg1z3u3NbgOZ67bFYpltM7TVWvhrEbxZp9V6mniqWvqmY4rEDZia19xZ7m+UBY7O3LYveSLTXavLnjmsW3twmijqWSMa+NzXsI6LmEFp7lnzE1naWlWYmN44ZwUSFBrZ9OQsqGUrnHnXNMgFjhDQCTidu2NPcvcY7TXqhznJWLdMtbR63MnrBSwMMjbOMkoNmDCM2i3SF7C/auk4emnVaXiM+9+msOjVf0d0FazeN1nppvzuWpTiPwyr+aU6Q+C3gPcsyeWpHC9EtVpnT8FIYxM4t5wkNIa4t2WuXEZDaF7pjtffb0c75a05ZqrTEEQic+WJolIbES4YXk5YTvzCUx3tvtHHKbZKxzL3BeIe1UBBxWv+q5qAKmEXmY3C9gzkjFyMP+cbusbOpWMGXp8Mq2fF1eKOUXf9HrBGYKuKQgzUdJJM9sUTHPkdk1vvPUO07FEzERvKYiZnaExaoaBFFAGEgyuOOZwyLrWAHYBs7zvVDLfrn4aGLH0Vb5c3UQEBBZNGHNLXAFpBa4HIg5gpvsT3RtpLk3kDnGnkjLM2tlxBwHViAIPHYrddTWeVK2mtHDn6zVGtiuXU7yBvjwvHc039i6xlpPq4zitHMNJb/ddHNVEtrq7p6WilD2EmMkc7H5Lxw3Otkf0XjJji8bS9UvNJ3hNdNOHsa9pu1zQ9p62kXHvWdPae7Tid43hZWVkcLS+R7GNG95DR7VNazaeyLWisbyhWvrpq2qe9ocZJvm2sjv4GwBvDYCb7M1pREUrtHEM2Zm9t/dKeqGrjaGEg2dO/bK8Aepg34R7dp3qjlydc/C/hx9FflviuLqgrWfxus9NL+YrUp5YZeTzSnSLwW8AsxpxwvRLU6y6HbV08kRAxWxROPkyDwT+h7CV6x36LbueWnXXZDNVJNG11LJiAY++B1iY5BcHCd177th2FaUbcwzp34lL+p+mfldKx5Fnt+akvve0C5HYQQfWs/NTovsv4b9dN29XN2UJUDy11fFA3HLIxjet5A7usqa1tbtEPNrVrzKHdbtIQ1NU+WBtmEAOJGEyPF7vtuuLDbt2LQx1mtYiWdktFrbw6jVLU6kqKeKeR8khdfG1rsDGuB2t6PSuOK5Zc1q22h3xYa2rvLudHaLhp24YY2RjfhAue1xzJ4qta025larSK8Q9dl5elUBAQEBBSyAQokQ/wAokDGV78AAxMY+QDLnDe59Ywn1rQwTM0jdn54iL9nNLq4qtaSQBtJNgBmSUHTaP0/pAxR0cDX4mXYCxhMtr7A5ztjAMrm2S5TjpvN5dYveY6IdJojUQvImr5HyyZ4A9xA7HPO08BYcVxvqNu1Hamn9bOs0doanp78zDHHfwi0DEeLsyuFsl7+aViuOleIe9eXtaUEF60+OVnppfzFaWPywy8nmlOcPgt4BZvq044XolSyDndZNUYK04yXRzWtjZbaBliac/euuPNNO3Ljkwxed3KV+jqzQ/wA9BKZKckc4HN6Idl02X2A7OkCu9bVzdrR3V7Uvh7xPZ0Or+vUFRZktoJbeWRzTvqv/AEPtXK+C0d694dqaiJ83ZqtatfLXhpCCcnTWuB2Rg5/WOxdMWn/uv+nLLqN+1f2j6epdK4ve9z373PcXO7yrO2ytvusQdDqZrEaKaziTTyECUead0g4b+zgFyy4+uPl1xZOifhMbHX27tyoNCFyJEBAQEBAQUKSIZ18N9I1PFg/+bVfw/wBOGbm88tAurmIhPGiKjnYIJd742PPEtBKzbRtaYatJiYiXsuvL0qCgrdBaUEGa1eOVvppfzFaWPywy8nmlOUPgt4BZstOOF6JEFLILJYmuaWuALSC1wO0EHMEJHad4RMRMbI90tycEyF1NKxsbjfBLiODsa4ZjsPerddTG3ijuqW007+Hhki5PIImOkqJ5XNa0vfzdo2hrRc7drt24hR9zaZ2rH7TGmrEb2lHbgzE8xsEbHOLmsFzhb5IudpNgLneblW5mZ5VBQKKY5RKTtRdYpphDT8w4xxxiN89zbE0bL3FttgLXuqmfFWN7795nhcwZbTtXbj1dyqq2ICAgICAgoUJQvrzHh0hVdrmuHAsaVoYp8EM3NHjlol0cxEJb1KrcVBT9bQ6M/ZcQPZZUc8bXloYJ8Dd8+uTsyMkUDOwoleVAg3Wzxyt9LJ7ytPH5Y/DLy+aU4w+COAWbLTjheiRAQUKC0lBzXKFVc3o+a2byyH1OcMX8ocu2nrvf+HDUTtSUQq8oCC+GFzzhY1znWJswFzrDabAbShEbpL5MaaojhmMjXNhc5roWvBD8VjjdY7Q09HuKp6mazMbcrmmi0RO/Dt8SrrRdBVAQEBAQUKCJeUyK1dfzomO7sTf6Qr2Cf/OGfqP6jR6H0f8AKHTRi+MQSyQgeVKwAtaew7R610tbpjdzpXqnZrwvf8vCR+TyS9I4ebK4d7WH9VT1EeKF7TeV1LAq6w9MTVA9LdiJUdKEQhHWzxyt9LJ7ytLH5Y/iGZl80pwiOwcAs2eWnHC+6JLoKFyCwuQW3QcPypVgEMEPlOkMp7GsaW+9/sKtaWObfhU1Nu0VRwrSoIN5qQ0mvprbnOceAY6//O1c8vkl0w+eEuumVBorefUC9kyJehjroMiAgICCjkEbcq1NZ9NL1tfGfskOH5iremnwzClqY7xLxcmVPiqpX+ZEbcXObt7ge9etTPg2RpvPu8GvGi2U1URH4Mjeew+YXEggdlwSONty94rdVd3jNTpts3nJvUDm6iLeHiT1Obb+n2rlqI4l2008w7WNqqrT0xxFQlkwILTEongQrrYP4ys9LJ71p4/LH8Qy8vmlNsZ2DgFnTy044XYlCVC5BYXIhbdBTEmwiHXXSHP1sxHgsPMM4M8L+YuWjjp01iGdlv1XmWnoKd88zIIwHPcQ0cT19ltpPUF0ttWu8ucRMztBVRBkkjA4ODXOZiAsHYTYkDquCoJ7Or5NKbFUTS7mR4R9Z5+DXLhqJ8O3usaaPHukJ6prq2yC9jUHrhUJelAQEBBQoI05VyeepR5PNvI+tiF/6Vc03ln+VHU8wxcmEDudqJduFsYi7C57g72BntTUz4YhOmjxTLBykw/xEMu50ZZ62OJ/rCnTz4dvlGpjxRPw9XJtDsqZO1jB6rk+8LzqJ7bPWmjl3tO26qrj1qBS6ChKgQprd47W+letPH5a/wAQy8vnlNLTsHBZ08tOOFVCVCgpZBQhENfpqvFNBJO7Jo6I8552NHeV0x16rRHo8ZL9NZlCz3Em+bnH1lzj7yStHlmpM1J1WNJ8/KB8ocMtlo2nMX3uyBO61utU8+br8McLuDD0x1TyjiujwyzN82SRvc8hW1KY7zCQOTylLKZ0hG2V5I+ozoj24lU1E+KIXdNXwzLqLqusMjEHoY1BmYFCWZAQEBBQoI65V8P8Jt6fzmzfgODb3hW9NxKnqvR6OT2ojNI6Nn96Hl04Isbu8AjrGFoHEFec8W6t/R70016Zj1aXlFrCZo4MNgxvOYt7jIBl2DCumCu1d/dx1Npm20+jBqdrFHSh0UoIY52PG0E4TYDa3O2wZL1lxdcduUYcsUnulHR8rJI2vjc17HC7XNN2n1qjaJidpXq2i0bw9FlD0phQMKIQprf47W+letLH5Y/iGZl80prjbsHALNnlpxwuwolYWoKYUFcKDjuVF9qWFvnTC/BrH/EKzpo7z/Crqp8MOF1UoDU11NG3Jj2VMp82OJwdt4uDW+vsVrJbopNvwrYq9V4hNUsgCzGkgesxc7Li8PnJMf1sZv7brVllTykzUmUuoYb+SXsHAONv+dipaiNr7r+nnemzeALg7M8QQeqMKEswCC5AQEBBQoIs5Un3q4hbYIRY9d3u+Cu6ePB+VHUz4/w0eq2lHUtVC8eC57YpRuLHuAPrFwRwXW9Ous1csdum0S7rXzQgmAkGxwFmnq7OC4ae3osZ6b90b1NFJGek08QLt71bpXrnaFS3hjeXbclM8gdUxkO5qzZGk3w85tDg3iLXsuGtp0xHeN49ljSTMzPskayoLyuFBa4KBCOuHjtZ6Ry08Xlhl5fPKbovBHALOnlpxwq8qEsV0FboPHpDSkNOAZpWM6g49I8G5le6Y7X4jd4tkrTmUZ69axsrHxsivzUeIhzhbG91toG4ADf1lXMWLojvyo5ssXntxCzk30qylklikAElQ9gbKMupkRG4FxNj1uXvVx9SI6OI9DTXik7W9UoR07nbSs1oIm12o+Zr6hu5xEo+2AT/ADYlo4rdVIlnZa7Xl3uqtNgo6Zu8sxni8l39SqZrb3n4XcEbUj5b2OBcnRfgUDLGESztQVQEBAQUKDk9edBNqWtdfC9uxrh7QRvGxWtNf0lW1FInv6uV0Jqe4zxl7wWse15DQRctIIueq4C75LxWs7K9MW8xu7zWP+7aFVwTtK1m4ajR1A2YlpzVjJk6e+zlSnU6HRmimwXtmVTvfqWa02bFeHsQWlQIQ1x8erPSO9y08flj8MvL5rJui8EcFnTy044WPcoSsug1us1bJBSTSRAmQN6FhcgkgF1t9hc+pdMNIteIlyzTMUmY5QvNM6Rxe9znvObnElxPFaMxG+1eGb327vRT6Mmk8GN3F3Rb3n9LqZiN+UxEz6Ou1X1QtLHLIceBweG5RhzTcHrdY/8AS45ckRXaFjFi3neUi1VQ2Jj5HkNY1pc9xyAAuSs+KzM7RzK7MxWN5QlrFpQ1dTLPYhps2MHMRt2NHHf61pUrFKxVmXv1WmXcclr3Pina5xLWPaGAm+G4uQOoZbOKramO8StaaZ2mHeFqrLS3AgqGoLkBAQEBAQazTbbsXbDPdzycNRolxbIO1dsveHKnaWz08zE0Llh5e8nDX6GjIlC6Zp7PGPl06qLIgILXIIR1y8erPSO9wWlj8tWXl89k1tPRHBZ08tOOGIuUJVaLoL5YA5uEqYnad0TG8NY3QEYN12+vLlGKHj0nRtjthC648m7xemz2avv6JC45u87umN4eURzvkEwbfaWYrebjbf2KdPH/AKfh51HkRABfYPVbNXVBLHJzop9PA90gs+RweW72gCwB7c+9U9RaJtER6L2nrMV7uuVdYEBAQEBAQEBB5q5t2FeqcvN+GjDcJDhuVq3eHCvK6aYyFeaRsm07vXoxtnKMs9k447twqzuICC0qBCOufj1Z6Q/lC08flr/DLy+ayZZJLADsCzp5aakTLqEvW1tkFUBBp9MsuQu+KXHIxaHFnJkTRta2MOYQclypMxPZ7tG8d3MxaOia/E2OMOvmGtB7wFbm0zHdWjHWJ7Q6mnaA0WVO07ytRwyqEiAgICAgICAgw1Q6K9U5ebcNVJGrG7jEMLY7FRE907PfRWBXi87vVeWxabri6qoCC0oIR1yINdWEWPTOX1QtLH5a/wAMvL5pS9T/ADhBFiNxG0WWdPadmnHeIlsGNsoSuQEBB5K6K4XSkvFoa5l2m4Xu3d5js90k2JnaucRtL3M9nijh2hdpns5RHduYxYBVp5d1yAgICAgICAgIMcwuFMconh4jGu27lspzSjdOyrIblRMpiGdrHNXns98MzJLrzsbsihLT62U00tJNHASJXABtjYkXBc0HdcXHrXXBNYyRNuHLNFppMV5Q67Q9Q04TTzg5W5t/6BaG8T3hn9No7TCSOTnR1RBDKJg5rHOa6KN3hN2HEbeTfZs7O1UtRaszERyuaetqxO7slXWRAQEFsjbhTE7ImGvkiXXdz2WNjRLK1tikz2REPczJcpdIXKEiAgICAgICAgo7JTCJeYro8SIL4l5l6hmK8JYXr0MrMl5Sq5RI8js17RMQ9MeS8QmV6kEBAQEHllXSHhjCC8IPSxeJeoXKEiAg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188640"/>
            <a:ext cx="7890080" cy="6336704"/>
          </a:xfrm>
        </p:spPr>
        <p:txBody>
          <a:bodyPr>
            <a:normAutofit/>
          </a:bodyPr>
          <a:lstStyle/>
          <a:p>
            <a:pPr>
              <a:buNone/>
            </a:pPr>
            <a:r>
              <a:rPr lang="ru-RU" dirty="0" smtClean="0"/>
              <a:t>Информация может храниться в различных видах: </a:t>
            </a:r>
          </a:p>
          <a:p>
            <a:r>
              <a:rPr lang="ru-RU" dirty="0" smtClean="0"/>
              <a:t>в виде записанных текстов, </a:t>
            </a:r>
          </a:p>
          <a:p>
            <a:r>
              <a:rPr lang="ru-RU" dirty="0" smtClean="0"/>
              <a:t>рисунков, </a:t>
            </a:r>
          </a:p>
          <a:p>
            <a:r>
              <a:rPr lang="ru-RU" dirty="0" smtClean="0"/>
              <a:t>схем, </a:t>
            </a:r>
          </a:p>
          <a:p>
            <a:r>
              <a:rPr lang="ru-RU" dirty="0" smtClean="0"/>
              <a:t>чертежей; </a:t>
            </a:r>
          </a:p>
          <a:p>
            <a:r>
              <a:rPr lang="ru-RU" dirty="0" smtClean="0"/>
              <a:t>фотографий, </a:t>
            </a:r>
          </a:p>
          <a:p>
            <a:r>
              <a:rPr lang="ru-RU" dirty="0" smtClean="0"/>
              <a:t>звукозаписей, </a:t>
            </a:r>
          </a:p>
          <a:p>
            <a:r>
              <a:rPr lang="ru-RU" dirty="0" smtClean="0"/>
              <a:t>кино- или видеозаписей. </a:t>
            </a:r>
          </a:p>
          <a:p>
            <a:pPr>
              <a:buNone/>
            </a:pPr>
            <a:r>
              <a:rPr lang="ru-RU" dirty="0" smtClean="0"/>
              <a:t>В каждом случае применяются свои носители.</a:t>
            </a:r>
            <a:endParaRPr lang="ru-RU" dirty="0"/>
          </a:p>
        </p:txBody>
      </p:sp>
      <p:pic>
        <p:nvPicPr>
          <p:cNvPr id="4" name="Рисунок 3" descr="background-1435562263.jpg"/>
          <p:cNvPicPr>
            <a:picLocks noChangeAspect="1"/>
          </p:cNvPicPr>
          <p:nvPr/>
        </p:nvPicPr>
        <p:blipFill>
          <a:blip r:embed="rId2" cstate="print"/>
          <a:stretch>
            <a:fillRect/>
          </a:stretch>
        </p:blipFill>
        <p:spPr>
          <a:xfrm flipH="1">
            <a:off x="4860032" y="1772816"/>
            <a:ext cx="4032448" cy="298796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59632" y="764704"/>
            <a:ext cx="7498080" cy="4800600"/>
          </a:xfrm>
        </p:spPr>
        <p:txBody>
          <a:bodyPr/>
          <a:lstStyle/>
          <a:p>
            <a:r>
              <a:rPr lang="ru-RU" b="1" dirty="0" smtClean="0">
                <a:solidFill>
                  <a:srgbClr val="C00000"/>
                </a:solidFill>
              </a:rPr>
              <a:t>Носитель</a:t>
            </a:r>
            <a:r>
              <a:rPr lang="ru-RU" dirty="0" smtClean="0">
                <a:solidFill>
                  <a:schemeClr val="accent5">
                    <a:lumMod val="75000"/>
                  </a:schemeClr>
                </a:solidFill>
              </a:rPr>
              <a:t> — это материальная среда, используемая для записи и хра­нения информации</a:t>
            </a:r>
            <a:endParaRPr lang="ru-RU" dirty="0">
              <a:solidFill>
                <a:schemeClr val="accent5">
                  <a:lumMod val="75000"/>
                </a:schemeClr>
              </a:solidFill>
            </a:endParaRPr>
          </a:p>
        </p:txBody>
      </p:sp>
      <p:pic>
        <p:nvPicPr>
          <p:cNvPr id="15363" name="Picture 3" descr="C:\Users\Админ\Pictures\disk.png"/>
          <p:cNvPicPr>
            <a:picLocks noChangeAspect="1" noChangeArrowheads="1"/>
          </p:cNvPicPr>
          <p:nvPr/>
        </p:nvPicPr>
        <p:blipFill>
          <a:blip r:embed="rId2" cstate="print">
            <a:clrChange>
              <a:clrFrom>
                <a:srgbClr val="F0F0F0"/>
              </a:clrFrom>
              <a:clrTo>
                <a:srgbClr val="F0F0F0">
                  <a:alpha val="0"/>
                </a:srgbClr>
              </a:clrTo>
            </a:clrChange>
          </a:blip>
          <a:srcRect l="4762" t="8453" b="11239"/>
          <a:stretch>
            <a:fillRect/>
          </a:stretch>
        </p:blipFill>
        <p:spPr bwMode="auto">
          <a:xfrm>
            <a:off x="5940152" y="4725144"/>
            <a:ext cx="2880188" cy="1368152"/>
          </a:xfrm>
          <a:prstGeom prst="rect">
            <a:avLst/>
          </a:prstGeom>
          <a:noFill/>
        </p:spPr>
      </p:pic>
      <p:pic>
        <p:nvPicPr>
          <p:cNvPr id="15364" name="Picture 4" descr="C:\Users\Админ\Pictures\recovery1.png"/>
          <p:cNvPicPr>
            <a:picLocks noChangeAspect="1" noChangeArrowheads="1"/>
          </p:cNvPicPr>
          <p:nvPr/>
        </p:nvPicPr>
        <p:blipFill>
          <a:blip r:embed="rId3" cstate="print"/>
          <a:srcRect/>
          <a:stretch>
            <a:fillRect/>
          </a:stretch>
        </p:blipFill>
        <p:spPr bwMode="auto">
          <a:xfrm>
            <a:off x="2051720" y="2636912"/>
            <a:ext cx="5172075" cy="2009775"/>
          </a:xfrm>
          <a:prstGeom prst="rect">
            <a:avLst/>
          </a:prstGeom>
          <a:noFill/>
        </p:spPr>
      </p:pic>
      <p:pic>
        <p:nvPicPr>
          <p:cNvPr id="15362" name="Picture 2" descr="C:\Users\Админ\Pictures\book_PNG2116.png"/>
          <p:cNvPicPr>
            <a:picLocks noChangeAspect="1" noChangeArrowheads="1"/>
          </p:cNvPicPr>
          <p:nvPr/>
        </p:nvPicPr>
        <p:blipFill>
          <a:blip r:embed="rId4" cstate="print"/>
          <a:srcRect/>
          <a:stretch>
            <a:fillRect/>
          </a:stretch>
        </p:blipFill>
        <p:spPr bwMode="auto">
          <a:xfrm rot="20870004">
            <a:off x="2155517" y="4686287"/>
            <a:ext cx="2477377" cy="193235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634082"/>
          </a:xfrm>
        </p:spPr>
        <p:txBody>
          <a:bodyPr>
            <a:normAutofit fontScale="90000"/>
          </a:bodyPr>
          <a:lstStyle/>
          <a:p>
            <a:r>
              <a:rPr lang="ru-RU" dirty="0" smtClean="0"/>
              <a:t>Использование бумажных носителей информации</a:t>
            </a:r>
            <a:endParaRPr lang="ru-RU" dirty="0"/>
          </a:p>
        </p:txBody>
      </p:sp>
      <p:sp>
        <p:nvSpPr>
          <p:cNvPr id="3" name="Содержимое 2"/>
          <p:cNvSpPr>
            <a:spLocks noGrp="1"/>
          </p:cNvSpPr>
          <p:nvPr>
            <p:ph idx="1"/>
          </p:nvPr>
        </p:nvSpPr>
        <p:spPr>
          <a:xfrm>
            <a:off x="1331640" y="1196752"/>
            <a:ext cx="7602048" cy="5051648"/>
          </a:xfrm>
        </p:spPr>
        <p:txBody>
          <a:bodyPr/>
          <a:lstStyle/>
          <a:p>
            <a:pPr marL="0" indent="627063">
              <a:buNone/>
            </a:pPr>
            <a:r>
              <a:rPr lang="ru-RU" dirty="0" smtClean="0"/>
              <a:t>Носителем, имеющим наиболее массовое употребление, до сих пор остается бумага. Изобретенная во II веке н. э. в Китае, бумага служит людям уже 19 столетий.</a:t>
            </a:r>
          </a:p>
          <a:p>
            <a:pPr marL="0" indent="627063">
              <a:buNone/>
            </a:pPr>
            <a:r>
              <a:rPr lang="ru-RU" dirty="0" smtClean="0"/>
              <a:t>Для сопоставления объемов информации на разных носителях будем пользоваться единицей — байтом, считая, что один знак текста «весит» 1 байт.</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87624" y="332656"/>
            <a:ext cx="7416824" cy="4608512"/>
          </a:xfrm>
        </p:spPr>
        <p:txBody>
          <a:bodyPr>
            <a:normAutofit fontScale="92500" lnSpcReduction="10000"/>
          </a:bodyPr>
          <a:lstStyle/>
          <a:p>
            <a:r>
              <a:rPr lang="ru-RU" dirty="0" smtClean="0"/>
              <a:t>Нетрудно подсчитать информационный объем книги, содержащей 300 страниц с размером текста на странице примерно 2000 символов. Текст такой книги имеет объем примерно 600 000 байтов, или 586 Кб. </a:t>
            </a:r>
          </a:p>
          <a:p>
            <a:r>
              <a:rPr lang="ru-RU" dirty="0" smtClean="0"/>
              <a:t>Средняя школьная библиотека, фонд которой составляют 5000 томов, имеет информационный объем приблизительно 2861 Мб = 2,8 Гб.</a:t>
            </a:r>
            <a:endParaRPr lang="ru-RU" dirty="0"/>
          </a:p>
        </p:txBody>
      </p:sp>
      <p:pic>
        <p:nvPicPr>
          <p:cNvPr id="16386" name="Picture 2" descr="C:\Users\Админ\Pictures\3000-Classic-Books-3.jpg"/>
          <p:cNvPicPr>
            <a:picLocks noChangeAspect="1" noChangeArrowheads="1"/>
          </p:cNvPicPr>
          <p:nvPr/>
        </p:nvPicPr>
        <p:blipFill>
          <a:blip r:embed="rId2" cstate="print"/>
          <a:srcRect/>
          <a:stretch>
            <a:fillRect/>
          </a:stretch>
        </p:blipFill>
        <p:spPr bwMode="auto">
          <a:xfrm>
            <a:off x="2123728" y="4667250"/>
            <a:ext cx="5810250" cy="21907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31640" y="548680"/>
            <a:ext cx="7498080" cy="4800600"/>
          </a:xfrm>
        </p:spPr>
        <p:txBody>
          <a:bodyPr/>
          <a:lstStyle/>
          <a:p>
            <a:r>
              <a:rPr lang="ru-RU" dirty="0" smtClean="0"/>
              <a:t>Что касается долговечности хранения документов, книг и прочей бумажной продукции, то она очень сильно зависит от качества бумаги, красителей, используемых при записи текста, усло­вий хранения.</a:t>
            </a:r>
            <a:endParaRPr lang="ru-RU" dirty="0"/>
          </a:p>
        </p:txBody>
      </p:sp>
      <p:pic>
        <p:nvPicPr>
          <p:cNvPr id="17410" name="Picture 2" descr="C:\Users\Админ\Pictures\images.jpg"/>
          <p:cNvPicPr>
            <a:picLocks noChangeAspect="1" noChangeArrowheads="1"/>
          </p:cNvPicPr>
          <p:nvPr/>
        </p:nvPicPr>
        <p:blipFill>
          <a:blip r:embed="rId2" cstate="print"/>
          <a:srcRect/>
          <a:stretch>
            <a:fillRect/>
          </a:stretch>
        </p:blipFill>
        <p:spPr bwMode="auto">
          <a:xfrm>
            <a:off x="2627784" y="3789040"/>
            <a:ext cx="4867870" cy="272600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27784" y="476672"/>
            <a:ext cx="6201936" cy="5904656"/>
          </a:xfrm>
        </p:spPr>
        <p:txBody>
          <a:bodyPr>
            <a:normAutofit lnSpcReduction="10000"/>
          </a:bodyPr>
          <a:lstStyle/>
          <a:p>
            <a:pPr algn="r"/>
            <a:r>
              <a:rPr lang="ru-RU" dirty="0" smtClean="0"/>
              <a:t>На первых компьютерах бумажные носители использовались для цифрового представления вводимых данных. Это были перфокарты: картонные карточки с отверстиями, хранящие двоичный код вводимой информации. На некоторых типах ЭВМ для тех же целей применялась перфорированная бумажная лента.</a:t>
            </a:r>
          </a:p>
          <a:p>
            <a:endParaRPr lang="ru-RU" dirty="0"/>
          </a:p>
        </p:txBody>
      </p:sp>
      <p:pic>
        <p:nvPicPr>
          <p:cNvPr id="18434" name="Picture 2" descr="C:\Users\Админ\Pictures\th (7).jpg"/>
          <p:cNvPicPr>
            <a:picLocks noChangeAspect="1" noChangeArrowheads="1"/>
          </p:cNvPicPr>
          <p:nvPr/>
        </p:nvPicPr>
        <p:blipFill>
          <a:blip r:embed="rId2" cstate="print"/>
          <a:srcRect/>
          <a:stretch>
            <a:fillRect/>
          </a:stretch>
        </p:blipFill>
        <p:spPr bwMode="auto">
          <a:xfrm>
            <a:off x="395536" y="2924944"/>
            <a:ext cx="2857501" cy="1971675"/>
          </a:xfrm>
          <a:prstGeom prst="rect">
            <a:avLst/>
          </a:prstGeom>
          <a:noFill/>
        </p:spPr>
      </p:pic>
      <p:pic>
        <p:nvPicPr>
          <p:cNvPr id="5" name="Рисунок 4" descr="p_lent.jpg"/>
          <p:cNvPicPr>
            <a:picLocks noChangeAspect="1"/>
          </p:cNvPicPr>
          <p:nvPr/>
        </p:nvPicPr>
        <p:blipFill>
          <a:blip r:embed="rId3" cstate="print">
            <a:clrChange>
              <a:clrFrom>
                <a:srgbClr val="FFFFFF"/>
              </a:clrFrom>
              <a:clrTo>
                <a:srgbClr val="FFFFFF">
                  <a:alpha val="0"/>
                </a:srgbClr>
              </a:clrTo>
            </a:clrChange>
          </a:blip>
          <a:stretch>
            <a:fillRect/>
          </a:stretch>
        </p:blipFill>
        <p:spPr>
          <a:xfrm>
            <a:off x="611560" y="764704"/>
            <a:ext cx="2333625" cy="160972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a:ext>
            </a:extLst>
          </a:blip>
          <a:srcRect/>
          <a:stretch>
            <a:fillRect/>
          </a:stretch>
        </p:blipFill>
        <p:spPr bwMode="auto">
          <a:xfrm rot="21205613">
            <a:off x="6054873" y="5315730"/>
            <a:ext cx="2543175" cy="14287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p:txBody>
          <a:bodyPr>
            <a:normAutofit fontScale="90000"/>
          </a:bodyPr>
          <a:lstStyle/>
          <a:p>
            <a:r>
              <a:rPr lang="ru-RU" dirty="0" smtClean="0"/>
              <a:t>Использование магнитных носителей информации</a:t>
            </a:r>
            <a:endParaRPr lang="ru-RU" dirty="0"/>
          </a:p>
        </p:txBody>
      </p:sp>
      <p:sp>
        <p:nvSpPr>
          <p:cNvPr id="3" name="Содержимое 2"/>
          <p:cNvSpPr>
            <a:spLocks noGrp="1"/>
          </p:cNvSpPr>
          <p:nvPr>
            <p:ph idx="1"/>
          </p:nvPr>
        </p:nvSpPr>
        <p:spPr>
          <a:xfrm>
            <a:off x="1435608" y="1447800"/>
            <a:ext cx="7498080" cy="4429472"/>
          </a:xfrm>
        </p:spPr>
        <p:txBody>
          <a:bodyPr>
            <a:normAutofit fontScale="77500" lnSpcReduction="20000"/>
          </a:bodyPr>
          <a:lstStyle/>
          <a:p>
            <a:r>
              <a:rPr lang="ru-RU" dirty="0" smtClean="0"/>
              <a:t>В XIX веке была изобретена магнитная запись. Первоначально она использовалась только для сохранения звука. Самым первым носителем магнитной записи была стальная проволока диаметром до 1 мм. В начале XX столетия для этих целей использовалась также стальная катаная лен­та. Тогда же (в 1906 г.) был выдан и первый патент на магнитный диск. Качественные характеристики всех этих носителей были весьма низкими. Достаточно сказать, что для производства 14-часовой магнитной записи устных докладов на Международном конгрессе в </a:t>
            </a:r>
            <a:r>
              <a:rPr lang="ru-RU" dirty="0" smtClean="0">
                <a:effectLst>
                  <a:outerShdw blurRad="38100" dist="38100" dir="2700000" algn="tl">
                    <a:srgbClr val="000000">
                      <a:alpha val="43137"/>
                    </a:srgbClr>
                  </a:outerShdw>
                </a:effectLst>
              </a:rPr>
              <a:t>Копенгагене</a:t>
            </a:r>
            <a:r>
              <a:rPr lang="ru-RU" dirty="0" smtClean="0"/>
              <a:t> в 1908 г, потребовалось 2500 км, </a:t>
            </a:r>
            <a:r>
              <a:rPr lang="ru-RU" dirty="0" smtClean="0">
                <a:effectLst>
                  <a:outerShdw blurRad="38100" dist="38100" dir="2700000" algn="tl">
                    <a:srgbClr val="000000">
                      <a:alpha val="43137"/>
                    </a:srgbClr>
                  </a:outerShdw>
                </a:effectLst>
              </a:rPr>
              <a:t>или около </a:t>
            </a:r>
            <a:r>
              <a:rPr lang="ru-RU" dirty="0" smtClean="0"/>
              <a:t>100 кг проволоки.</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Объект 2"/>
          <p:cNvSpPr>
            <a:spLocks noGrp="1"/>
          </p:cNvSpPr>
          <p:nvPr>
            <p:ph idx="1"/>
          </p:nvPr>
        </p:nvSpPr>
        <p:spPr/>
        <p:txBody>
          <a:bodyPr/>
          <a:lstStyle/>
          <a:p>
            <a:pPr marL="0" indent="0">
              <a:buNone/>
            </a:pPr>
            <a:r>
              <a:rPr lang="ru-RU" sz="2800" dirty="0" smtClean="0"/>
              <a:t>В 1906 году был выдан  патент на магнитный диск.</a:t>
            </a:r>
          </a:p>
          <a:p>
            <a:pPr marL="0" indent="0">
              <a:buNone/>
            </a:pPr>
            <a:r>
              <a:rPr lang="ru-RU" sz="2800" dirty="0" smtClean="0">
                <a:solidFill>
                  <a:schemeClr val="accent6">
                    <a:lumMod val="75000"/>
                  </a:schemeClr>
                </a:solidFill>
              </a:rPr>
              <a:t>Ферро магнитная лента использовалась как носитель для ЭВМ первого и второго поколения. Её объем был 500 Кб. Появилась </a:t>
            </a:r>
            <a:r>
              <a:rPr lang="ru-RU" sz="2800" dirty="0">
                <a:solidFill>
                  <a:schemeClr val="accent6">
                    <a:lumMod val="75000"/>
                  </a:schemeClr>
                </a:solidFill>
              </a:rPr>
              <a:t>в</a:t>
            </a:r>
            <a:r>
              <a:rPr lang="ru-RU" sz="2800" dirty="0" smtClean="0">
                <a:solidFill>
                  <a:schemeClr val="accent6">
                    <a:lumMod val="75000"/>
                  </a:schemeClr>
                </a:solidFill>
              </a:rPr>
              <a:t>озможность записи звуковой и видео информации.</a:t>
            </a:r>
            <a:endParaRPr lang="ru-RU" sz="2800"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548680"/>
            <a:ext cx="7498080" cy="5699720"/>
          </a:xfrm>
        </p:spPr>
        <p:txBody>
          <a:bodyPr>
            <a:normAutofit fontScale="92500" lnSpcReduction="10000"/>
          </a:bodyPr>
          <a:lstStyle/>
          <a:p>
            <a:r>
              <a:rPr lang="ru-RU" dirty="0" smtClean="0"/>
              <a:t>С начала 1960-х годов в употребление входят компьютерные магнитные диски: алюминиевые или пластмассовые диски, покрытые тонким магнитным порошковым слоем толщиной в несколько микрон. Информация на диске располагается по круговым концентрическим дорожкам. Магнитные диски бывают жесткими и гибкими, сменными и встроенными в дисковод компьютера.</a:t>
            </a:r>
          </a:p>
          <a:p>
            <a:r>
              <a:rPr lang="ru-RU" dirty="0" smtClean="0"/>
              <a:t>Последние традиционно называют жесткими дисками.</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C:\Users\Админ\Pictures\1_525504ea57836525504ea57873.jpg"/>
          <p:cNvPicPr>
            <a:picLocks noChangeAspect="1" noChangeArrowheads="1"/>
          </p:cNvPicPr>
          <p:nvPr/>
        </p:nvPicPr>
        <p:blipFill>
          <a:blip r:embed="rId2" cstate="print"/>
          <a:srcRect/>
          <a:stretch>
            <a:fillRect/>
          </a:stretch>
        </p:blipFill>
        <p:spPr bwMode="auto">
          <a:xfrm rot="737987">
            <a:off x="31476" y="60011"/>
            <a:ext cx="3099100" cy="2324325"/>
          </a:xfrm>
          <a:prstGeom prst="rect">
            <a:avLst/>
          </a:prstGeom>
          <a:noFill/>
        </p:spPr>
      </p:pic>
      <p:pic>
        <p:nvPicPr>
          <p:cNvPr id="19459" name="Picture 3" descr="C:\Users\Админ\Pictures\storage-evolution-07.jpg"/>
          <p:cNvPicPr>
            <a:picLocks noChangeAspect="1" noChangeArrowheads="1"/>
          </p:cNvPicPr>
          <p:nvPr/>
        </p:nvPicPr>
        <p:blipFill>
          <a:blip r:embed="rId3" cstate="print"/>
          <a:srcRect/>
          <a:stretch>
            <a:fillRect/>
          </a:stretch>
        </p:blipFill>
        <p:spPr bwMode="auto">
          <a:xfrm>
            <a:off x="179512" y="2348880"/>
            <a:ext cx="2731475" cy="2288976"/>
          </a:xfrm>
          <a:prstGeom prst="rect">
            <a:avLst/>
          </a:prstGeom>
          <a:noFill/>
        </p:spPr>
      </p:pic>
      <p:pic>
        <p:nvPicPr>
          <p:cNvPr id="19458" name="Picture 2" descr="C:\Users\Админ\Pictures\58112cf6791327d01fb2601be13a6ab6.png"/>
          <p:cNvPicPr>
            <a:picLocks noChangeAspect="1" noChangeArrowheads="1"/>
          </p:cNvPicPr>
          <p:nvPr/>
        </p:nvPicPr>
        <p:blipFill>
          <a:blip r:embed="rId4" cstate="print">
            <a:clrChange>
              <a:clrFrom>
                <a:srgbClr val="E8E7E3"/>
              </a:clrFrom>
              <a:clrTo>
                <a:srgbClr val="E8E7E3">
                  <a:alpha val="0"/>
                </a:srgbClr>
              </a:clrTo>
            </a:clrChange>
          </a:blip>
          <a:srcRect/>
          <a:stretch>
            <a:fillRect/>
          </a:stretch>
        </p:blipFill>
        <p:spPr bwMode="auto">
          <a:xfrm rot="20683108">
            <a:off x="-137539" y="4624775"/>
            <a:ext cx="3184276" cy="1846237"/>
          </a:xfrm>
          <a:prstGeom prst="rect">
            <a:avLst/>
          </a:prstGeom>
          <a:noFill/>
        </p:spPr>
      </p:pic>
      <p:sp>
        <p:nvSpPr>
          <p:cNvPr id="3" name="Содержимое 2"/>
          <p:cNvSpPr>
            <a:spLocks noGrp="1"/>
          </p:cNvSpPr>
          <p:nvPr>
            <p:ph idx="1"/>
          </p:nvPr>
        </p:nvSpPr>
        <p:spPr>
          <a:xfrm>
            <a:off x="2555776" y="188640"/>
            <a:ext cx="6377912" cy="6264696"/>
          </a:xfrm>
        </p:spPr>
        <p:txBody>
          <a:bodyPr>
            <a:normAutofit fontScale="77500" lnSpcReduction="20000"/>
          </a:bodyPr>
          <a:lstStyle/>
          <a:p>
            <a:r>
              <a:rPr lang="ru-RU" dirty="0" smtClean="0"/>
              <a:t>Жесткий диск компьютера — это пакет магнитных дисков, надетых на об­щую ось. Информационная емкость современных винчестерских дисков измеряется в гигабайтах (десятки и сотни Гб). Наиболее распространенный тип гибкого диска диаметром 3,5 дюйма вмещает около 1,4 Мб дан­ных. Гибкие диски в настоящее время выходят из употребления.</a:t>
            </a:r>
          </a:p>
          <a:p>
            <a:r>
              <a:rPr lang="ru-RU" dirty="0" smtClean="0"/>
              <a:t>В банковской системе большое распространение получили пластиковые карты. На них тоже используется магнитный принцип записи информации, с которой работают банкоматы, кассовые аппараты, связанные с информационной банковской системой.</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disk.png"/>
          <p:cNvPicPr>
            <a:picLocks noChangeAspect="1"/>
          </p:cNvPicPr>
          <p:nvPr/>
        </p:nvPicPr>
        <p:blipFill>
          <a:blip r:embed="rId2" cstate="print"/>
          <a:stretch>
            <a:fillRect/>
          </a:stretch>
        </p:blipFill>
        <p:spPr>
          <a:xfrm rot="16004607">
            <a:off x="-845328" y="2732278"/>
            <a:ext cx="3491880" cy="1967093"/>
          </a:xfrm>
          <a:prstGeom prst="rect">
            <a:avLst/>
          </a:prstGeom>
        </p:spPr>
      </p:pic>
      <p:sp>
        <p:nvSpPr>
          <p:cNvPr id="2" name="Заголовок 1"/>
          <p:cNvSpPr>
            <a:spLocks noGrp="1"/>
          </p:cNvSpPr>
          <p:nvPr>
            <p:ph type="title"/>
          </p:nvPr>
        </p:nvSpPr>
        <p:spPr/>
        <p:txBody>
          <a:bodyPr>
            <a:normAutofit fontScale="90000"/>
          </a:bodyPr>
          <a:lstStyle/>
          <a:p>
            <a:r>
              <a:rPr lang="ru-RU" b="1" dirty="0" smtClean="0"/>
              <a:t>Использование оптических дисков и флэш-памяти</a:t>
            </a:r>
            <a:br>
              <a:rPr lang="ru-RU" b="1" dirty="0" smtClean="0"/>
            </a:b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Применение оптического, или лазерного, способа записи информации начинается в 1980-х годах. Его появление связано с изобретением квантового генератора — лазера, источника очень тонкого (толщина порядка микрона) луча высокой энергии. Луч способен выжигать на поверхности плавкого материала двоичный код данных с очень высокой плотностью. Считывание происходит в результате отражения от такой «перфорированной » поверхности лазерного луча с меньшей энергией (« холодного » луча). Благодаря высокой плотности записи, оптические диски имеют гораздо больший информационный объем, чем однодисковые магнитные носители. Информационная емкость оптического диска составляет от 190 Мб до 700 Мб. Оптические диски называются компакт-дисками (</a:t>
            </a:r>
            <a:r>
              <a:rPr lang="en-US" dirty="0" smtClean="0"/>
              <a:t>CD</a:t>
            </a:r>
            <a:r>
              <a:rPr lang="ru-RU" dirty="0" smtClean="0"/>
              <a:t>).</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03648" y="1052736"/>
            <a:ext cx="7498080" cy="4800600"/>
          </a:xfrm>
        </p:spPr>
        <p:txBody>
          <a:bodyPr>
            <a:normAutofit fontScale="92500" lnSpcReduction="20000"/>
          </a:bodyPr>
          <a:lstStyle/>
          <a:p>
            <a:r>
              <a:rPr lang="ru-RU" dirty="0" smtClean="0"/>
              <a:t>Во второй половине 1990-х годов появились цифровые универсальные видеодиски </a:t>
            </a:r>
            <a:r>
              <a:rPr lang="en-US" dirty="0" smtClean="0"/>
              <a:t>DVD</a:t>
            </a:r>
            <a:r>
              <a:rPr lang="ru-RU" dirty="0" smtClean="0"/>
              <a:t> (</a:t>
            </a:r>
            <a:r>
              <a:rPr lang="en-US" dirty="0" smtClean="0"/>
              <a:t>Digital Versatile Disk</a:t>
            </a:r>
            <a:r>
              <a:rPr lang="ru-RU" dirty="0" smtClean="0"/>
              <a:t>) с большой емкостью, измеряемой в гигабайтах (до 17 Гб). Увеличение их емкости по сравнению с </a:t>
            </a:r>
            <a:r>
              <a:rPr lang="en-US" dirty="0" smtClean="0"/>
              <a:t>CD</a:t>
            </a:r>
            <a:r>
              <a:rPr lang="ru-RU" dirty="0" smtClean="0"/>
              <a:t>-дисками связано с использованием лазерного луча меньшего диаметра, а также двухслойной и двусторонней записи. Вспомните пример со школьной биб­лиотекой. Весь ее книжный фонд можно разместить на одном </a:t>
            </a:r>
            <a:r>
              <a:rPr lang="en-US" dirty="0" smtClean="0"/>
              <a:t>DVD</a:t>
            </a:r>
            <a:r>
              <a:rPr lang="ru-RU" dirty="0" smtClean="0"/>
              <a:t>.</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692696"/>
            <a:ext cx="7384864" cy="4176464"/>
          </a:xfrm>
        </p:spPr>
        <p:txBody>
          <a:bodyPr>
            <a:normAutofit fontScale="85000" lnSpcReduction="10000"/>
          </a:bodyPr>
          <a:lstStyle/>
          <a:p>
            <a:r>
              <a:rPr lang="ru-RU" dirty="0" smtClean="0"/>
              <a:t>В качестве внешнего носителя для компьютера широкое распространение получили так называемые </a:t>
            </a:r>
            <a:r>
              <a:rPr lang="ru-RU" dirty="0" err="1" smtClean="0"/>
              <a:t>флэш-брелки</a:t>
            </a:r>
            <a:r>
              <a:rPr lang="ru-RU" dirty="0" smtClean="0"/>
              <a:t> (их называют в просторечии «</a:t>
            </a:r>
            <a:r>
              <a:rPr lang="ru-RU" dirty="0" err="1" smtClean="0"/>
              <a:t>флэшки</a:t>
            </a:r>
            <a:r>
              <a:rPr lang="ru-RU" dirty="0" smtClean="0"/>
              <a:t>»), выпуск которых начался в 2001 году. Большой объем информации, компактность, высокая скорость чтения/записи, удобство в использовании — основные достоинства этих устройств. </a:t>
            </a:r>
            <a:r>
              <a:rPr lang="ru-RU" dirty="0" err="1" smtClean="0"/>
              <a:t>Флэш-брелок</a:t>
            </a:r>
            <a:r>
              <a:rPr lang="ru-RU" dirty="0" smtClean="0"/>
              <a:t> подключается к </a:t>
            </a:r>
            <a:r>
              <a:rPr lang="en-US" dirty="0" smtClean="0"/>
              <a:t>USB</a:t>
            </a:r>
            <a:r>
              <a:rPr lang="ru-RU" dirty="0" smtClean="0"/>
              <a:t>-порту компьютера и позво­ляет скачивать данные со скоростью около 10 Мб в секунду.</a:t>
            </a:r>
          </a:p>
          <a:p>
            <a:endParaRPr lang="ru-RU" dirty="0"/>
          </a:p>
        </p:txBody>
      </p:sp>
      <p:pic>
        <p:nvPicPr>
          <p:cNvPr id="4" name="Рисунок 3" descr="recovery1.png"/>
          <p:cNvPicPr>
            <a:picLocks noChangeAspect="1"/>
          </p:cNvPicPr>
          <p:nvPr/>
        </p:nvPicPr>
        <p:blipFill>
          <a:blip r:embed="rId2" cstate="print"/>
          <a:stretch>
            <a:fillRect/>
          </a:stretch>
        </p:blipFill>
        <p:spPr>
          <a:xfrm>
            <a:off x="2195736" y="4848225"/>
            <a:ext cx="5172075" cy="200977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188640"/>
            <a:ext cx="7384864" cy="562074"/>
          </a:xfrm>
        </p:spPr>
        <p:txBody>
          <a:bodyPr>
            <a:normAutofit fontScale="90000"/>
          </a:bodyPr>
          <a:lstStyle/>
          <a:p>
            <a:r>
              <a:rPr lang="ru-RU" b="1" dirty="0" smtClean="0"/>
              <a:t>Система основных понятий</a:t>
            </a:r>
            <a:endParaRPr lang="ru-RU" dirty="0"/>
          </a:p>
        </p:txBody>
      </p:sp>
      <p:graphicFrame>
        <p:nvGraphicFramePr>
          <p:cNvPr id="4" name="Таблица 3"/>
          <p:cNvGraphicFramePr>
            <a:graphicFrameLocks noGrp="1"/>
          </p:cNvGraphicFramePr>
          <p:nvPr/>
        </p:nvGraphicFramePr>
        <p:xfrm>
          <a:off x="1043608" y="1124744"/>
          <a:ext cx="7848872" cy="5040559"/>
        </p:xfrm>
        <a:graphic>
          <a:graphicData uri="http://schemas.openxmlformats.org/drawingml/2006/table">
            <a:tbl>
              <a:tblPr/>
              <a:tblGrid>
                <a:gridCol w="2143533"/>
                <a:gridCol w="2143533"/>
                <a:gridCol w="1780903"/>
                <a:gridCol w="1780903"/>
              </a:tblGrid>
              <a:tr h="452143">
                <a:tc gridSpan="4">
                  <a:txBody>
                    <a:bodyPr/>
                    <a:lstStyle/>
                    <a:p>
                      <a:pPr indent="-152400" algn="ctr">
                        <a:lnSpc>
                          <a:spcPct val="100000"/>
                        </a:lnSpc>
                        <a:spcAft>
                          <a:spcPts val="0"/>
                        </a:spcAft>
                      </a:pPr>
                      <a:r>
                        <a:rPr lang="ru-RU" sz="1400" b="1" spc="0" dirty="0">
                          <a:solidFill>
                            <a:srgbClr val="000000"/>
                          </a:solidFill>
                          <a:latin typeface="Century Schoolbook"/>
                          <a:ea typeface="Century Schoolbook"/>
                          <a:cs typeface="Century Schoolbook"/>
                        </a:rPr>
                        <a:t>Хранение информации</a:t>
                      </a:r>
                      <a:endParaRPr lang="ru-RU" sz="1400" dirty="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94009">
                <a:tc gridSpan="4">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Носители информации</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98623">
                <a:tc>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Нецифровые</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Цифровые (компьютерные)</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394009">
                <a:tc rowSpan="6">
                  <a:txBody>
                    <a:bodyPr/>
                    <a:lstStyle/>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Исторические:</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камень,</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дерево,</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папирус,</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пергамент,</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шелк и др.</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Современные:</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бумага</a:t>
                      </a:r>
                      <a:endParaRPr lang="ru-RU" sz="1400" dirty="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Магнитные</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Оптические</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Флэш-носители</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33001">
                <a:tc vMerge="1">
                  <a:txBody>
                    <a:bodyPr/>
                    <a:lstStyle/>
                    <a:p>
                      <a:endParaRPr lang="ru-RU"/>
                    </a:p>
                  </a:txBody>
                  <a:tcPr/>
                </a:tc>
                <a:tc>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Ленты Диски Карты</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en-US" sz="1400" b="1" spc="0">
                          <a:solidFill>
                            <a:srgbClr val="000000"/>
                          </a:solidFill>
                          <a:latin typeface="Century Schoolbook"/>
                          <a:ea typeface="Century Schoolbook"/>
                          <a:cs typeface="Century Schoolbook"/>
                        </a:rPr>
                        <a:t>CD DVD</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Флэш- Флэш- карты брелоки</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94009">
                <a:tc vMerge="1">
                  <a:txBody>
                    <a:bodyPr/>
                    <a:lstStyle/>
                    <a:p>
                      <a:endParaRPr lang="ru-RU"/>
                    </a:p>
                  </a:txBody>
                  <a:tcPr/>
                </a:tc>
                <a:tc gridSpan="3">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Факторы качества носителей</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982119">
                <a:tc vMerge="1">
                  <a:txBody>
                    <a:bodyPr/>
                    <a:lstStyle/>
                    <a:p>
                      <a:endParaRPr lang="ru-RU"/>
                    </a:p>
                  </a:txBody>
                  <a:tcPr/>
                </a:tc>
                <a:tc>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Вместимость — плотность хранения дан­ных, объем данных</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indent="228600" algn="ctr">
                        <a:lnSpc>
                          <a:spcPct val="100000"/>
                        </a:lnSpc>
                        <a:spcAft>
                          <a:spcPts val="0"/>
                        </a:spcAft>
                      </a:pPr>
                      <a:r>
                        <a:rPr lang="ru-RU" sz="1400" b="1" spc="0" dirty="0">
                          <a:solidFill>
                            <a:srgbClr val="000000"/>
                          </a:solidFill>
                          <a:latin typeface="Century Schoolbook"/>
                          <a:ea typeface="Century Schoolbook"/>
                          <a:cs typeface="Century Schoolbook"/>
                        </a:rPr>
                        <a:t>Надежность хранения — максимальное время сохранности дан­ных, зависимость от условий хранения</a:t>
                      </a:r>
                      <a:endParaRPr lang="ru-RU" sz="1400" dirty="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701514">
                <a:tc vMerge="1">
                  <a:txBody>
                    <a:bodyPr/>
                    <a:lstStyle/>
                    <a:p>
                      <a:endParaRPr lang="ru-RU"/>
                    </a:p>
                  </a:txBody>
                  <a:tcPr/>
                </a:tc>
                <a:tc gridSpan="3">
                  <a:txBody>
                    <a:bodyPr/>
                    <a:lstStyle/>
                    <a:p>
                      <a:pPr indent="-152400" algn="ctr">
                        <a:lnSpc>
                          <a:spcPct val="100000"/>
                        </a:lnSpc>
                        <a:spcAft>
                          <a:spcPts val="0"/>
                        </a:spcAft>
                      </a:pPr>
                      <a:r>
                        <a:rPr lang="ru-RU" sz="1400" b="1" spc="0">
                          <a:solidFill>
                            <a:srgbClr val="000000"/>
                          </a:solidFill>
                          <a:latin typeface="Century Schoolbook"/>
                          <a:ea typeface="Century Schoolbook"/>
                          <a:cs typeface="Century Schoolbook"/>
                        </a:rPr>
                        <a:t>Наибольшей вместимостью и надежностью на сегодня обладают оптические носители </a:t>
                      </a:r>
                      <a:r>
                        <a:rPr lang="en-US" sz="1400" b="1" spc="0">
                          <a:solidFill>
                            <a:srgbClr val="000000"/>
                          </a:solidFill>
                          <a:latin typeface="Century Schoolbook"/>
                          <a:ea typeface="Century Schoolbook"/>
                          <a:cs typeface="Century Schoolbook"/>
                        </a:rPr>
                        <a:t>CD </a:t>
                      </a:r>
                      <a:r>
                        <a:rPr lang="ru-RU" sz="1400" b="1" spc="0">
                          <a:solidFill>
                            <a:srgbClr val="000000"/>
                          </a:solidFill>
                          <a:latin typeface="Century Schoolbook"/>
                          <a:ea typeface="Century Schoolbook"/>
                          <a:cs typeface="Century Schoolbook"/>
                        </a:rPr>
                        <a:t>и </a:t>
                      </a:r>
                      <a:r>
                        <a:rPr lang="en-US" sz="1400" b="1" spc="0">
                          <a:solidFill>
                            <a:srgbClr val="000000"/>
                          </a:solidFill>
                          <a:latin typeface="Century Schoolbook"/>
                          <a:ea typeface="Century Schoolbook"/>
                          <a:cs typeface="Century Schoolbook"/>
                        </a:rPr>
                        <a:t>DVD</a:t>
                      </a:r>
                      <a:endParaRPr lang="ru-RU" sz="140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691132">
                <a:tc vMerge="1">
                  <a:txBody>
                    <a:bodyPr/>
                    <a:lstStyle/>
                    <a:p>
                      <a:endParaRPr lang="ru-RU"/>
                    </a:p>
                  </a:txBody>
                  <a:tcPr/>
                </a:tc>
                <a:tc gridSpan="3">
                  <a:txBody>
                    <a:bodyPr/>
                    <a:lstStyle/>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Перспективные виды носителей:</a:t>
                      </a:r>
                      <a:endParaRPr lang="ru-RU" sz="1400" dirty="0">
                        <a:latin typeface="Century Schoolbook"/>
                        <a:ea typeface="Century Schoolbook"/>
                        <a:cs typeface="Century Schoolbook"/>
                      </a:endParaRPr>
                    </a:p>
                    <a:p>
                      <a:pPr indent="-152400" algn="ctr">
                        <a:lnSpc>
                          <a:spcPct val="100000"/>
                        </a:lnSpc>
                        <a:spcAft>
                          <a:spcPts val="0"/>
                        </a:spcAft>
                      </a:pPr>
                      <a:r>
                        <a:rPr lang="ru-RU" sz="1400" b="1" spc="0" dirty="0">
                          <a:solidFill>
                            <a:srgbClr val="000000"/>
                          </a:solidFill>
                          <a:latin typeface="Century Schoolbook"/>
                          <a:ea typeface="Century Schoolbook"/>
                          <a:cs typeface="Century Schoolbook"/>
                        </a:rPr>
                        <a:t>носители на базе </a:t>
                      </a:r>
                      <a:r>
                        <a:rPr lang="ru-RU" sz="1400" b="1" spc="0" dirty="0" err="1">
                          <a:solidFill>
                            <a:srgbClr val="000000"/>
                          </a:solidFill>
                          <a:latin typeface="Century Schoolbook"/>
                          <a:ea typeface="Century Schoolbook"/>
                          <a:cs typeface="Century Schoolbook"/>
                        </a:rPr>
                        <a:t>нанотехнологий</a:t>
                      </a:r>
                      <a:endParaRPr lang="ru-RU" sz="1400" dirty="0">
                        <a:latin typeface="Century Schoolbook"/>
                        <a:ea typeface="Century Schoolbook"/>
                        <a:cs typeface="Century Schoolbook"/>
                      </a:endParaRPr>
                    </a:p>
                  </a:txBody>
                  <a:tcPr marL="5012" marR="50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b="1" dirty="0" smtClean="0"/>
              <a:t>Передача информации</a:t>
            </a:r>
            <a:endParaRPr lang="ru-RU" sz="4800" dirty="0"/>
          </a:p>
        </p:txBody>
      </p:sp>
      <p:sp>
        <p:nvSpPr>
          <p:cNvPr id="3" name="Содержимое 2"/>
          <p:cNvSpPr>
            <a:spLocks noGrp="1"/>
          </p:cNvSpPr>
          <p:nvPr>
            <p:ph idx="1"/>
          </p:nvPr>
        </p:nvSpPr>
        <p:spPr/>
        <p:txBody>
          <a:bodyPr/>
          <a:lstStyle/>
          <a:p>
            <a:pPr>
              <a:buNone/>
            </a:pPr>
            <a:r>
              <a:rPr lang="ru-RU" b="1" i="1" dirty="0" smtClean="0"/>
              <a:t>	Из базового курса вам известно:</a:t>
            </a:r>
          </a:p>
          <a:p>
            <a:pPr lvl="0"/>
            <a:r>
              <a:rPr lang="ru-RU" dirty="0" smtClean="0"/>
              <a:t>Распространение информации происходит в процессе ее передачи.</a:t>
            </a:r>
          </a:p>
          <a:p>
            <a:pPr lvl="0"/>
            <a:r>
              <a:rPr lang="ru-RU" i="1" dirty="0" smtClean="0"/>
              <a:t>Процесс</a:t>
            </a:r>
            <a:r>
              <a:rPr lang="ru-RU" b="1" dirty="0" smtClean="0"/>
              <a:t> </a:t>
            </a:r>
            <a:r>
              <a:rPr lang="ru-RU" dirty="0" smtClean="0"/>
              <a:t>передачи информации протекает от источника к приемнику по информационным каналам связи.</a:t>
            </a:r>
          </a:p>
          <a:p>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Модель передачи информации К. Шеннона</a:t>
            </a:r>
            <a:endParaRPr lang="ru-RU" dirty="0"/>
          </a:p>
        </p:txBody>
      </p:sp>
      <p:sp>
        <p:nvSpPr>
          <p:cNvPr id="3" name="Содержимое 2"/>
          <p:cNvSpPr>
            <a:spLocks noGrp="1"/>
          </p:cNvSpPr>
          <p:nvPr>
            <p:ph idx="1"/>
          </p:nvPr>
        </p:nvSpPr>
        <p:spPr>
          <a:xfrm>
            <a:off x="755576" y="1447800"/>
            <a:ext cx="6264696" cy="5149552"/>
          </a:xfrm>
        </p:spPr>
        <p:txBody>
          <a:bodyPr>
            <a:normAutofit fontScale="92500" lnSpcReduction="20000"/>
          </a:bodyPr>
          <a:lstStyle/>
          <a:p>
            <a:r>
              <a:rPr lang="ru-RU" dirty="0" smtClean="0"/>
              <a:t>Все перечисленные способы информационной связи основаны на передаче на расстояние физического (электрического или электромагнитного) сигнала и подчиняются некоторым общим законам. Исследованием этих законов занимается теория связи, возникшая в 1920-х годах. Математический аппарат теории связи — матема­тическую теорию связи, разработал американский уче­ный Клод Шеннон.</a:t>
            </a:r>
          </a:p>
          <a:p>
            <a:endParaRPr lang="ru-RU" dirty="0"/>
          </a:p>
        </p:txBody>
      </p:sp>
      <p:pic>
        <p:nvPicPr>
          <p:cNvPr id="29698" name="Picture 2" descr="C:\Users\Админ\Pictures\220px-Shannon.jpg"/>
          <p:cNvPicPr>
            <a:picLocks noChangeAspect="1" noChangeArrowheads="1"/>
          </p:cNvPicPr>
          <p:nvPr/>
        </p:nvPicPr>
        <p:blipFill>
          <a:blip r:embed="rId2" cstate="print"/>
          <a:srcRect/>
          <a:stretch>
            <a:fillRect/>
          </a:stretch>
        </p:blipFill>
        <p:spPr bwMode="auto">
          <a:xfrm>
            <a:off x="7164288" y="2204864"/>
            <a:ext cx="1725341" cy="2376264"/>
          </a:xfrm>
          <a:prstGeom prst="rect">
            <a:avLst/>
          </a:prstGeom>
          <a:noFill/>
        </p:spPr>
      </p:pic>
      <p:sp>
        <p:nvSpPr>
          <p:cNvPr id="5" name="Прямоугольник 4"/>
          <p:cNvSpPr/>
          <p:nvPr/>
        </p:nvSpPr>
        <p:spPr>
          <a:xfrm>
            <a:off x="7236296" y="4797152"/>
            <a:ext cx="1626536" cy="369332"/>
          </a:xfrm>
          <a:prstGeom prst="rect">
            <a:avLst/>
          </a:prstGeom>
        </p:spPr>
        <p:txBody>
          <a:bodyPr wrap="none">
            <a:spAutoFit/>
          </a:bodyPr>
          <a:lstStyle/>
          <a:p>
            <a:r>
              <a:rPr lang="ru-RU" dirty="0" smtClean="0"/>
              <a:t>Клод Шеннон.</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04856" cy="6120680"/>
          </a:xfrm>
        </p:spPr>
        <p:txBody>
          <a:bodyPr>
            <a:normAutofit fontScale="62500" lnSpcReduction="20000"/>
          </a:bodyPr>
          <a:lstStyle/>
          <a:p>
            <a:pPr>
              <a:buNone/>
            </a:pPr>
            <a:r>
              <a:rPr lang="ru-RU" dirty="0" smtClean="0"/>
              <a:t>	Клодом Шенноном была предложена модель процесса передачи информации по техническим каналам связи.</a:t>
            </a:r>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r>
              <a:rPr lang="ru-RU" dirty="0" smtClean="0"/>
              <a:t>Работу такой схемы можно пояснить на знакомом всем процессе разговора по телефону. Источником информации является говорящий человек. Кодирующим устройством — микрофон телефонной трубки, с помощью которого звуковые волны (речь) преобразуются в электрические сигналы. Каналом связи служит телефонная сеть (провода, коммутаторы телефонных узлов, через которые проходит сигнал). Декодирующим устройством является телефонная трубка (наушник) слушающего человека — приемника информации.</a:t>
            </a:r>
            <a:endParaRPr lang="ru-RU" dirty="0"/>
          </a:p>
        </p:txBody>
      </p:sp>
      <p:pic>
        <p:nvPicPr>
          <p:cNvPr id="30722" name="Picture 2" descr="image1"/>
          <p:cNvPicPr>
            <a:picLocks noChangeAspect="1" noChangeArrowheads="1"/>
          </p:cNvPicPr>
          <p:nvPr/>
        </p:nvPicPr>
        <p:blipFill>
          <a:blip r:embed="rId2" cstate="print"/>
          <a:srcRect/>
          <a:stretch>
            <a:fillRect/>
          </a:stretch>
        </p:blipFill>
        <p:spPr bwMode="auto">
          <a:xfrm>
            <a:off x="1187624" y="1124744"/>
            <a:ext cx="7592539" cy="2088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Админ\Pictures\1332052996_1284215421_adsl_modem-500x500.jpg"/>
          <p:cNvPicPr>
            <a:picLocks noChangeAspect="1" noChangeArrowheads="1"/>
          </p:cNvPicPr>
          <p:nvPr/>
        </p:nvPicPr>
        <p:blipFill>
          <a:blip r:embed="rId2" cstate="print"/>
          <a:srcRect t="13720" b="10200"/>
          <a:stretch>
            <a:fillRect/>
          </a:stretch>
        </p:blipFill>
        <p:spPr bwMode="auto">
          <a:xfrm>
            <a:off x="179512" y="4653136"/>
            <a:ext cx="2555479" cy="1944216"/>
          </a:xfrm>
          <a:prstGeom prst="rect">
            <a:avLst/>
          </a:prstGeom>
          <a:noFill/>
        </p:spPr>
      </p:pic>
      <p:sp>
        <p:nvSpPr>
          <p:cNvPr id="3" name="Содержимое 2"/>
          <p:cNvSpPr>
            <a:spLocks noGrp="1"/>
          </p:cNvSpPr>
          <p:nvPr>
            <p:ph idx="1"/>
          </p:nvPr>
        </p:nvSpPr>
        <p:spPr>
          <a:xfrm>
            <a:off x="1403648" y="260648"/>
            <a:ext cx="7498080" cy="4800600"/>
          </a:xfrm>
        </p:spPr>
        <p:txBody>
          <a:bodyPr>
            <a:normAutofit fontScale="85000" lnSpcReduction="20000"/>
          </a:bodyPr>
          <a:lstStyle/>
          <a:p>
            <a:r>
              <a:rPr lang="ru-RU" dirty="0" smtClean="0"/>
              <a:t>Современные компьютерные системы передачи информации — компьютерные сети, работают по тому же принципу. Есть процесс кодирования, преобразующий двоичный компьютерный код в физический сигнал того типа, который передается по каналу связи. Декодирование заключается в обратном преобразовании передаваемого сигнала в компьютерный код. Например, при использовании телефонных линий в компьютерных сетях функции кодирования/декодирования выполняет прибор, который называется </a:t>
            </a:r>
            <a:r>
              <a:rPr lang="ru-RU" i="1" dirty="0" smtClean="0"/>
              <a:t>модемом</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t>Пропускная способность канала и скорость передачи информации</a:t>
            </a:r>
            <a:endParaRPr lang="ru-RU" sz="3600" dirty="0"/>
          </a:p>
        </p:txBody>
      </p:sp>
      <p:sp>
        <p:nvSpPr>
          <p:cNvPr id="3" name="Содержимое 2"/>
          <p:cNvSpPr>
            <a:spLocks noGrp="1"/>
          </p:cNvSpPr>
          <p:nvPr>
            <p:ph idx="1"/>
          </p:nvPr>
        </p:nvSpPr>
        <p:spPr/>
        <p:txBody>
          <a:bodyPr/>
          <a:lstStyle/>
          <a:p>
            <a:pPr>
              <a:buNone/>
            </a:pPr>
            <a:r>
              <a:rPr lang="ru-RU" dirty="0" smtClean="0"/>
              <a:t>	Пропускная способность канала связи зависит от его технической реализации. Например, в компьютерных сетях используются следующие средства связи:</a:t>
            </a:r>
          </a:p>
          <a:p>
            <a:pPr lvl="0"/>
            <a:r>
              <a:rPr lang="ru-RU" dirty="0" smtClean="0"/>
              <a:t>телефонные линии;</a:t>
            </a:r>
          </a:p>
          <a:p>
            <a:pPr lvl="0"/>
            <a:r>
              <a:rPr lang="ru-RU" dirty="0" smtClean="0"/>
              <a:t>электрическая кабельная связь;</a:t>
            </a:r>
          </a:p>
          <a:p>
            <a:pPr lvl="0"/>
            <a:r>
              <a:rPr lang="ru-RU" dirty="0" smtClean="0"/>
              <a:t>оптоволоконная кабельная связь;</a:t>
            </a:r>
          </a:p>
          <a:p>
            <a:pPr lvl="0"/>
            <a:r>
              <a:rPr lang="ru-RU" dirty="0" smtClean="0"/>
              <a:t>радиосвязь.</a:t>
            </a:r>
          </a:p>
          <a:p>
            <a:endParaRPr lang="ru-RU" dirty="0"/>
          </a:p>
        </p:txBody>
      </p:sp>
      <p:pic>
        <p:nvPicPr>
          <p:cNvPr id="32770" name="Picture 2" descr="C:\Users\Админ\Pictures\antenna.png"/>
          <p:cNvPicPr>
            <a:picLocks noChangeAspect="1" noChangeArrowheads="1"/>
          </p:cNvPicPr>
          <p:nvPr/>
        </p:nvPicPr>
        <p:blipFill>
          <a:blip r:embed="rId2" cstate="print"/>
          <a:srcRect/>
          <a:stretch>
            <a:fillRect/>
          </a:stretch>
        </p:blipFill>
        <p:spPr bwMode="auto">
          <a:xfrm flipH="1">
            <a:off x="-165720" y="5289397"/>
            <a:ext cx="1728192" cy="1625600"/>
          </a:xfrm>
          <a:prstGeom prst="rect">
            <a:avLst/>
          </a:prstGeom>
          <a:noFill/>
        </p:spPr>
      </p:pic>
      <p:pic>
        <p:nvPicPr>
          <p:cNvPr id="32771" name="Picture 3" descr="C:\Users\Админ\Pictures\iunews000002.png"/>
          <p:cNvPicPr>
            <a:picLocks noChangeAspect="1" noChangeArrowheads="1"/>
          </p:cNvPicPr>
          <p:nvPr/>
        </p:nvPicPr>
        <p:blipFill>
          <a:blip r:embed="rId3" cstate="print"/>
          <a:srcRect/>
          <a:stretch>
            <a:fillRect/>
          </a:stretch>
        </p:blipFill>
        <p:spPr bwMode="auto">
          <a:xfrm rot="10522569">
            <a:off x="-211431" y="29707"/>
            <a:ext cx="2228172" cy="168498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59632" y="332656"/>
            <a:ext cx="7884368" cy="3672408"/>
          </a:xfrm>
        </p:spPr>
        <p:txBody>
          <a:bodyPr>
            <a:normAutofit fontScale="70000" lnSpcReduction="20000"/>
          </a:bodyPr>
          <a:lstStyle/>
          <a:p>
            <a:r>
              <a:rPr lang="ru-RU" dirty="0" smtClean="0"/>
              <a:t>Скорость передачи информации связана не только с пропускной способностью канала связи. Представьте себе, что текст на русском языке, содержащий 1000 знаков, передается с использованием двоичного кодирования. В первом случае используется телеграфная 5-разрядная кодировка. Во втором случае — компьютерная 8-разрядная кодировка. Тогда длина кода со­общения в первом случае составит 5000 битов, во втором случае — 8000 битов. При передаче по одному и тому же каналу второе сообщение будет передаваться дольше в 1,6 раза (8000/5000). Отсюда, казалось бы, следует вывод: длину кода сообщения нужно делать минимально возможной.</a:t>
            </a:r>
          </a:p>
          <a:p>
            <a:endParaRPr lang="ru-RU" dirty="0"/>
          </a:p>
        </p:txBody>
      </p:sp>
      <p:pic>
        <p:nvPicPr>
          <p:cNvPr id="33794" name="Picture 2" descr="C:\Users\Админ\Pictures\topoboi.com_4631.jpg"/>
          <p:cNvPicPr>
            <a:picLocks noChangeAspect="1" noChangeArrowheads="1"/>
          </p:cNvPicPr>
          <p:nvPr/>
        </p:nvPicPr>
        <p:blipFill>
          <a:blip r:embed="rId2" cstate="print"/>
          <a:srcRect/>
          <a:stretch>
            <a:fillRect/>
          </a:stretch>
        </p:blipFill>
        <p:spPr bwMode="auto">
          <a:xfrm>
            <a:off x="1979712" y="3897150"/>
            <a:ext cx="6283573" cy="275740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Админ\Pictures\images (1).jpg"/>
          <p:cNvPicPr>
            <a:picLocks noChangeAspect="1" noChangeArrowheads="1"/>
          </p:cNvPicPr>
          <p:nvPr/>
        </p:nvPicPr>
        <p:blipFill>
          <a:blip r:embed="rId2" cstate="print"/>
          <a:srcRect/>
          <a:stretch>
            <a:fillRect/>
          </a:stretch>
        </p:blipFill>
        <p:spPr bwMode="auto">
          <a:xfrm>
            <a:off x="6524625" y="5114925"/>
            <a:ext cx="2619375" cy="1743075"/>
          </a:xfrm>
          <a:prstGeom prst="rect">
            <a:avLst/>
          </a:prstGeom>
          <a:noFill/>
        </p:spPr>
      </p:pic>
      <p:sp>
        <p:nvSpPr>
          <p:cNvPr id="2" name="Заголовок 1"/>
          <p:cNvSpPr>
            <a:spLocks noGrp="1"/>
          </p:cNvSpPr>
          <p:nvPr>
            <p:ph type="title"/>
          </p:nvPr>
        </p:nvSpPr>
        <p:spPr>
          <a:xfrm>
            <a:off x="1403648" y="0"/>
            <a:ext cx="7498080" cy="1143000"/>
          </a:xfrm>
        </p:spPr>
        <p:txBody>
          <a:bodyPr>
            <a:normAutofit/>
          </a:bodyPr>
          <a:lstStyle/>
          <a:p>
            <a:r>
              <a:rPr lang="ru-RU" b="1" dirty="0" smtClean="0"/>
              <a:t>Шум, защита от шума</a:t>
            </a:r>
            <a:endParaRPr lang="ru-RU" dirty="0"/>
          </a:p>
        </p:txBody>
      </p:sp>
      <p:sp>
        <p:nvSpPr>
          <p:cNvPr id="3" name="Содержимое 2"/>
          <p:cNvSpPr>
            <a:spLocks noGrp="1"/>
          </p:cNvSpPr>
          <p:nvPr>
            <p:ph idx="1"/>
          </p:nvPr>
        </p:nvSpPr>
        <p:spPr>
          <a:xfrm>
            <a:off x="1331640" y="1124744"/>
            <a:ext cx="7498080" cy="4800600"/>
          </a:xfrm>
        </p:spPr>
        <p:txBody>
          <a:bodyPr>
            <a:normAutofit fontScale="85000" lnSpcReduction="10000"/>
          </a:bodyPr>
          <a:lstStyle/>
          <a:p>
            <a:r>
              <a:rPr lang="ru-RU" dirty="0" smtClean="0"/>
              <a:t>Термином «шум» называют разного рода помехи, искажающие переда­ваемый сигнал и приводящие к потере информации. Такие помехи, прежде всего, возникают по техническим причинам, таким как плохое качество линий связи, незащищенность друг от друга различных потоков информации, передаваемых по одним и тем же каналам. Иногда, беседуя по телефону, мы слышим шум, треск, мешающие понять собеседника, или на наш разговор накладывается разговор других людей.</a:t>
            </a: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435608" y="1447800"/>
            <a:ext cx="7498080" cy="3997424"/>
          </a:xfrm>
        </p:spPr>
        <p:txBody>
          <a:bodyPr>
            <a:normAutofit fontScale="85000" lnSpcReduction="20000"/>
          </a:bodyPr>
          <a:lstStyle/>
          <a:p>
            <a:r>
              <a:rPr lang="ru-RU" dirty="0" smtClean="0"/>
              <a:t>Наличие шума приводит к потере передаваемой информации. В таких случаях необходима защита от шума. Для этого в первую очередь приме­няются технические способы защиты каналов связи от воздействия шу­мов. Такие способы бывают самыми разными, иногда простыми, иногда очень сложными. Например: использование экранированного кабеля вместо «голого» провода; применение разного рода фильтров, отделяю­щих полезный сигнал от шума и пр.</a:t>
            </a: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03648" y="476672"/>
            <a:ext cx="7498080" cy="4800600"/>
          </a:xfrm>
        </p:spPr>
        <p:txBody>
          <a:bodyPr>
            <a:normAutofit fontScale="85000" lnSpcReduction="10000"/>
          </a:bodyPr>
          <a:lstStyle/>
          <a:p>
            <a:r>
              <a:rPr lang="ru-RU" dirty="0" smtClean="0"/>
              <a:t>Шеннон разработал специальную теорию кодирования, дающую методы борьбы с шумом. Одна из важных идей этой теории состоит в том, что передаваемый по линии связи код должен быть </a:t>
            </a:r>
            <a:r>
              <a:rPr lang="ru-RU" b="1" i="1" dirty="0" smtClean="0">
                <a:solidFill>
                  <a:srgbClr val="C00000"/>
                </a:solidFill>
              </a:rPr>
              <a:t>избыточным</a:t>
            </a:r>
            <a:r>
              <a:rPr lang="ru-RU" dirty="0" smtClean="0"/>
              <a:t>. За счет этого потеря какой-то части информации при передаче может быть компенсирована. Например, если при разговоре по телефону вас плохо слышно, то, повторяя каждое слово дважды, вы имеете больше шансов на то, что собеседник поймет вас правильно.</a:t>
            </a:r>
          </a:p>
          <a:p>
            <a:endParaRPr lang="ru-RU" dirty="0"/>
          </a:p>
        </p:txBody>
      </p:sp>
      <p:sp>
        <p:nvSpPr>
          <p:cNvPr id="4" name="Прямоугольник 3"/>
          <p:cNvSpPr/>
          <p:nvPr/>
        </p:nvSpPr>
        <p:spPr>
          <a:xfrm>
            <a:off x="1115616" y="4941168"/>
            <a:ext cx="7632848" cy="1015663"/>
          </a:xfrm>
          <a:prstGeom prst="rect">
            <a:avLst/>
          </a:prstGeom>
        </p:spPr>
        <p:txBody>
          <a:bodyPr wrap="square">
            <a:spAutoFit/>
          </a:bodyPr>
          <a:lstStyle/>
          <a:p>
            <a:r>
              <a:rPr lang="ru-RU" sz="3000" b="1" i="1" dirty="0">
                <a:solidFill>
                  <a:srgbClr val="C00000"/>
                </a:solidFill>
              </a:rPr>
              <a:t>Избыточность кода</a:t>
            </a:r>
            <a:r>
              <a:rPr lang="ru-RU" sz="3000" b="1" dirty="0">
                <a:solidFill>
                  <a:srgbClr val="C00000"/>
                </a:solidFill>
              </a:rPr>
              <a:t> </a:t>
            </a:r>
            <a:r>
              <a:rPr lang="ru-RU" sz="3000" dirty="0"/>
              <a:t>— </a:t>
            </a:r>
            <a:r>
              <a:rPr lang="ru-RU" sz="3000" i="1" dirty="0">
                <a:solidFill>
                  <a:schemeClr val="accent6">
                    <a:lumMod val="75000"/>
                  </a:schemeClr>
                </a:solidFill>
              </a:rPr>
              <a:t>это многократное повторение передаваемых данных.</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915816" y="476672"/>
            <a:ext cx="5985912" cy="5544616"/>
          </a:xfrm>
        </p:spPr>
        <p:txBody>
          <a:bodyPr/>
          <a:lstStyle/>
          <a:p>
            <a:r>
              <a:rPr lang="ru-RU" dirty="0" smtClean="0"/>
              <a:t>Большой вклад в научную теорию связи внес известный советский ученый Владимир Александрович Котельников. В 1940-1950-х годах им получены фундаментальные научные результаты по проблеме помехоустойчивости систем передачи информации.</a:t>
            </a:r>
          </a:p>
          <a:p>
            <a:endParaRPr lang="ru-RU" dirty="0"/>
          </a:p>
        </p:txBody>
      </p:sp>
      <p:pic>
        <p:nvPicPr>
          <p:cNvPr id="35842" name="Picture 2" descr="C:\Users\Админ\Pictures\Котельников_В_А_2.jpg"/>
          <p:cNvPicPr>
            <a:picLocks noChangeAspect="1" noChangeArrowheads="1"/>
          </p:cNvPicPr>
          <p:nvPr/>
        </p:nvPicPr>
        <p:blipFill>
          <a:blip r:embed="rId2" cstate="print"/>
          <a:srcRect/>
          <a:stretch>
            <a:fillRect/>
          </a:stretch>
        </p:blipFill>
        <p:spPr bwMode="auto">
          <a:xfrm>
            <a:off x="899592" y="1268760"/>
            <a:ext cx="1898650" cy="2325688"/>
          </a:xfrm>
          <a:prstGeom prst="rect">
            <a:avLst/>
          </a:prstGeom>
          <a:noFill/>
        </p:spPr>
      </p:pic>
      <p:sp>
        <p:nvSpPr>
          <p:cNvPr id="5" name="Прямоугольник 4"/>
          <p:cNvSpPr/>
          <p:nvPr/>
        </p:nvSpPr>
        <p:spPr>
          <a:xfrm>
            <a:off x="899593" y="3861048"/>
            <a:ext cx="1944216" cy="923330"/>
          </a:xfrm>
          <a:prstGeom prst="rect">
            <a:avLst/>
          </a:prstGeom>
        </p:spPr>
        <p:txBody>
          <a:bodyPr wrap="square">
            <a:spAutoFit/>
          </a:bodyPr>
          <a:lstStyle/>
          <a:p>
            <a:pPr algn="ctr"/>
            <a:r>
              <a:rPr lang="ru-RU" b="1" dirty="0" smtClean="0"/>
              <a:t>Владимир Александрович Котельников</a:t>
            </a:r>
            <a:endParaRPr lang="ru-RU"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0" y="260648"/>
            <a:ext cx="7560840" cy="3888432"/>
          </a:xfrm>
        </p:spPr>
        <p:txBody>
          <a:bodyPr>
            <a:normAutofit fontScale="77500" lnSpcReduction="20000"/>
          </a:bodyPr>
          <a:lstStyle/>
          <a:p>
            <a:r>
              <a:rPr lang="ru-RU" dirty="0" smtClean="0"/>
              <a:t>Для борьбы с потерей информации при передаче часто применяется следующий прием. Все сообщение разбивается на порции — блоки. Для каждого блока </a:t>
            </a:r>
            <a:r>
              <a:rPr lang="ru-RU" i="1" dirty="0" smtClean="0"/>
              <a:t>вычисляется контрольная сум­ма</a:t>
            </a:r>
            <a:r>
              <a:rPr lang="ru-RU" dirty="0" smtClean="0"/>
              <a:t> (</a:t>
            </a:r>
            <a:r>
              <a:rPr lang="ru-RU" dirty="0" err="1" smtClean="0"/>
              <a:t>сумма</a:t>
            </a:r>
            <a:r>
              <a:rPr lang="ru-RU" dirty="0" smtClean="0"/>
              <a:t> двоичных цифр), которая передается вместе с данным блоком. В месте приема заново вычисляется контрольная сумма принятого блока и, если она не совпадает с первоначальной суммой, передача данного блока повторяется. Так происходит до тех пор, пока исходная и конечная контрольные суммы не совпадут.</a:t>
            </a:r>
            <a:endParaRPr lang="ru-RU" dirty="0"/>
          </a:p>
        </p:txBody>
      </p:sp>
      <p:pic>
        <p:nvPicPr>
          <p:cNvPr id="36866" name="Picture 2" descr="C:\Users\Админ\Pictures\checksum_big.jpg"/>
          <p:cNvPicPr>
            <a:picLocks noChangeAspect="1" noChangeArrowheads="1"/>
          </p:cNvPicPr>
          <p:nvPr/>
        </p:nvPicPr>
        <p:blipFill>
          <a:blip r:embed="rId2" cstate="print"/>
          <a:srcRect/>
          <a:stretch>
            <a:fillRect/>
          </a:stretch>
        </p:blipFill>
        <p:spPr bwMode="auto">
          <a:xfrm>
            <a:off x="2339752" y="3905008"/>
            <a:ext cx="4896544" cy="2952992"/>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Система основных понятий</a:t>
            </a:r>
            <a:endParaRPr lang="ru-RU" sz="3600" dirty="0"/>
          </a:p>
        </p:txBody>
      </p:sp>
      <p:graphicFrame>
        <p:nvGraphicFramePr>
          <p:cNvPr id="4" name="Таблица 3"/>
          <p:cNvGraphicFramePr>
            <a:graphicFrameLocks noGrp="1"/>
          </p:cNvGraphicFramePr>
          <p:nvPr/>
        </p:nvGraphicFramePr>
        <p:xfrm>
          <a:off x="827585" y="1340764"/>
          <a:ext cx="7992888" cy="4605130"/>
        </p:xfrm>
        <a:graphic>
          <a:graphicData uri="http://schemas.openxmlformats.org/drawingml/2006/table">
            <a:tbl>
              <a:tblPr/>
              <a:tblGrid>
                <a:gridCol w="3270081"/>
                <a:gridCol w="3270081"/>
                <a:gridCol w="1452726"/>
              </a:tblGrid>
              <a:tr h="519641">
                <a:tc gridSpan="3">
                  <a:txBody>
                    <a:bodyPr/>
                    <a:lstStyle/>
                    <a:p>
                      <a:pPr indent="-152400" algn="ctr">
                        <a:lnSpc>
                          <a:spcPct val="100000"/>
                        </a:lnSpc>
                        <a:spcAft>
                          <a:spcPts val="0"/>
                        </a:spcAft>
                      </a:pPr>
                      <a:r>
                        <a:rPr lang="ru-RU" sz="1800" spc="0" dirty="0">
                          <a:solidFill>
                            <a:srgbClr val="000000"/>
                          </a:solidFill>
                          <a:latin typeface="Century Schoolbook"/>
                          <a:ea typeface="Century Schoolbook"/>
                          <a:cs typeface="Century Schoolbook"/>
                        </a:rPr>
                        <a:t>Передача информации в технических системах связи</a:t>
                      </a:r>
                      <a:endParaRPr lang="ru-RU" sz="1800" dirty="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461005">
                <a:tc gridSpan="3">
                  <a:txBody>
                    <a:bodyPr/>
                    <a:lstStyle/>
                    <a:p>
                      <a:pPr indent="-152400" algn="ctr">
                        <a:lnSpc>
                          <a:spcPct val="100000"/>
                        </a:lnSpc>
                        <a:spcAft>
                          <a:spcPts val="0"/>
                        </a:spcAft>
                      </a:pPr>
                      <a:r>
                        <a:rPr lang="ru-RU" sz="1800" b="1" spc="0">
                          <a:solidFill>
                            <a:srgbClr val="000000"/>
                          </a:solidFill>
                          <a:latin typeface="Century Schoolbook"/>
                          <a:ea typeface="Century Schoolbook"/>
                          <a:cs typeface="Century Schoolbook"/>
                        </a:rPr>
                        <a:t>Модель К. Шеннона</a:t>
                      </a:r>
                      <a:endParaRPr lang="ru-RU" sz="180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461005">
                <a:tc rowSpan="2">
                  <a:txBody>
                    <a:bodyPr/>
                    <a:lstStyle/>
                    <a:p>
                      <a:pPr indent="-152400" algn="ctr">
                        <a:lnSpc>
                          <a:spcPct val="100000"/>
                        </a:lnSpc>
                        <a:spcAft>
                          <a:spcPts val="0"/>
                        </a:spcAft>
                      </a:pPr>
                      <a:r>
                        <a:rPr lang="ru-RU" sz="1800" b="1" spc="0">
                          <a:solidFill>
                            <a:srgbClr val="000000"/>
                          </a:solidFill>
                          <a:latin typeface="Century Schoolbook"/>
                          <a:ea typeface="Century Schoolbook"/>
                          <a:cs typeface="Century Schoolbook"/>
                        </a:rPr>
                        <a:t>Процедура</a:t>
                      </a:r>
                      <a:endParaRPr lang="ru-RU" sz="1800">
                        <a:latin typeface="Century Schoolbook"/>
                        <a:ea typeface="Century Schoolbook"/>
                        <a:cs typeface="Century Schoolbook"/>
                      </a:endParaRPr>
                    </a:p>
                    <a:p>
                      <a:pPr indent="-152400" algn="ctr">
                        <a:lnSpc>
                          <a:spcPct val="100000"/>
                        </a:lnSpc>
                        <a:spcAft>
                          <a:spcPts val="0"/>
                        </a:spcAft>
                      </a:pPr>
                      <a:r>
                        <a:rPr lang="ru-RU" sz="1800" b="1" spc="0">
                          <a:solidFill>
                            <a:srgbClr val="000000"/>
                          </a:solidFill>
                          <a:latin typeface="Century Schoolbook"/>
                          <a:ea typeface="Century Schoolbook"/>
                          <a:cs typeface="Century Schoolbook"/>
                        </a:rPr>
                        <a:t>кодирования</a:t>
                      </a:r>
                      <a:endParaRPr lang="ru-RU" sz="180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ru-RU" sz="1800" b="1" spc="0">
                          <a:solidFill>
                            <a:srgbClr val="000000"/>
                          </a:solidFill>
                          <a:latin typeface="Century Schoolbook"/>
                          <a:ea typeface="Century Schoolbook"/>
                          <a:cs typeface="Century Schoolbook"/>
                        </a:rPr>
                        <a:t>Процесс передачи по каналу связи</a:t>
                      </a:r>
                      <a:endParaRPr lang="ru-RU" sz="180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indent="-152400" algn="ctr">
                        <a:lnSpc>
                          <a:spcPct val="100000"/>
                        </a:lnSpc>
                        <a:spcAft>
                          <a:spcPts val="0"/>
                        </a:spcAft>
                      </a:pPr>
                      <a:r>
                        <a:rPr lang="ru-RU" sz="1800" b="1" spc="0">
                          <a:solidFill>
                            <a:srgbClr val="000000"/>
                          </a:solidFill>
                          <a:latin typeface="Century Schoolbook"/>
                          <a:ea typeface="Century Schoolbook"/>
                          <a:cs typeface="Century Schoolbook"/>
                        </a:rPr>
                        <a:t>Процедура</a:t>
                      </a:r>
                      <a:endParaRPr lang="ru-RU" sz="1800">
                        <a:latin typeface="Century Schoolbook"/>
                        <a:ea typeface="Century Schoolbook"/>
                        <a:cs typeface="Century Schoolbook"/>
                      </a:endParaRPr>
                    </a:p>
                    <a:p>
                      <a:pPr indent="-152400" algn="ctr">
                        <a:lnSpc>
                          <a:spcPct val="100000"/>
                        </a:lnSpc>
                        <a:spcAft>
                          <a:spcPts val="0"/>
                        </a:spcAft>
                      </a:pPr>
                      <a:r>
                        <a:rPr lang="ru-RU" sz="1800" b="1" spc="0">
                          <a:solidFill>
                            <a:srgbClr val="000000"/>
                          </a:solidFill>
                          <a:latin typeface="Century Schoolbook"/>
                          <a:ea typeface="Century Schoolbook"/>
                          <a:cs typeface="Century Schoolbook"/>
                        </a:rPr>
                        <a:t>декодирования</a:t>
                      </a:r>
                      <a:endParaRPr lang="ru-RU" sz="180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756252">
                <a:tc vMerge="1">
                  <a:txBody>
                    <a:bodyPr/>
                    <a:lstStyle/>
                    <a:p>
                      <a:endParaRPr lang="ru-RU"/>
                    </a:p>
                  </a:txBody>
                  <a:tcPr/>
                </a:tc>
                <a:tc>
                  <a:txBody>
                    <a:bodyPr/>
                    <a:lstStyle/>
                    <a:p>
                      <a:pPr indent="228600" algn="ctr">
                        <a:lnSpc>
                          <a:spcPct val="100000"/>
                        </a:lnSpc>
                        <a:spcAft>
                          <a:spcPts val="0"/>
                        </a:spcAft>
                      </a:pPr>
                      <a:r>
                        <a:rPr lang="ru-RU" sz="1800" b="1" spc="0">
                          <a:solidFill>
                            <a:srgbClr val="000000"/>
                          </a:solidFill>
                          <a:latin typeface="Century Schoolbook"/>
                          <a:ea typeface="Century Schoolbook"/>
                          <a:cs typeface="Century Schoolbook"/>
                        </a:rPr>
                        <a:t>Пропускная Воздействие шумов способность канала на канал связи</a:t>
                      </a:r>
                      <a:endParaRPr lang="ru-RU" sz="180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r>
              <a:tr h="466060">
                <a:tc gridSpan="3">
                  <a:txBody>
                    <a:bodyPr/>
                    <a:lstStyle/>
                    <a:p>
                      <a:pPr indent="-152400" algn="ctr">
                        <a:lnSpc>
                          <a:spcPct val="100000"/>
                        </a:lnSpc>
                        <a:spcAft>
                          <a:spcPts val="0"/>
                        </a:spcAft>
                      </a:pPr>
                      <a:r>
                        <a:rPr lang="ru-RU" sz="1800" b="1" spc="0">
                          <a:solidFill>
                            <a:srgbClr val="000000"/>
                          </a:solidFill>
                          <a:latin typeface="Century Schoolbook"/>
                          <a:ea typeface="Century Schoolbook"/>
                          <a:cs typeface="Century Schoolbook"/>
                        </a:rPr>
                        <a:t>Защита информации от потерь при воздействии шума</a:t>
                      </a:r>
                      <a:endParaRPr lang="ru-RU" sz="180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512504">
                <a:tc>
                  <a:txBody>
                    <a:bodyPr/>
                    <a:lstStyle/>
                    <a:p>
                      <a:pPr indent="-152400" algn="ctr">
                        <a:lnSpc>
                          <a:spcPct val="100000"/>
                        </a:lnSpc>
                        <a:spcAft>
                          <a:spcPts val="0"/>
                        </a:spcAft>
                      </a:pPr>
                      <a:r>
                        <a:rPr lang="ru-RU" sz="1800" b="1" spc="0">
                          <a:solidFill>
                            <a:srgbClr val="000000"/>
                          </a:solidFill>
                          <a:latin typeface="Century Schoolbook"/>
                          <a:ea typeface="Century Schoolbook"/>
                          <a:cs typeface="Century Schoolbook"/>
                        </a:rPr>
                        <a:t>Кодирование с оптимально­избыточным кодом</a:t>
                      </a:r>
                      <a:endParaRPr lang="ru-RU" sz="180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ru-RU" sz="1800" b="1" spc="0" dirty="0">
                          <a:solidFill>
                            <a:srgbClr val="000000"/>
                          </a:solidFill>
                          <a:latin typeface="Century Schoolbook"/>
                          <a:ea typeface="Century Schoolbook"/>
                          <a:cs typeface="Century Schoolbook"/>
                        </a:rPr>
                        <a:t>Частичная потеря избыточной информации при передаче</a:t>
                      </a:r>
                      <a:endParaRPr lang="ru-RU" sz="1800" dirty="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52400" algn="ctr">
                        <a:lnSpc>
                          <a:spcPct val="100000"/>
                        </a:lnSpc>
                        <a:spcAft>
                          <a:spcPts val="0"/>
                        </a:spcAft>
                      </a:pPr>
                      <a:r>
                        <a:rPr lang="ru-RU" sz="1800" b="1" spc="0" dirty="0">
                          <a:solidFill>
                            <a:srgbClr val="000000"/>
                          </a:solidFill>
                          <a:latin typeface="Century Schoolbook"/>
                          <a:ea typeface="Century Schoolbook"/>
                          <a:cs typeface="Century Schoolbook"/>
                        </a:rPr>
                        <a:t>Полное</a:t>
                      </a:r>
                      <a:endParaRPr lang="ru-RU" sz="1800" dirty="0">
                        <a:latin typeface="Century Schoolbook"/>
                        <a:ea typeface="Century Schoolbook"/>
                        <a:cs typeface="Century Schoolbook"/>
                      </a:endParaRPr>
                    </a:p>
                    <a:p>
                      <a:pPr indent="-152400" algn="ctr">
                        <a:lnSpc>
                          <a:spcPct val="100000"/>
                        </a:lnSpc>
                        <a:spcAft>
                          <a:spcPts val="0"/>
                        </a:spcAft>
                      </a:pPr>
                      <a:r>
                        <a:rPr lang="ru-RU" sz="1800" b="1" spc="0" dirty="0">
                          <a:solidFill>
                            <a:srgbClr val="000000"/>
                          </a:solidFill>
                          <a:latin typeface="Century Schoolbook"/>
                          <a:ea typeface="Century Schoolbook"/>
                          <a:cs typeface="Century Schoolbook"/>
                        </a:rPr>
                        <a:t>восстановление</a:t>
                      </a:r>
                      <a:endParaRPr lang="ru-RU" sz="1800" dirty="0">
                        <a:latin typeface="Century Schoolbook"/>
                        <a:ea typeface="Century Schoolbook"/>
                        <a:cs typeface="Century Schoolbook"/>
                      </a:endParaRPr>
                    </a:p>
                    <a:p>
                      <a:pPr indent="-152400" algn="ctr">
                        <a:lnSpc>
                          <a:spcPct val="100000"/>
                        </a:lnSpc>
                        <a:spcAft>
                          <a:spcPts val="0"/>
                        </a:spcAft>
                      </a:pPr>
                      <a:r>
                        <a:rPr lang="ru-RU" sz="1800" b="1" spc="0" dirty="0">
                          <a:solidFill>
                            <a:srgbClr val="000000"/>
                          </a:solidFill>
                          <a:latin typeface="Century Schoolbook"/>
                          <a:ea typeface="Century Schoolbook"/>
                          <a:cs typeface="Century Schoolbook"/>
                        </a:rPr>
                        <a:t>исходного</a:t>
                      </a:r>
                      <a:endParaRPr lang="ru-RU" sz="1800" dirty="0">
                        <a:latin typeface="Century Schoolbook"/>
                        <a:ea typeface="Century Schoolbook"/>
                        <a:cs typeface="Century Schoolbook"/>
                      </a:endParaRPr>
                    </a:p>
                    <a:p>
                      <a:pPr indent="-152400" algn="ctr">
                        <a:lnSpc>
                          <a:spcPct val="100000"/>
                        </a:lnSpc>
                        <a:spcAft>
                          <a:spcPts val="0"/>
                        </a:spcAft>
                      </a:pPr>
                      <a:r>
                        <a:rPr lang="ru-RU" sz="1800" b="1" spc="0" dirty="0">
                          <a:solidFill>
                            <a:srgbClr val="000000"/>
                          </a:solidFill>
                          <a:latin typeface="Century Schoolbook"/>
                          <a:ea typeface="Century Schoolbook"/>
                          <a:cs typeface="Century Schoolbook"/>
                        </a:rPr>
                        <a:t>сообщения</a:t>
                      </a:r>
                      <a:endParaRPr lang="ru-RU" sz="1800" dirty="0">
                        <a:latin typeface="Century Schoolbook"/>
                        <a:ea typeface="Century Schoolbook"/>
                        <a:cs typeface="Century Schoolbook"/>
                      </a:endParaRPr>
                    </a:p>
                  </a:txBody>
                  <a:tcPr marL="4414" marR="4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i="1" dirty="0" smtClean="0"/>
              <a:t>Вопросы и задания</a:t>
            </a:r>
            <a:endParaRPr lang="ru-RU" dirty="0"/>
          </a:p>
        </p:txBody>
      </p:sp>
      <p:sp>
        <p:nvSpPr>
          <p:cNvPr id="3" name="Содержимое 2"/>
          <p:cNvSpPr>
            <a:spLocks noGrp="1"/>
          </p:cNvSpPr>
          <p:nvPr>
            <p:ph idx="1"/>
          </p:nvPr>
        </p:nvSpPr>
        <p:spPr/>
        <p:txBody>
          <a:bodyPr/>
          <a:lstStyle/>
          <a:p>
            <a:pPr marL="596646" lvl="0" indent="-514350">
              <a:buFont typeface="+mj-lt"/>
              <a:buAutoNum type="arabicPeriod"/>
            </a:pPr>
            <a:r>
              <a:rPr lang="ru-RU" b="1" dirty="0" smtClean="0"/>
              <a:t>Назовите известные вам крупные хранилища информации.</a:t>
            </a:r>
          </a:p>
          <a:p>
            <a:pPr marL="596646" lvl="0" indent="-514350">
              <a:buFont typeface="+mj-lt"/>
              <a:buAutoNum type="arabicPeriod"/>
            </a:pPr>
            <a:r>
              <a:rPr lang="ru-RU" b="1" dirty="0" smtClean="0"/>
              <a:t>Можно ли человека назвать носителем информации?</a:t>
            </a:r>
          </a:p>
          <a:p>
            <a:pPr marL="596646" lvl="0" indent="-514350">
              <a:buFont typeface="+mj-lt"/>
              <a:buAutoNum type="arabicPeriod"/>
            </a:pPr>
            <a:r>
              <a:rPr lang="ru-RU" b="1" dirty="0" smtClean="0"/>
              <a:t>Для чего нужна процедура кодирования передаваемой информации?</a:t>
            </a:r>
          </a:p>
          <a:p>
            <a:pPr marL="596646" lvl="0" indent="-514350">
              <a:buFont typeface="+mj-lt"/>
              <a:buAutoNum type="arabicPeriod"/>
            </a:pPr>
            <a:r>
              <a:rPr lang="ru-RU" b="1" dirty="0" smtClean="0"/>
              <a:t>Что такое декодирование? Каким должен быть его результат?</a:t>
            </a:r>
          </a:p>
          <a:p>
            <a:pPr marL="596646" indent="-514350">
              <a:buFont typeface="+mj-lt"/>
              <a:buAutoNum type="arabicPeriod"/>
            </a:pPr>
            <a:endParaRPr lang="ru-R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Домашнее задание:</a:t>
            </a:r>
            <a:endParaRPr lang="ru-RU" dirty="0"/>
          </a:p>
        </p:txBody>
      </p:sp>
      <p:sp>
        <p:nvSpPr>
          <p:cNvPr id="3" name="Содержимое 2"/>
          <p:cNvSpPr>
            <a:spLocks noGrp="1"/>
          </p:cNvSpPr>
          <p:nvPr>
            <p:ph idx="1"/>
          </p:nvPr>
        </p:nvSpPr>
        <p:spPr/>
        <p:txBody>
          <a:bodyPr/>
          <a:lstStyle/>
          <a:p>
            <a:r>
              <a:rPr lang="ru-RU" dirty="0" smtClean="0">
                <a:latin typeface="Arial" pitchFamily="34" charset="0"/>
                <a:cs typeface="Arial" pitchFamily="34" charset="0"/>
              </a:rPr>
              <a:t>Составьте сравнительную характеристику магнитных и оптических носителей.</a:t>
            </a:r>
          </a:p>
          <a:p>
            <a:r>
              <a:rPr lang="ru-RU" dirty="0" smtClean="0">
                <a:latin typeface="Arial" pitchFamily="34" charset="0"/>
                <a:cs typeface="Arial" pitchFamily="34" charset="0"/>
              </a:rPr>
              <a:t>§ 7, § 8</a:t>
            </a:r>
          </a:p>
          <a:p>
            <a:r>
              <a:rPr lang="ru-RU" dirty="0" smtClean="0">
                <a:latin typeface="Arial" pitchFamily="34" charset="0"/>
                <a:cs typeface="Arial" pitchFamily="34" charset="0"/>
              </a:rPr>
              <a:t>Вопросы к §7,8</a:t>
            </a:r>
            <a:endParaRPr lang="ru-RU"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103</TotalTime>
  <Words>1617</Words>
  <Application>Microsoft Office PowerPoint</Application>
  <PresentationFormat>Экран (4:3)</PresentationFormat>
  <Paragraphs>122</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Солнцестояние</vt:lpstr>
      <vt:lpstr> Урок 11  Тема :  Хранение и передача информации</vt:lpstr>
      <vt:lpstr>Хранение информации</vt:lpstr>
      <vt:lpstr>Слайд 3</vt:lpstr>
      <vt:lpstr>Слайд 4</vt:lpstr>
      <vt:lpstr>Использование бумажных носителей информации</vt:lpstr>
      <vt:lpstr>Слайд 6</vt:lpstr>
      <vt:lpstr>Слайд 7</vt:lpstr>
      <vt:lpstr>Слайд 8</vt:lpstr>
      <vt:lpstr>Использование магнитных носителей информации</vt:lpstr>
      <vt:lpstr>Слайд 10</vt:lpstr>
      <vt:lpstr>Слайд 11</vt:lpstr>
      <vt:lpstr>Слайд 12</vt:lpstr>
      <vt:lpstr>Использование оптических дисков и флэш-памяти </vt:lpstr>
      <vt:lpstr>Слайд 14</vt:lpstr>
      <vt:lpstr>Слайд 15</vt:lpstr>
      <vt:lpstr>Система основных понятий</vt:lpstr>
      <vt:lpstr>Передача информации</vt:lpstr>
      <vt:lpstr>Модель передачи информации К. Шеннона</vt:lpstr>
      <vt:lpstr>Слайд 19</vt:lpstr>
      <vt:lpstr>Слайд 20</vt:lpstr>
      <vt:lpstr>Пропускная способность канала и скорость передачи информации</vt:lpstr>
      <vt:lpstr>Слайд 22</vt:lpstr>
      <vt:lpstr>Шум, защита от шума</vt:lpstr>
      <vt:lpstr>Слайд 24</vt:lpstr>
      <vt:lpstr>Слайд 25</vt:lpstr>
      <vt:lpstr>Слайд 26</vt:lpstr>
      <vt:lpstr>Слайд 27</vt:lpstr>
      <vt:lpstr>Система основных понятий</vt:lpstr>
      <vt:lpstr>Вопросы и задания</vt:lpstr>
      <vt:lpstr>Домашнее задание: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урока:  Хранение и передача информации</dc:title>
  <dc:creator>Админ</dc:creator>
  <cp:keywords>Иванцов Андрей Валерьевич;МКОУ Вилинская СОШ №1;Хранение и передача информации. Информационные процессы;10 класс</cp:keywords>
  <cp:lastModifiedBy>Админ</cp:lastModifiedBy>
  <cp:revision>14</cp:revision>
  <dcterms:created xsi:type="dcterms:W3CDTF">2015-11-18T19:31:28Z</dcterms:created>
  <dcterms:modified xsi:type="dcterms:W3CDTF">2015-11-18T21:36:09Z</dcterms:modified>
</cp:coreProperties>
</file>