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0" r:id="rId6"/>
    <p:sldId id="271" r:id="rId7"/>
    <p:sldId id="262" r:id="rId8"/>
    <p:sldId id="263" r:id="rId9"/>
    <p:sldId id="264" r:id="rId10"/>
    <p:sldId id="265" r:id="rId11"/>
    <p:sldId id="266" r:id="rId12"/>
    <p:sldId id="267" r:id="rId13"/>
    <p:sldId id="257" r:id="rId14"/>
  </p:sldIdLst>
  <p:sldSz cx="9144000" cy="6858000" type="screen4x3"/>
  <p:notesSz cx="6858000" cy="9144000"/>
  <p:embeddedFontLst>
    <p:embeddedFont>
      <p:font typeface="Tomato" pitchFamily="2" charset="0"/>
      <p:regular r:id="rId15"/>
    </p:embeddedFont>
    <p:embeddedFont>
      <p:font typeface="Stravinski Deco" pitchFamily="2" charset="0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146E"/>
    <a:srgbClr val="D291EF"/>
    <a:srgbClr val="920000"/>
    <a:srgbClr val="680000"/>
    <a:srgbClr val="232C12"/>
    <a:srgbClr val="3441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Рамка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00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>
                <a:alpha val="49000"/>
              </a:srgbClr>
            </a:gs>
            <a:gs pos="17999">
              <a:srgbClr val="99CCFF">
                <a:alpha val="26000"/>
              </a:srgbClr>
            </a:gs>
            <a:gs pos="36000">
              <a:srgbClr val="9966FF">
                <a:alpha val="25000"/>
              </a:srgbClr>
            </a:gs>
            <a:gs pos="61000">
              <a:srgbClr val="CC99FF">
                <a:alpha val="52000"/>
              </a:srgbClr>
            </a:gs>
            <a:gs pos="82001">
              <a:srgbClr val="99CCFF">
                <a:alpha val="66000"/>
              </a:srgbClr>
            </a:gs>
            <a:gs pos="100000">
              <a:srgbClr val="CCCCFF">
                <a:alpha val="79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348AC-0574-4C68-A0AF-B8DAD223CEE0}" type="datetimeFigureOut">
              <a:rPr lang="ru-RU" smtClean="0"/>
              <a:pPr/>
              <a:t>31.07.2016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BDC4E-7340-4E24-9402-A5117AD34E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g1.liveinternet.ru/images/attach/c/8/99/465/99465817_large_Lacarolita_Spring_is_Here_Kite2.png" TargetMode="External"/><Relationship Id="rId13" Type="http://schemas.openxmlformats.org/officeDocument/2006/relationships/hyperlink" Target="http://zhakulina20090612.blogspot.ru/2009/08/blog-post_06.html" TargetMode="External"/><Relationship Id="rId3" Type="http://schemas.openxmlformats.org/officeDocument/2006/relationships/hyperlink" Target="http://home-clock.ru/images/detailed/1/5024-2.jpg" TargetMode="External"/><Relationship Id="rId7" Type="http://schemas.openxmlformats.org/officeDocument/2006/relationships/hyperlink" Target="https://openclipart.org/image/2400px/svg_to_png/153055/tennis-rack.png" TargetMode="External"/><Relationship Id="rId12" Type="http://schemas.openxmlformats.org/officeDocument/2006/relationships/hyperlink" Target="http://www.iqbaby.ru/files/product_full_image/11969_1.jpg" TargetMode="External"/><Relationship Id="rId2" Type="http://schemas.openxmlformats.org/officeDocument/2006/relationships/hyperlink" Target="http://rus.panasonic.ru/upload/iblock/e97/PT-LB20NTE_b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0.cs-ellpic.yandex.net/market_8Uatl5B0Z0EXqcbxlJI29Q_900x1200.jpg" TargetMode="External"/><Relationship Id="rId11" Type="http://schemas.openxmlformats.org/officeDocument/2006/relationships/hyperlink" Target="http://i007.radikal.ru/0905/28/b7e903c5bbba.png" TargetMode="External"/><Relationship Id="rId5" Type="http://schemas.openxmlformats.org/officeDocument/2006/relationships/hyperlink" Target="http://usiter.com/uploads/20111214/tarelka+kruglaya+tarelka+kuhonnaya+tarelka+dlya+edi+tarelka+stolovaya+tarelka+farforovaya+tarelka+81493691539.jpg" TargetMode="External"/><Relationship Id="rId10" Type="http://schemas.openxmlformats.org/officeDocument/2006/relationships/hyperlink" Target="http://trikot-ray.ru/upload/iblock/1a8/1a8c2af6b7c1155db221e3cbd84ebefd.jpg" TargetMode="External"/><Relationship Id="rId4" Type="http://schemas.openxmlformats.org/officeDocument/2006/relationships/hyperlink" Target="http://www.artway.lv/photos/product_717.jpg" TargetMode="External"/><Relationship Id="rId9" Type="http://schemas.openxmlformats.org/officeDocument/2006/relationships/hyperlink" Target="http://www.ayas.ru/shop/files/store_apendix_big7137_1082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282" y="1643050"/>
            <a:ext cx="8643998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>
                  <a:solidFill>
                    <a:sysClr val="windowText" lastClr="000000"/>
                  </a:solidFill>
                  <a:prstDash val="solid"/>
                </a:ln>
                <a:solidFill>
                  <a:srgbClr val="65146E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omato" pitchFamily="2" charset="0"/>
                <a:cs typeface="Times New Roman" pitchFamily="18" charset="0"/>
              </a:rPr>
              <a:t>Геометрия вокруг </a:t>
            </a:r>
            <a:r>
              <a:rPr lang="ru-RU" sz="4800" b="1" dirty="0" smtClean="0">
                <a:ln>
                  <a:solidFill>
                    <a:sysClr val="windowText" lastClr="000000"/>
                  </a:solidFill>
                  <a:prstDash val="solid"/>
                </a:ln>
                <a:solidFill>
                  <a:srgbClr val="65146E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omato" pitchFamily="2" charset="0"/>
                <a:cs typeface="Times New Roman" pitchFamily="18" charset="0"/>
              </a:rPr>
              <a:t>нас</a:t>
            </a:r>
          </a:p>
          <a:p>
            <a:pPr algn="ctr"/>
            <a:endParaRPr lang="ru-RU" sz="4800" b="1" dirty="0" smtClean="0">
              <a:ln>
                <a:solidFill>
                  <a:sysClr val="windowText" lastClr="000000"/>
                </a:solidFill>
                <a:prstDash val="solid"/>
              </a:ln>
              <a:solidFill>
                <a:srgbClr val="65146E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travinski Deco" pitchFamily="2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ln>
                  <a:solidFill>
                    <a:sysClr val="windowText" lastClr="000000"/>
                  </a:solidFill>
                  <a:prstDash val="solid"/>
                </a:ln>
                <a:solidFill>
                  <a:srgbClr val="65146E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omato" pitchFamily="2" charset="0"/>
                <a:cs typeface="Times New Roman" pitchFamily="18" charset="0"/>
              </a:rPr>
              <a:t>Плоские фигуры</a:t>
            </a:r>
            <a:endParaRPr lang="ru-RU" sz="4400" b="1" dirty="0">
              <a:ln>
                <a:solidFill>
                  <a:sysClr val="windowText" lastClr="000000"/>
                </a:solidFill>
                <a:prstDash val="solid"/>
              </a:ln>
              <a:solidFill>
                <a:srgbClr val="65146E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omato" pitchFamily="2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70" y="414338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Математика</a:t>
            </a:r>
          </a:p>
          <a:p>
            <a:pPr algn="ctr"/>
            <a:r>
              <a:rPr lang="ru-RU" b="1" dirty="0" smtClean="0"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1класс </a:t>
            </a:r>
            <a:endParaRPr lang="ru-RU" b="1" dirty="0">
              <a:solidFill>
                <a:srgbClr val="65146E"/>
              </a:solidFill>
              <a:latin typeface="Tomato" pitchFamily="2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50265" y="5572140"/>
            <a:ext cx="46434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>
                  <a:solidFill>
                    <a:sysClr val="windowText" lastClr="000000"/>
                  </a:solidFill>
                </a:ln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Автор: Зобнина </a:t>
            </a:r>
            <a:r>
              <a:rPr lang="ru-RU" sz="1400" b="1" dirty="0" smtClean="0">
                <a:ln>
                  <a:solidFill>
                    <a:sysClr val="windowText" lastClr="000000"/>
                  </a:solidFill>
                </a:ln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Ирина</a:t>
            </a:r>
            <a:r>
              <a:rPr lang="ru-RU" sz="1600" b="1" dirty="0" smtClean="0">
                <a:ln>
                  <a:solidFill>
                    <a:sysClr val="windowText" lastClr="000000"/>
                  </a:solidFill>
                </a:ln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 Евгеньевна</a:t>
            </a:r>
          </a:p>
          <a:p>
            <a:pPr algn="ctr"/>
            <a:r>
              <a:rPr lang="ru-RU" sz="1600" b="1" dirty="0" smtClean="0">
                <a:ln>
                  <a:solidFill>
                    <a:sysClr val="windowText" lastClr="000000"/>
                  </a:solidFill>
                </a:ln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учитель начальных классов ШЛ № 101</a:t>
            </a:r>
          </a:p>
          <a:p>
            <a:pPr algn="ctr"/>
            <a:r>
              <a:rPr lang="ru-RU" sz="1600" b="1" dirty="0" smtClean="0">
                <a:ln>
                  <a:solidFill>
                    <a:sysClr val="windowText" lastClr="000000"/>
                  </a:solidFill>
                </a:ln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г.Караганды</a:t>
            </a:r>
          </a:p>
          <a:p>
            <a:pPr algn="ctr"/>
            <a:r>
              <a:rPr lang="ru-RU" sz="1600" b="1" dirty="0" smtClean="0">
                <a:ln>
                  <a:solidFill>
                    <a:sysClr val="windowText" lastClr="000000"/>
                  </a:solidFill>
                </a:ln>
                <a:solidFill>
                  <a:srgbClr val="65146E"/>
                </a:solidFill>
                <a:latin typeface="Tomato" pitchFamily="2" charset="0"/>
                <a:cs typeface="Times New Roman" pitchFamily="18" charset="0"/>
              </a:rPr>
              <a:t>2016г.</a:t>
            </a:r>
            <a:endParaRPr lang="ru-RU" sz="1600" dirty="0">
              <a:ln>
                <a:solidFill>
                  <a:sysClr val="windowText" lastClr="000000"/>
                </a:solidFill>
              </a:ln>
              <a:solidFill>
                <a:srgbClr val="65146E"/>
              </a:solidFill>
              <a:latin typeface="Tomato" pitchFamily="2" charset="0"/>
            </a:endParaRPr>
          </a:p>
        </p:txBody>
      </p:sp>
      <p:sp>
        <p:nvSpPr>
          <p:cNvPr id="9" name="Управляющая кнопка: сведения 8">
            <a:hlinkClick r:id="" action="ppaction://hlinkshowjump?jump=lastslide" highlightClick="1"/>
          </p:cNvPr>
          <p:cNvSpPr/>
          <p:nvPr/>
        </p:nvSpPr>
        <p:spPr>
          <a:xfrm>
            <a:off x="357158" y="5857892"/>
            <a:ext cx="642942" cy="642942"/>
          </a:xfrm>
          <a:prstGeom prst="actionButtonInformation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триховая стрелка вправо 1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0"/>
            <a:ext cx="8501122" cy="8186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srgbClr val="65146E"/>
                </a:solidFill>
                <a:latin typeface="Times New Roman" pitchFamily="18" charset="0"/>
                <a:cs typeface="Times New Roman" pitchFamily="18" charset="0"/>
              </a:rPr>
              <a:t>Ребята, вы уже знаете название многих плоских геометрических фигур. </a:t>
            </a:r>
          </a:p>
          <a:p>
            <a:pPr algn="just"/>
            <a:r>
              <a:rPr lang="ru-RU" sz="2800" b="1" dirty="0" smtClean="0">
                <a:solidFill>
                  <a:srgbClr val="65146E"/>
                </a:solidFill>
                <a:latin typeface="Times New Roman" pitchFamily="18" charset="0"/>
                <a:cs typeface="Times New Roman" pitchFamily="18" charset="0"/>
              </a:rPr>
              <a:t>     В предметах, которые вас окружают, можно найти знакомые геометрические фигуры. </a:t>
            </a:r>
          </a:p>
          <a:p>
            <a:pPr algn="just"/>
            <a:r>
              <a:rPr lang="ru-RU" sz="2800" b="1" dirty="0" smtClean="0">
                <a:solidFill>
                  <a:srgbClr val="65146E"/>
                </a:solidFill>
                <a:latin typeface="Times New Roman" pitchFamily="18" charset="0"/>
                <a:cs typeface="Times New Roman" pitchFamily="18" charset="0"/>
              </a:rPr>
              <a:t>     Узнать их нам поможет медиапроектор. Нажмите на мигающий огонёк и на экране появится изображение предмета. Рассмотрите его и назовите. Приведите свои примеры предметов такой формы. Для перехода на следующий слайд нажмите на             .</a:t>
            </a: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solidFill>
                <a:srgbClr val="232C12"/>
              </a:solidFill>
            </a:endParaRPr>
          </a:p>
        </p:txBody>
      </p:sp>
      <p:sp>
        <p:nvSpPr>
          <p:cNvPr id="4" name="Штриховая стрелка вправо 3">
            <a:hlinkClick r:id="" action="ppaction://hlinkshowjump?jump=nextslide"/>
          </p:cNvPr>
          <p:cNvSpPr/>
          <p:nvPr/>
        </p:nvSpPr>
        <p:spPr>
          <a:xfrm>
            <a:off x="2357422" y="5143512"/>
            <a:ext cx="1000132" cy="285752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Треугольник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5286380" y="2153054"/>
            <a:ext cx="3338728" cy="37059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5720" y="1857364"/>
            <a:ext cx="4131072" cy="4131072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Квадрат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29256" y="2505091"/>
            <a:ext cx="3478724" cy="34691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 cstate="print"/>
          <a:srcRect l="15217" t="3744" r="15217" b="5260"/>
          <a:stretch>
            <a:fillRect/>
          </a:stretch>
        </p:blipFill>
        <p:spPr bwMode="auto">
          <a:xfrm>
            <a:off x="571472" y="2357430"/>
            <a:ext cx="3500462" cy="3500462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Круг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57818" y="2425628"/>
            <a:ext cx="3503702" cy="3503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55558" y="2285992"/>
            <a:ext cx="3613761" cy="3613761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Окружность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57818" y="2425628"/>
            <a:ext cx="3503702" cy="3503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1830434"/>
            <a:ext cx="4714876" cy="4714876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Прямоугольник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1099" t="5849" r="5769" b="8307"/>
          <a:stretch>
            <a:fillRect/>
          </a:stretch>
        </p:blipFill>
        <p:spPr bwMode="auto">
          <a:xfrm rot="5400000">
            <a:off x="5620170" y="3075004"/>
            <a:ext cx="3558074" cy="2551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277077" y="1887975"/>
            <a:ext cx="2158325" cy="4592180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Овал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 rot="5400000">
            <a:off x="5429257" y="3000373"/>
            <a:ext cx="3929088" cy="2357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9255595">
            <a:off x="-469772" y="2820057"/>
            <a:ext cx="4755054" cy="2236856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Ромб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 rot="5400000">
            <a:off x="5180951" y="2696187"/>
            <a:ext cx="4211385" cy="242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83936" y="2143116"/>
            <a:ext cx="3895364" cy="3929090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Трапеция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00628" y="3214686"/>
            <a:ext cx="3893234" cy="201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0034" y="1714488"/>
            <a:ext cx="3714776" cy="4926499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Шестиугольник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5357818" y="2928934"/>
            <a:ext cx="3565519" cy="29946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7158" y="2214554"/>
            <a:ext cx="3929090" cy="3825951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nextslide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s.panasonic.ru/upload/iblock/e97/PT-LB20NT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42852"/>
            <a:ext cx="2578738" cy="143349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6876256" y="928670"/>
            <a:ext cx="285752" cy="2000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714488"/>
            <a:ext cx="4000528" cy="4857784"/>
          </a:xfrm>
          <a:prstGeom prst="roundRect">
            <a:avLst/>
          </a:prstGeom>
          <a:gradFill>
            <a:gsLst>
              <a:gs pos="7000">
                <a:schemeClr val="accent5">
                  <a:lumMod val="20000"/>
                  <a:lumOff val="80000"/>
                  <a:alpha val="9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  <a:gs pos="59000">
                <a:schemeClr val="accent5">
                  <a:lumMod val="20000"/>
                  <a:lumOff val="80000"/>
                  <a:alpha val="92000"/>
                </a:schemeClr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285728"/>
            <a:ext cx="3857652" cy="1000132"/>
          </a:xfrm>
          <a:prstGeom prst="roundRect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Параллелограмм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kartinki24.ru/uploads/gallery/main/456/kartinki24_ru_wildflowers_0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25" t="14042" r="9443" b="13430"/>
          <a:stretch>
            <a:fillRect/>
          </a:stretch>
        </p:blipFill>
        <p:spPr bwMode="auto">
          <a:xfrm>
            <a:off x="5072066" y="2786058"/>
            <a:ext cx="3857652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Равнобедренный треугольник 6"/>
          <p:cNvSpPr/>
          <p:nvPr/>
        </p:nvSpPr>
        <p:spPr>
          <a:xfrm rot="3349181">
            <a:off x="5075993" y="10479"/>
            <a:ext cx="1060704" cy="4889019"/>
          </a:xfrm>
          <a:prstGeom prst="triangle">
            <a:avLst/>
          </a:prstGeom>
          <a:solidFill>
            <a:schemeClr val="accent5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www.quizz.fr/files/2014/02/8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20122062">
            <a:off x="117248" y="2559397"/>
            <a:ext cx="4394600" cy="3029046"/>
          </a:xfrm>
          <a:prstGeom prst="rect">
            <a:avLst/>
          </a:prstGeom>
          <a:noFill/>
        </p:spPr>
      </p:pic>
      <p:sp>
        <p:nvSpPr>
          <p:cNvPr id="13" name="Штриховая стрелка вправо 12">
            <a:hlinkClick r:id="" action="ppaction://hlinkshowjump?jump=endshow"/>
          </p:cNvPr>
          <p:cNvSpPr/>
          <p:nvPr/>
        </p:nvSpPr>
        <p:spPr>
          <a:xfrm>
            <a:off x="7286644" y="6215082"/>
            <a:ext cx="1428760" cy="428628"/>
          </a:xfrm>
          <a:prstGeom prst="stripedRightArrow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7" grpId="0" animBg="1"/>
      <p:bldP spid="7" grpId="1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642918"/>
            <a:ext cx="8786874" cy="834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http://rus.panasonic.ru/upload/iblock/e97/PT-LB20NTE_b.jpg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-проектор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http://home-clock.ru/images/detailed/1/5024-2.jpg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-часы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http://www.artway.lv/photos/product_717.jpg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 шахматная доска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http://usiter.com/uploads/20111214/tarelka+kruglaya+tarelka+kuhonnaya+tarelka+dlya+edi+tarelka+stolovaya+tarelka+farforovaya+tarelka+81493691539.jpg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 тарелка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https://0.cs-ellpic.yandex.net/market_8Uatl5B0Z0EXqcbxlJI29Q_900x1200.jpg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 дверь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https://openclipart.org/image/2400px/svg_to_png/153055/tennis-rack.png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ракетка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http://img1.liveinternet.ru/images/attach/c/8/99/465/99465817_large_Lacarolita_Spring_is_Here_Kite2.png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 воздушный змей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http://www.ayas.ru/shop/files/store_apendix_big7137_10828.jpg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юбка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http://trikot-ray.ru/upload/iblock/1a8/1a8c2af6b7c1155db221e3cbd84ebefd.jpg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 мозаика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http://i007.radikal.ru/0905/28/b7e903c5bbba.png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 ластик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http://www.iqbaby.ru/files/product_full_image/11969_1.jpg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- плавательный круг</a:t>
            </a: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C00000"/>
                </a:solidFill>
              </a:rPr>
              <a:t>Автор приема «</a:t>
            </a:r>
            <a:r>
              <a:rPr lang="ru-RU" sz="1200" dirty="0" err="1">
                <a:solidFill>
                  <a:srgbClr val="C00000"/>
                </a:solidFill>
              </a:rPr>
              <a:t>Мультимедиапроектор</a:t>
            </a:r>
            <a:r>
              <a:rPr lang="ru-RU" sz="1200" dirty="0">
                <a:solidFill>
                  <a:srgbClr val="C00000"/>
                </a:solidFill>
              </a:rPr>
              <a:t>» </a:t>
            </a:r>
            <a:r>
              <a:rPr lang="ru-RU" sz="1200" dirty="0" err="1">
                <a:solidFill>
                  <a:srgbClr val="C00000"/>
                </a:solidFill>
              </a:rPr>
              <a:t>Жакулина</a:t>
            </a:r>
            <a:r>
              <a:rPr lang="ru-RU" sz="1200" dirty="0">
                <a:solidFill>
                  <a:srgbClr val="C00000"/>
                </a:solidFill>
              </a:rPr>
              <a:t> И.В.</a:t>
            </a:r>
          </a:p>
          <a:p>
            <a:r>
              <a:rPr lang="ru-RU" sz="1200" dirty="0">
                <a:hlinkClick r:id="rId13"/>
              </a:rPr>
              <a:t>http://zhakulina20090612.blogspot.ru/2009/08/blog-post_06.html</a:t>
            </a:r>
            <a:endParaRPr lang="ru-RU" sz="1200" dirty="0"/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142852"/>
            <a:ext cx="376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Источники информации: 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8072462" y="6000768"/>
            <a:ext cx="628648" cy="714356"/>
          </a:xfrm>
          <a:prstGeom prst="mathMultiply">
            <a:avLst/>
          </a:prstGeom>
          <a:solidFill>
            <a:srgbClr val="D291E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162</Words>
  <Application>Microsoft Office PowerPoint</Application>
  <PresentationFormat>Экран (4:3)</PresentationFormat>
  <Paragraphs>67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Tomato</vt:lpstr>
      <vt:lpstr>Times New Roman</vt:lpstr>
      <vt:lpstr>Stravinski Deco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User;Зобнина И.Е.</dc:creator>
  <cp:lastModifiedBy>User</cp:lastModifiedBy>
  <cp:revision>60</cp:revision>
  <dcterms:created xsi:type="dcterms:W3CDTF">2016-03-14T14:16:02Z</dcterms:created>
  <dcterms:modified xsi:type="dcterms:W3CDTF">2016-07-31T07:39:44Z</dcterms:modified>
</cp:coreProperties>
</file>