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custDataLst>
    <p:tags r:id="rId3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993"/>
    <a:srgbClr val="D73586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0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AAEBF-E64B-47D6-867C-6688D4FAD65A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0CDEE-3E5C-4579-BC09-5621E8E64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По легенде, у Байкала 336 сыновей и одна дочь, сыновья приносят воду отцу, а влюбленная в Енисей дочь, напротив, выносит отцовские воды в дар своему возлюбленному, за что Байкал навсегда проклял ее.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0CDEE-3E5C-4579-BC09-5621E8E6479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Этот собор по праву считается одним из главных символов не только Москвы, но и всей России. Архитекторами были псковские мастера Постник  Яковлев и  </a:t>
            </a:r>
            <a:r>
              <a:rPr lang="ru-RU" sz="1200" dirty="0" err="1" smtClean="0"/>
              <a:t>Барма</a:t>
            </a:r>
            <a:r>
              <a:rPr lang="ru-RU" sz="1200" dirty="0" smtClean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0CDEE-3E5C-4579-BC09-5621E8E64793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Согласно легенде, архитекторы собора были ослеплены по приказу Ивана Грозного, чтобы они не смогли больше построить подобного храма.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0CDEE-3E5C-4579-BC09-5621E8E64793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Один столб, высотой 34 метра, стоит несколько в стороне от других; он напоминает огромную бутылку, перевёрнутую вверх дном. Шесть других выстроились в ряд у края обрыва. Столбы имеют причудливые очертания и в зависимости от места осмотра напоминают то фигуру огромного человека, то голову лошади или барана.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0CDEE-3E5C-4579-BC09-5621E8E64793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9C0A0-8B08-4A2B-88EF-F3754AB1F4BC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407C9-F3CB-4846-9B1C-6408244E1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0" y="5445224"/>
            <a:ext cx="9144000" cy="1412776"/>
          </a:xfrm>
          <a:prstGeom prst="rect">
            <a:avLst/>
          </a:prstGeom>
          <a:solidFill>
            <a:srgbClr val="F37993"/>
          </a:solidFill>
          <a:ln w="381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517232"/>
            <a:ext cx="8363272" cy="1112987"/>
          </a:xfrm>
        </p:spPr>
        <p:txBody>
          <a:bodyPr>
            <a:noAutofit/>
          </a:bodyPr>
          <a:lstStyle>
            <a:lvl1pPr>
              <a:buFont typeface="Arial" pitchFamily="34" charset="0"/>
              <a:buNone/>
              <a:defRPr sz="24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defRPr>
            </a:lvl1pPr>
            <a:lvl2pPr>
              <a:buFont typeface="Arial" pitchFamily="34" charset="0"/>
              <a:buNone/>
              <a:defRPr sz="24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defRPr>
            </a:lvl2pPr>
            <a:lvl3pPr>
              <a:buFont typeface="Arial" pitchFamily="34" charset="0"/>
              <a:buNone/>
              <a:defRPr sz="24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defRPr>
            </a:lvl3pPr>
            <a:lvl4pPr>
              <a:buFont typeface="Arial" pitchFamily="34" charset="0"/>
              <a:buNone/>
              <a:defRPr sz="24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defRPr>
            </a:lvl4pPr>
            <a:lvl5pPr>
              <a:buFont typeface="Arial" pitchFamily="34" charset="0"/>
              <a:buNone/>
              <a:defRPr sz="24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9C0A0-8B08-4A2B-88EF-F3754AB1F4BC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407C9-F3CB-4846-9B1C-6408244E1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9C0A0-8B08-4A2B-88EF-F3754AB1F4BC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407C9-F3CB-4846-9B1C-6408244E1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9C0A0-8B08-4A2B-88EF-F3754AB1F4BC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407C9-F3CB-4846-9B1C-6408244E1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9C0A0-8B08-4A2B-88EF-F3754AB1F4BC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407C9-F3CB-4846-9B1C-6408244E1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9C0A0-8B08-4A2B-88EF-F3754AB1F4BC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407C9-F3CB-4846-9B1C-6408244E1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9C0A0-8B08-4A2B-88EF-F3754AB1F4BC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407C9-F3CB-4846-9B1C-6408244E1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9C0A0-8B08-4A2B-88EF-F3754AB1F4BC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407C9-F3CB-4846-9B1C-6408244E1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9C0A0-8B08-4A2B-88EF-F3754AB1F4BC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407C9-F3CB-4846-9B1C-6408244E1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9C0A0-8B08-4A2B-88EF-F3754AB1F4BC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407C9-F3CB-4846-9B1C-6408244E1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9C0A0-8B08-4A2B-88EF-F3754AB1F4BC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407C9-F3CB-4846-9B1C-6408244E1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9C0A0-8B08-4A2B-88EF-F3754AB1F4BC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407C9-F3CB-4846-9B1C-6408244E1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://linda6035.ucoz.ru/" TargetMode="Externa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1\Desktop\&#1060;&#1086;&#1082;&#1080;&#1085;&#1072;%20&#1052;&#1050;\7&#1095;&#1091;&#1076;&#1077;&#1089;%20&#1056;&#1086;&#1089;&#1089;&#1080;&#1080;\Neizvestnyy-ispolnitel_-Prosto-krasivaya-muzyka-bez-slov(muzofon.com).mp3" TargetMode="Externa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73.jpeg"/><Relationship Id="rId7" Type="http://schemas.openxmlformats.org/officeDocument/2006/relationships/image" Target="../media/image76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38.jpeg"/><Relationship Id="rId10" Type="http://schemas.openxmlformats.org/officeDocument/2006/relationships/slide" Target="slide29.xml"/><Relationship Id="rId4" Type="http://schemas.openxmlformats.org/officeDocument/2006/relationships/image" Target="../media/image74.jpeg"/><Relationship Id="rId9" Type="http://schemas.openxmlformats.org/officeDocument/2006/relationships/image" Target="../media/image7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img0.liveinternet.ru/images/attach/c/0/45/15/45015212_1244744869_Izmenenie_razmera_YEl_brus_2.jpg" TargetMode="External"/><Relationship Id="rId13" Type="http://schemas.openxmlformats.org/officeDocument/2006/relationships/hyperlink" Target="http://img1.liveinternet.ru/images/attach/c/2/73/680/73680401_800pxBaikal_1739.jpg" TargetMode="External"/><Relationship Id="rId18" Type="http://schemas.openxmlformats.org/officeDocument/2006/relationships/hyperlink" Target="http://www.etoya.ru/files/images/pub/part_2/42917/src/8.JPG?960_720" TargetMode="External"/><Relationship Id="rId26" Type="http://schemas.openxmlformats.org/officeDocument/2006/relationships/hyperlink" Target="http://magic-ays.com/Buildings/MotherlandCalls3.jpg" TargetMode="External"/><Relationship Id="rId3" Type="http://schemas.openxmlformats.org/officeDocument/2006/relationships/hyperlink" Target="http://www.turspeak.ru/sites/default/files/imagecache/full/baykal_3.jpg" TargetMode="External"/><Relationship Id="rId21" Type="http://schemas.openxmlformats.org/officeDocument/2006/relationships/hyperlink" Target="http://young.rzd.ru/dbmm/images/41/4080/1860996" TargetMode="External"/><Relationship Id="rId7" Type="http://schemas.openxmlformats.org/officeDocument/2006/relationships/hyperlink" Target="http://img0.liveinternet.ru/images/attach/c/8/105/90/105090472_large_large__11_.jpg" TargetMode="External"/><Relationship Id="rId12" Type="http://schemas.openxmlformats.org/officeDocument/2006/relationships/hyperlink" Target="http://mywishlist.ru/pic/i/wish/orig/006/183/464.jpeg" TargetMode="External"/><Relationship Id="rId17" Type="http://schemas.openxmlformats.org/officeDocument/2006/relationships/hyperlink" Target="http://travelel.ru/wp-content/uploads/2011/05/repphoto_6490_8648.jpg" TargetMode="External"/><Relationship Id="rId25" Type="http://schemas.openxmlformats.org/officeDocument/2006/relationships/hyperlink" Target="http://www.volgograd.ru/gallery/original.p3?id=206200&amp;img=/user/SVer/albd1142009h16365/photo_2009_4_11_16_40_26.jpg" TargetMode="External"/><Relationship Id="rId2" Type="http://schemas.openxmlformats.org/officeDocument/2006/relationships/hyperlink" Target="http://www.gect.ru/country/europe/russia/maps/russia_map5.jpg" TargetMode="External"/><Relationship Id="rId16" Type="http://schemas.openxmlformats.org/officeDocument/2006/relationships/hyperlink" Target="http://lol54.ru/uploads/posts/2009-04/thumbs/1239427637_nerpa.jpg" TargetMode="External"/><Relationship Id="rId20" Type="http://schemas.openxmlformats.org/officeDocument/2006/relationships/hyperlink" Target="http://old.kronoki.ru/ufiles/mod/7/354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oma.ru/fotos/online/4368_5.jpg" TargetMode="External"/><Relationship Id="rId11" Type="http://schemas.openxmlformats.org/officeDocument/2006/relationships/hyperlink" Target="http://www.g-class.ru/forum/uploads/2367/baikal23_640x480.jpg" TargetMode="External"/><Relationship Id="rId24" Type="http://schemas.openxmlformats.org/officeDocument/2006/relationships/hyperlink" Target="http://img.huyandex.com/FilesPics/huyandex/1411/001/135.jpg" TargetMode="External"/><Relationship Id="rId5" Type="http://schemas.openxmlformats.org/officeDocument/2006/relationships/hyperlink" Target="http://www.fisnyak.ru/_nw/37/s42265883.jpg" TargetMode="External"/><Relationship Id="rId15" Type="http://schemas.openxmlformats.org/officeDocument/2006/relationships/hyperlink" Target="http://img0.liveinternet.ru/images/attach/c/2/70/408/70408517_1297193560_22.jpg" TargetMode="External"/><Relationship Id="rId23" Type="http://schemas.openxmlformats.org/officeDocument/2006/relationships/hyperlink" Target="http://img-fotki.yandex.ru/get/5214/15231005.21/0_682b7_77325b83_XL" TargetMode="External"/><Relationship Id="rId10" Type="http://schemas.openxmlformats.org/officeDocument/2006/relationships/hyperlink" Target="http://img0.liveinternet.ru/images/attach/c/2/70/9/70009136_1.jpg" TargetMode="External"/><Relationship Id="rId19" Type="http://schemas.openxmlformats.org/officeDocument/2006/relationships/hyperlink" Target="http://dreamworlds.ru/uploads/posts/2010-03/1269348940_geizer.jpg" TargetMode="External"/><Relationship Id="rId4" Type="http://schemas.openxmlformats.org/officeDocument/2006/relationships/hyperlink" Target="http://img0.liveinternet.ru/images/attach/c/0/48/480/48480137_1975.jpg" TargetMode="External"/><Relationship Id="rId9" Type="http://schemas.openxmlformats.org/officeDocument/2006/relationships/hyperlink" Target="http://bibliotecadeinvestigaciones.files.wordpress.com/2011/08/los-siete-gigantes-de-los-urales.jpg" TargetMode="External"/><Relationship Id="rId14" Type="http://schemas.openxmlformats.org/officeDocument/2006/relationships/hyperlink" Target="http://img0.liveinternet.ru/images/attach/c/6/93/332/93332924_4737592_okean3.jpg" TargetMode="External"/><Relationship Id="rId22" Type="http://schemas.openxmlformats.org/officeDocument/2006/relationships/hyperlink" Target="http://s001.radikal.ru/i196/1108/72/a94d9adcb1a9.jpg" TargetMode="External"/><Relationship Id="rId27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rsm.haber365.com/N/1302509635_22_petersburg_russia10.jpg" TargetMode="External"/><Relationship Id="rId13" Type="http://schemas.openxmlformats.org/officeDocument/2006/relationships/hyperlink" Target="http://stat18.privet.ru/lr/0a301a58257ab4cd5df41d696e09ba4f" TargetMode="External"/><Relationship Id="rId18" Type="http://schemas.openxmlformats.org/officeDocument/2006/relationships/hyperlink" Target="http://www.olimp-kmv.ru/upload/images/1243586824/49421820b7cf1.jpg" TargetMode="External"/><Relationship Id="rId26" Type="http://schemas.openxmlformats.org/officeDocument/2006/relationships/hyperlink" Target="http://img.sykt24.ru/files/1354562757.jpg" TargetMode="External"/><Relationship Id="rId3" Type="http://schemas.openxmlformats.org/officeDocument/2006/relationships/hyperlink" Target="http://i.redigo.ru/h900/4fa3a740a6973.jpg" TargetMode="External"/><Relationship Id="rId21" Type="http://schemas.openxmlformats.org/officeDocument/2006/relationships/hyperlink" Target="http://www.pravmir.ru/wp-content/uploads/2013/06/vas-bl.jpg" TargetMode="External"/><Relationship Id="rId7" Type="http://schemas.openxmlformats.org/officeDocument/2006/relationships/hyperlink" Target="http://img1.liveinternet.ru/images/attach/c/8/101/39/101039855_10.jpg" TargetMode="External"/><Relationship Id="rId12" Type="http://schemas.openxmlformats.org/officeDocument/2006/relationships/hyperlink" Target="http://stat20.privet.ru/lr/0b310637c1a6fe2fa41526388d713aef" TargetMode="External"/><Relationship Id="rId17" Type="http://schemas.openxmlformats.org/officeDocument/2006/relationships/hyperlink" Target="http://www.extremegroup.ru/published/publicdata/U192052/attachments/SC/products_pictures/132_enl.jpg" TargetMode="External"/><Relationship Id="rId25" Type="http://schemas.openxmlformats.org/officeDocument/2006/relationships/hyperlink" Target="http://strana.ru/media/images/uploaded/midC22987590.jpg" TargetMode="External"/><Relationship Id="rId2" Type="http://schemas.openxmlformats.org/officeDocument/2006/relationships/hyperlink" Target="http://s39.radikal.ru/i086/1102/24/b37ee682073et.jpg" TargetMode="External"/><Relationship Id="rId16" Type="http://schemas.openxmlformats.org/officeDocument/2006/relationships/hyperlink" Target="http://www.1spo.ru/Images/Products/Prielbruse_rus_4.jpg" TargetMode="External"/><Relationship Id="rId20" Type="http://schemas.openxmlformats.org/officeDocument/2006/relationships/hyperlink" Target="http://rnns.ru/uploads/posts/2009-12/thumbs/1261140397_31863202_hram_vas_blazh.jpg" TargetMode="External"/><Relationship Id="rId29" Type="http://schemas.openxmlformats.org/officeDocument/2006/relationships/hyperlink" Target="http://travelseller.ru/wp-content/uploads/2014/01/wpid-GgS17ZUtM0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019.radikal.ru/i633/1203/00/bd03dc52582f.jpg" TargetMode="External"/><Relationship Id="rId11" Type="http://schemas.openxmlformats.org/officeDocument/2006/relationships/hyperlink" Target="http://magic-ays.com/Ancient_Buildings/Peterhof6.jpg" TargetMode="External"/><Relationship Id="rId24" Type="http://schemas.openxmlformats.org/officeDocument/2006/relationships/hyperlink" Target="http://www.look.com.ua/download.php?file=201209/1280x720/look.com.ua-27005.jpg" TargetMode="External"/><Relationship Id="rId5" Type="http://schemas.openxmlformats.org/officeDocument/2006/relationships/hyperlink" Target="http://stat17.privet.ru/lr/0a0b36f0ff7b44dc7ff6543caf199a9d" TargetMode="External"/><Relationship Id="rId15" Type="http://schemas.openxmlformats.org/officeDocument/2006/relationships/hyperlink" Target="http://static.7summits.ru/media/middle/2/10082.jpg" TargetMode="External"/><Relationship Id="rId23" Type="http://schemas.openxmlformats.org/officeDocument/2006/relationships/hyperlink" Target="http://images.chistoprudov.ru/lj/aero/kremlin/20.jpg" TargetMode="External"/><Relationship Id="rId28" Type="http://schemas.openxmlformats.org/officeDocument/2006/relationships/hyperlink" Target="http://blog.bnkomi.ru/content/post/5478/1aOHxLBPf3w.jpg" TargetMode="External"/><Relationship Id="rId10" Type="http://schemas.openxmlformats.org/officeDocument/2006/relationships/hyperlink" Target="http://img0.liveinternet.ru/images/attach/c/1/55/34/55034800_1265889374_25.jpg" TargetMode="External"/><Relationship Id="rId19" Type="http://schemas.openxmlformats.org/officeDocument/2006/relationships/hyperlink" Target="http://stavs.ru/tours/img_tur/elbrus/7.jpg" TargetMode="External"/><Relationship Id="rId31" Type="http://schemas.openxmlformats.org/officeDocument/2006/relationships/slide" Target="slide28.xml"/><Relationship Id="rId4" Type="http://schemas.openxmlformats.org/officeDocument/2006/relationships/hyperlink" Target="http://www.pravmir.ru/wp-content/uploads/2014/06/full_Povorotvvoyne.jpg" TargetMode="External"/><Relationship Id="rId9" Type="http://schemas.openxmlformats.org/officeDocument/2006/relationships/hyperlink" Target="http://img0.liveinternet.ru/images/attach/c/1/55/36/55036073_1265891472_3.jpg" TargetMode="External"/><Relationship Id="rId14" Type="http://schemas.openxmlformats.org/officeDocument/2006/relationships/hyperlink" Target="http://s51.radikal.ru/i133/1101/08/f0f11b59921c.jpg" TargetMode="External"/><Relationship Id="rId22" Type="http://schemas.openxmlformats.org/officeDocument/2006/relationships/hyperlink" Target="http://photo-day.ru/wp-content/uploads/2011/07/233.jpg" TargetMode="External"/><Relationship Id="rId27" Type="http://schemas.openxmlformats.org/officeDocument/2006/relationships/hyperlink" Target="http://img1.liveinternet.ru/images/attach/c/7/98/225/98225045_large_7ea70f8fabdc.jpg" TargetMode="External"/><Relationship Id="rId30" Type="http://schemas.openxmlformats.org/officeDocument/2006/relationships/hyperlink" Target="http://travel-live.ru/wp-content/uploads/images/komi_1-e1328593101516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Рисунок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312614" y="5301208"/>
            <a:ext cx="4491634" cy="1556792"/>
          </a:xfrm>
          <a:prstGeom prst="rect">
            <a:avLst/>
          </a:prstGeom>
        </p:spPr>
      </p:pic>
      <p:pic>
        <p:nvPicPr>
          <p:cNvPr id="8" name="Рисунок 7" descr="с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95536" y="1124744"/>
            <a:ext cx="7867741" cy="4248472"/>
          </a:xfrm>
          <a:prstGeom prst="rect">
            <a:avLst/>
          </a:prstGeom>
        </p:spPr>
      </p:pic>
      <p:pic>
        <p:nvPicPr>
          <p:cNvPr id="4" name="Neizvestnyy-ispolnitel_-Prosto-krasivaya-muzyka-bez-slov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9612560" y="1988840"/>
            <a:ext cx="304800" cy="304800"/>
          </a:xfrm>
          <a:prstGeom prst="rect">
            <a:avLst/>
          </a:prstGeom>
        </p:spPr>
      </p:pic>
      <p:pic>
        <p:nvPicPr>
          <p:cNvPr id="1026" name="Picture 2" descr="C:\Users\1\SkyDrive\Downloads\s5756259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50739" y="116632"/>
            <a:ext cx="1313749" cy="173317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-36512" y="-27384"/>
            <a:ext cx="4572000" cy="1477328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b="1" dirty="0" smtClean="0">
                <a:ln w="50800"/>
                <a:solidFill>
                  <a:srgbClr val="F37993"/>
                </a:solidFill>
                <a:latin typeface="Constantia" pitchFamily="18" charset="0"/>
              </a:rPr>
              <a:t>Работа выполнена в рамках мастер-класса "Технологический приём </a:t>
            </a:r>
          </a:p>
          <a:p>
            <a:pPr algn="ctr"/>
            <a:r>
              <a:rPr lang="ru-RU" b="1" dirty="0" smtClean="0">
                <a:ln w="50800"/>
                <a:solidFill>
                  <a:srgbClr val="F37993"/>
                </a:solidFill>
                <a:latin typeface="Constantia" pitchFamily="18" charset="0"/>
              </a:rPr>
              <a:t>"Анимированная </a:t>
            </a:r>
            <a:r>
              <a:rPr lang="ru-RU" b="1" dirty="0" err="1" smtClean="0">
                <a:ln w="50800"/>
                <a:solidFill>
                  <a:srgbClr val="F37993"/>
                </a:solidFill>
                <a:latin typeface="Constantia" pitchFamily="18" charset="0"/>
              </a:rPr>
              <a:t>сорбонка</a:t>
            </a:r>
            <a:r>
              <a:rPr lang="ru-RU" b="1" dirty="0" smtClean="0">
                <a:ln w="50800"/>
                <a:solidFill>
                  <a:srgbClr val="F37993"/>
                </a:solidFill>
                <a:latin typeface="Constantia" pitchFamily="18" charset="0"/>
              </a:rPr>
              <a:t>» </a:t>
            </a:r>
          </a:p>
          <a:p>
            <a:pPr algn="ctr"/>
            <a:r>
              <a:rPr lang="ru-RU" b="1" dirty="0" smtClean="0">
                <a:ln w="50800"/>
                <a:solidFill>
                  <a:srgbClr val="F37993"/>
                </a:solidFill>
                <a:latin typeface="Constantia" pitchFamily="18" charset="0"/>
              </a:rPr>
              <a:t>на сайте «</a:t>
            </a:r>
            <a:r>
              <a:rPr lang="ru-RU" b="1" dirty="0" err="1" smtClean="0">
                <a:ln w="50800"/>
                <a:solidFill>
                  <a:srgbClr val="F37993"/>
                </a:solidFill>
                <a:latin typeface="Constantia" pitchFamily="18" charset="0"/>
              </a:rPr>
              <a:t>Копилочка</a:t>
            </a:r>
            <a:r>
              <a:rPr lang="ru-RU" b="1" dirty="0" smtClean="0">
                <a:ln w="50800"/>
                <a:solidFill>
                  <a:srgbClr val="F37993"/>
                </a:solidFill>
                <a:latin typeface="Constantia" pitchFamily="18" charset="0"/>
              </a:rPr>
              <a:t>»  Фокиной Л.П. </a:t>
            </a:r>
          </a:p>
          <a:p>
            <a:pPr algn="ctr"/>
            <a:r>
              <a:rPr lang="ru-RU" b="1" dirty="0" smtClean="0">
                <a:ln w="50800"/>
                <a:solidFill>
                  <a:srgbClr val="F37993"/>
                </a:solidFill>
                <a:latin typeface="Constantia" pitchFamily="18" charset="0"/>
                <a:hlinkClick r:id="rId7"/>
              </a:rPr>
              <a:t>http://linda6035.ucoz.ru/</a:t>
            </a:r>
            <a:r>
              <a:rPr lang="ru-RU" b="1" dirty="0" smtClean="0">
                <a:ln w="50800"/>
                <a:solidFill>
                  <a:srgbClr val="F37993"/>
                </a:solidFill>
                <a:latin typeface="Constantia" pitchFamily="18" charset="0"/>
              </a:rPr>
              <a:t>  </a:t>
            </a:r>
            <a:endParaRPr lang="ru-RU" b="1" dirty="0">
              <a:ln w="50800"/>
              <a:solidFill>
                <a:srgbClr val="F37993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russia_map5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468560" y="188640"/>
            <a:ext cx="10153128" cy="6669360"/>
          </a:xfrm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5148064" y="4077072"/>
            <a:ext cx="1728192" cy="1080120"/>
          </a:xfrm>
          <a:prstGeom prst="wedgeRoundRectCallou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 flipH="1">
            <a:off x="7092280" y="1700808"/>
            <a:ext cx="1800200" cy="1224136"/>
          </a:xfrm>
          <a:prstGeom prst="wedgeRoundRectCallou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1115616" y="3068960"/>
            <a:ext cx="1728192" cy="1008112"/>
          </a:xfrm>
          <a:prstGeom prst="wedgeRoundRectCallou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1403648" y="1412776"/>
            <a:ext cx="1728192" cy="1296144"/>
          </a:xfrm>
          <a:prstGeom prst="wedgeRoundRectCallou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 flipH="1">
            <a:off x="0" y="1916832"/>
            <a:ext cx="1728192" cy="1152128"/>
          </a:xfrm>
          <a:prstGeom prst="wedgeRoundRectCallou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107504" y="3645024"/>
            <a:ext cx="1584176" cy="1080120"/>
          </a:xfrm>
          <a:prstGeom prst="wedgeRoundRectCallou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2411760" y="2060848"/>
            <a:ext cx="1584176" cy="1080120"/>
          </a:xfrm>
          <a:prstGeom prst="wedgeRoundRectCallout">
            <a:avLst/>
          </a:prstGeom>
          <a:blipFill>
            <a:blip r:embed="rId9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байкал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46856" y="-99392"/>
            <a:ext cx="8229600" cy="1247832"/>
          </a:xfr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5445224"/>
            <a:ext cx="9144000" cy="1412776"/>
          </a:xfrm>
          <a:solidFill>
            <a:srgbClr val="F3799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Байкал – сокровище России, самое глубокое озеро планеты (его глубина достигает 1637 м), расположено в южной части Восточной Сибири, на границе Иркутской области и Республики Бурятия</a:t>
            </a:r>
            <a:endParaRPr lang="ru-RU" sz="24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pic>
        <p:nvPicPr>
          <p:cNvPr id="7" name="Рисунок 6" descr="70009136_1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524637" y="1916832"/>
            <a:ext cx="4583867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baykal_3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5496" y="1052736"/>
            <a:ext cx="4626192" cy="3469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5445224"/>
            <a:ext cx="9144000" cy="1412776"/>
          </a:xfrm>
          <a:prstGeom prst="rect">
            <a:avLst/>
          </a:prstGeom>
          <a:solidFill>
            <a:srgbClr val="F37993"/>
          </a:solidFill>
          <a:ln w="381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Байкал протянулся на 636 км в длину. Площадь водного зеркала Байкала больше, чем площадь Дании или Бельгии. 19% мировых запасов пресной воды содержит Байкал.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 pitchFamily="18" charset="0"/>
            </a:endParaRPr>
          </a:p>
        </p:txBody>
      </p:sp>
      <p:pic>
        <p:nvPicPr>
          <p:cNvPr id="5" name="Рисунок 4" descr="baikal23_640x48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79512" y="188640"/>
            <a:ext cx="4846293" cy="3634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464.jpe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457488" y="1611518"/>
            <a:ext cx="5507000" cy="3689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70408517_1297193560_2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27000" y="116632"/>
            <a:ext cx="6461224" cy="4365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239427637_nerpa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894221" y="1844824"/>
            <a:ext cx="5142275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95536" y="5661248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nstantia" pitchFamily="18" charset="0"/>
              </a:rPr>
              <a:t>Озеро Байкал является домом для более 2000 разновидностей растений и животных.</a:t>
            </a:r>
            <a:endParaRPr lang="ru-RU" sz="24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73680401_800pxBaikal_1739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44016" y="162018"/>
            <a:ext cx="5508104" cy="4131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93332924_4737592_okean3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906227" y="2001896"/>
            <a:ext cx="5130269" cy="3371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23528" y="5445224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nstantia" pitchFamily="18" charset="0"/>
              </a:rPr>
              <a:t>Прозрачность воды озера Байкал достигает 40 метров. Байкальская питьевая вода ценится во всем мире.</a:t>
            </a:r>
            <a:endParaRPr lang="ru-RU" sz="24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кам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99392"/>
            <a:ext cx="9144000" cy="1408260"/>
          </a:xfrm>
          <a:prstGeom prst="rect">
            <a:avLst/>
          </a:prstGeom>
        </p:spPr>
      </p:pic>
      <p:pic>
        <p:nvPicPr>
          <p:cNvPr id="8" name="Рисунок 7" descr="105090472_large_large__11_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698743" y="1283870"/>
            <a:ext cx="5409761" cy="4161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repphoto_6490_8648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5496" y="1124744"/>
            <a:ext cx="5074254" cy="3809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44016" y="5694347"/>
            <a:ext cx="8820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Долина гейзеров — это одно из величайших открытий </a:t>
            </a:r>
            <a:br>
              <a:rPr lang="ru-RU" sz="24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</a:br>
            <a:r>
              <a:rPr lang="ru-RU" sz="24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ХХ века, жемчужина Камчатки . </a:t>
            </a:r>
            <a:endParaRPr lang="ru-RU" sz="24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5445224"/>
            <a:ext cx="9144000" cy="1412776"/>
          </a:xfrm>
          <a:prstGeom prst="rect">
            <a:avLst/>
          </a:prstGeom>
          <a:solidFill>
            <a:srgbClr val="F37993"/>
          </a:solidFill>
          <a:ln w="381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Это каньон горной реки, где на площади в 7 квадратных километров действует более 200 гейзеров.</a:t>
            </a:r>
            <a:br>
              <a:rPr lang="ru-RU" sz="24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</a:br>
            <a:r>
              <a:rPr lang="ru-RU" sz="24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Каждый из этих гейзеров неповторим и уникален.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 pitchFamily="18" charset="0"/>
            </a:endParaRPr>
          </a:p>
        </p:txBody>
      </p:sp>
      <p:pic>
        <p:nvPicPr>
          <p:cNvPr id="6" name="Рисунок 5" descr="8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2008" y="72008"/>
            <a:ext cx="6012160" cy="450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1269348940_geizer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102328" y="1276938"/>
            <a:ext cx="6006176" cy="4168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5445224"/>
            <a:ext cx="9144000" cy="1412776"/>
          </a:xfrm>
          <a:prstGeom prst="rect">
            <a:avLst/>
          </a:prstGeom>
          <a:solidFill>
            <a:srgbClr val="F37993"/>
          </a:solidFill>
          <a:ln w="381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Клубы пара, фонтаны кипятка, невероятные цвета склонов, по которым струится горячая вода, вместе с буйной зеленью трав и деревьев создают феерическое зрелище.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 pitchFamily="18" charset="0"/>
            </a:endParaRPr>
          </a:p>
        </p:txBody>
      </p:sp>
      <p:pic>
        <p:nvPicPr>
          <p:cNvPr id="5" name="Рисунок 4" descr="354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27384"/>
            <a:ext cx="6156176" cy="4087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186099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393504" y="1683525"/>
            <a:ext cx="5715000" cy="3790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5445224"/>
            <a:ext cx="9144000" cy="1412776"/>
          </a:xfrm>
          <a:prstGeom prst="rect">
            <a:avLst/>
          </a:prstGeom>
          <a:solidFill>
            <a:srgbClr val="F37993"/>
          </a:solidFill>
          <a:ln w="381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Главный сюрприз долины – извержение самого большого гейзера Великан: мощный всплеск и фонтан воды взметается на высоту до 30 метров.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 pitchFamily="18" charset="0"/>
            </a:endParaRPr>
          </a:p>
        </p:txBody>
      </p:sp>
      <p:pic>
        <p:nvPicPr>
          <p:cNvPr id="5" name="Рисунок 4" descr="0_682b7_77325b83_XL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116632"/>
            <a:ext cx="6524759" cy="4330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a94d9adcb1a9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476195" y="1268760"/>
            <a:ext cx="5632309" cy="4224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вол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99392"/>
            <a:ext cx="9144000" cy="1143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558924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nstantia" pitchFamily="18" charset="0"/>
              </a:rPr>
              <a:t>В Центральном районе Волгограда возвышается одно из чудес нашей страны – Мамаев курган.</a:t>
            </a:r>
            <a:endParaRPr lang="ru-RU" sz="2400" b="1" dirty="0">
              <a:solidFill>
                <a:srgbClr val="000066"/>
              </a:solidFill>
              <a:latin typeface="Constantia" pitchFamily="18" charset="0"/>
            </a:endParaRPr>
          </a:p>
        </p:txBody>
      </p:sp>
      <p:pic>
        <p:nvPicPr>
          <p:cNvPr id="8" name="Рисунок 7" descr="135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064775" y="1430461"/>
            <a:ext cx="6043729" cy="4014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4368_5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-36512" y="692696"/>
            <a:ext cx="5544616" cy="4158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558924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nstantia" pitchFamily="18" charset="0"/>
              </a:rPr>
              <a:t>Скульптура Родина-мать , вечно зовущая своих сыновей и дочерей на защиту Родины.</a:t>
            </a:r>
            <a:endParaRPr lang="ru-RU" sz="2400" b="1" dirty="0">
              <a:solidFill>
                <a:srgbClr val="000066"/>
              </a:solidFill>
              <a:latin typeface="Constantia" pitchFamily="18" charset="0"/>
            </a:endParaRPr>
          </a:p>
        </p:txBody>
      </p:sp>
      <p:pic>
        <p:nvPicPr>
          <p:cNvPr id="4" name="Рисунок 3" descr="MotherlandCalls3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5496" y="188640"/>
            <a:ext cx="5832648" cy="4393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original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768684" y="404664"/>
            <a:ext cx="3339819" cy="5009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558924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nstantia" pitchFamily="18" charset="0"/>
              </a:rPr>
              <a:t>Мемориальный комплекс призван увековечить подвиг защитников Сталинграда (Волгограда).</a:t>
            </a:r>
            <a:endParaRPr lang="ru-RU" sz="2400" b="1" dirty="0">
              <a:solidFill>
                <a:srgbClr val="000066"/>
              </a:solidFill>
              <a:latin typeface="Constantia" pitchFamily="18" charset="0"/>
            </a:endParaRPr>
          </a:p>
        </p:txBody>
      </p:sp>
      <p:pic>
        <p:nvPicPr>
          <p:cNvPr id="5" name="Рисунок 4" descr="4fa3a740a6973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19262" y="44624"/>
            <a:ext cx="5959414" cy="3847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full_Povorotvvoyn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419872" y="1678762"/>
            <a:ext cx="5715000" cy="3800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53877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150" dirty="0" smtClean="0">
                <a:ln w="11430"/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Площадь Скорби – над павшим сыном склонилась его смертная мать. Лицо воина  накрыто знаменем в знак особой почести. Рядом выкопано небольшое озеро с прозрачной водой – озеро слёз.</a:t>
            </a:r>
            <a:endParaRPr lang="ru-RU" sz="24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pic>
        <p:nvPicPr>
          <p:cNvPr id="3" name="Рисунок 2" descr="b37ee682073et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190625" y="188640"/>
            <a:ext cx="6762750" cy="5067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Петергоф-памятник  мировой архитектуры и дворцово –паркового искусства 18-19 вв.</a:t>
            </a:r>
            <a:endParaRPr lang="ru-RU" dirty="0"/>
          </a:p>
        </p:txBody>
      </p:sp>
      <p:pic>
        <p:nvPicPr>
          <p:cNvPr id="7" name="Рисунок 6" descr="пет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828600" y="-171400"/>
            <a:ext cx="11294070" cy="1587184"/>
          </a:xfrm>
          <a:prstGeom prst="rect">
            <a:avLst/>
          </a:prstGeom>
        </p:spPr>
      </p:pic>
      <p:pic>
        <p:nvPicPr>
          <p:cNvPr id="8" name="Рисунок 7" descr="0a0b36f0ff7b44dc7ff6543caf199a9d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980728"/>
            <a:ext cx="5371089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s42265883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987824" y="1746418"/>
            <a:ext cx="6134120" cy="3626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Всемирную известность парку принесли многочисленные фонтаны и каскады.</a:t>
            </a:r>
            <a:endParaRPr lang="ru-RU" dirty="0"/>
          </a:p>
        </p:txBody>
      </p:sp>
      <p:pic>
        <p:nvPicPr>
          <p:cNvPr id="6" name="Рисунок 5" descr="101039855_1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443608" y="920688"/>
            <a:ext cx="5936704" cy="44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1302509635_22_petersburg_russia10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851920" y="1556792"/>
            <a:ext cx="5179422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bd03dc52582f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5496" y="44624"/>
            <a:ext cx="5112568" cy="3834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Пышное убранство Петергофа призвано демонстрировать богатство и славу России.</a:t>
            </a:r>
            <a:endParaRPr lang="ru-RU" dirty="0"/>
          </a:p>
        </p:txBody>
      </p:sp>
      <p:pic>
        <p:nvPicPr>
          <p:cNvPr id="7" name="Рисунок 6" descr="55034800_1265889374_25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146208" y="1628800"/>
            <a:ext cx="4997791" cy="3755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55036073_1265891472_3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691680" y="0"/>
            <a:ext cx="5015080" cy="3761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Peterhof6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5496" y="1801619"/>
            <a:ext cx="4752528" cy="3643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эль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-99392"/>
            <a:ext cx="7847411" cy="1114425"/>
          </a:xfrm>
        </p:spPr>
      </p:pic>
      <p:sp>
        <p:nvSpPr>
          <p:cNvPr id="6" name="Прямоугольник 5"/>
          <p:cNvSpPr/>
          <p:nvPr/>
        </p:nvSpPr>
        <p:spPr>
          <a:xfrm>
            <a:off x="395536" y="5589240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Эльбрус – гора на Кавказе, расположенная севернее Главного Кавказского хребта и является высочайшей вершиной России и Европы.</a:t>
            </a:r>
            <a:endParaRPr lang="ru-RU" sz="24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pic>
        <p:nvPicPr>
          <p:cNvPr id="7" name="Рисунок 6" descr="0a301a58257ab4cd5df41d696e09ba4f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288308" y="949530"/>
            <a:ext cx="5892204" cy="4423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0b310637c1a6fe2fa41526388d713aef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5496" y="1117966"/>
            <a:ext cx="5470320" cy="4111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Гора  Эльбрус – это две вершины потухшего вулкана. </a:t>
            </a:r>
          </a:p>
          <a:p>
            <a:pPr algn="ctr"/>
            <a:r>
              <a:rPr lang="ru-RU" dirty="0"/>
              <a:t>Восточная вершина высотой 5621 м, Западная -5642 м.  </a:t>
            </a:r>
          </a:p>
          <a:p>
            <a:endParaRPr lang="ru-RU" dirty="0"/>
          </a:p>
        </p:txBody>
      </p:sp>
      <p:pic>
        <p:nvPicPr>
          <p:cNvPr id="4" name="Рисунок 3" descr="1008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5715000" cy="403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f0f11b59921c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048000" y="1273274"/>
            <a:ext cx="6096000" cy="4171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Поверхность от высоты 3500 м в основном покрыта ледниками, их 77. Ледники изрезаны трещинами и в нижней части обрываются ледопадами.</a:t>
            </a:r>
          </a:p>
          <a:p>
            <a:endParaRPr lang="ru-RU" dirty="0"/>
          </a:p>
        </p:txBody>
      </p:sp>
      <p:pic>
        <p:nvPicPr>
          <p:cNvPr id="4" name="Рисунок 3" descr="132_enl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393504" y="1338262"/>
            <a:ext cx="5715000" cy="4181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Prielbruse_rus_4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44624"/>
            <a:ext cx="6095200" cy="4066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Эльбрус самая большая лыжная гора в мире, перспективное место всероссийских и международных соревнований.</a:t>
            </a:r>
          </a:p>
          <a:p>
            <a:pPr algn="ctr"/>
            <a:endParaRPr lang="ru-RU" dirty="0"/>
          </a:p>
        </p:txBody>
      </p:sp>
      <p:pic>
        <p:nvPicPr>
          <p:cNvPr id="4" name="Рисунок 3" descr="7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627784" y="1124744"/>
            <a:ext cx="6477000" cy="428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49421820b7cf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5496" y="44624"/>
            <a:ext cx="5112088" cy="3821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Храм Василия Блаженного, или собор Покрова Божией Матери на Рву, - так звучит полное каноническое название.</a:t>
            </a:r>
          </a:p>
          <a:p>
            <a:pPr algn="ctr"/>
            <a:endParaRPr lang="ru-RU" dirty="0"/>
          </a:p>
        </p:txBody>
      </p:sp>
      <p:pic>
        <p:nvPicPr>
          <p:cNvPr id="4" name="Содержимое 4" descr="хр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55" y="-171400"/>
            <a:ext cx="9029741" cy="1412776"/>
          </a:xfrm>
          <a:prstGeom prst="rect">
            <a:avLst/>
          </a:prstGeom>
        </p:spPr>
      </p:pic>
      <p:pic>
        <p:nvPicPr>
          <p:cNvPr id="5" name="Рисунок 4" descr="48480137_1975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5496" y="872716"/>
            <a:ext cx="6120680" cy="4590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261140397_31863202_hram_vas_blazh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420785" y="1492256"/>
            <a:ext cx="4723215" cy="3952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Иван Грозный принял решение поставить большую каменную церковь в память о взятии Казани и победе над Казанским ханством.</a:t>
            </a:r>
          </a:p>
          <a:p>
            <a:pPr algn="ctr"/>
            <a:endParaRPr lang="ru-RU" dirty="0"/>
          </a:p>
        </p:txBody>
      </p:sp>
      <p:pic>
        <p:nvPicPr>
          <p:cNvPr id="4" name="Рисунок 3" descr="233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860229" y="1556792"/>
            <a:ext cx="5248275" cy="3848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vas-bl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0176" y="116632"/>
            <a:ext cx="6096000" cy="4867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517232"/>
            <a:ext cx="9144000" cy="1112987"/>
          </a:xfrm>
        </p:spPr>
        <p:txBody>
          <a:bodyPr/>
          <a:lstStyle/>
          <a:p>
            <a:pPr algn="ctr"/>
            <a:r>
              <a:rPr lang="ru-RU" sz="2000" dirty="0"/>
              <a:t>Храм состоит из девяти церквей на одном фундаменте. Он </a:t>
            </a:r>
            <a:r>
              <a:rPr lang="ru-RU" sz="2000" dirty="0" smtClean="0"/>
              <a:t>лишён </a:t>
            </a:r>
            <a:r>
              <a:rPr lang="ru-RU" sz="2000" dirty="0"/>
              <a:t>определенно выраженного фасада. С какой стороны к собору ни </a:t>
            </a:r>
            <a:r>
              <a:rPr lang="ru-RU" sz="2000" dirty="0" smtClean="0"/>
              <a:t>подойдёшь </a:t>
            </a:r>
            <a:r>
              <a:rPr lang="ru-RU" sz="2000" dirty="0"/>
              <a:t>– кажется, что именно она и есть главная. Высота храма 65 метров.</a:t>
            </a:r>
          </a:p>
          <a:p>
            <a:pPr algn="ctr"/>
            <a:endParaRPr lang="ru-RU" sz="2000" dirty="0"/>
          </a:p>
        </p:txBody>
      </p:sp>
      <p:pic>
        <p:nvPicPr>
          <p:cNvPr id="4" name="Рисунок 3" descr="20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7504" y="44624"/>
            <a:ext cx="5797449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look.com.ua-27005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313763" y="980728"/>
            <a:ext cx="7794742" cy="4384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5373216"/>
            <a:ext cx="9144000" cy="1484784"/>
          </a:xfrm>
        </p:spPr>
        <p:txBody>
          <a:bodyPr/>
          <a:lstStyle/>
          <a:p>
            <a:pPr algn="ctr"/>
            <a:r>
              <a:rPr lang="ru-RU" dirty="0" smtClean="0"/>
              <a:t>Около 200 миллионов лет назад на месте каменных столбов были высокие горы. Дождь, снег, ветер, мороз и жара постепенно разрушали горы, и в первую очередь слабые породы. </a:t>
            </a:r>
            <a:endParaRPr lang="ru-RU" dirty="0"/>
          </a:p>
        </p:txBody>
      </p:sp>
      <p:pic>
        <p:nvPicPr>
          <p:cNvPr id="7" name="Содержимое 4" descr="мань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9903" y="-99392"/>
            <a:ext cx="7073720" cy="1114425"/>
          </a:xfrm>
          <a:prstGeom prst="rect">
            <a:avLst/>
          </a:prstGeom>
        </p:spPr>
      </p:pic>
      <p:pic>
        <p:nvPicPr>
          <p:cNvPr id="8" name="Рисунок 7" descr="midC22987590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980728"/>
            <a:ext cx="5616624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1354562757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762250" y="1268760"/>
            <a:ext cx="6381750" cy="4152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8225045_large_7ea70f8fabdc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07504" y="44624"/>
            <a:ext cx="6187354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b="0" dirty="0" smtClean="0"/>
          </a:p>
          <a:p>
            <a:pPr algn="ctr"/>
            <a:r>
              <a:rPr lang="ru-RU" b="0" dirty="0" smtClean="0"/>
              <a:t> </a:t>
            </a:r>
            <a:r>
              <a:rPr lang="ru-RU" dirty="0" smtClean="0"/>
              <a:t>Останцев— 7, высота от 30 до 42 метров. </a:t>
            </a:r>
            <a:endParaRPr lang="ru-RU" dirty="0"/>
          </a:p>
        </p:txBody>
      </p:sp>
      <p:pic>
        <p:nvPicPr>
          <p:cNvPr id="4" name="Рисунок 3" descr="1aOHxLBPf3w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842118" y="1196752"/>
            <a:ext cx="6301881" cy="4197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517232"/>
            <a:ext cx="9144000" cy="1340768"/>
          </a:xfrm>
        </p:spPr>
        <p:txBody>
          <a:bodyPr/>
          <a:lstStyle/>
          <a:p>
            <a:pPr algn="ctr"/>
            <a:r>
              <a:rPr lang="ru-RU" dirty="0" smtClean="0"/>
              <a:t>В прошлые времена манси обожествляли грандиозные каменные изваяния, поклонялись им, но подниматься на </a:t>
            </a:r>
            <a:r>
              <a:rPr lang="ru-RU" dirty="0" err="1" smtClean="0"/>
              <a:t>Маньпупунёр</a:t>
            </a:r>
            <a:r>
              <a:rPr lang="ru-RU" dirty="0" smtClean="0"/>
              <a:t> было величайшим грехом.</a:t>
            </a:r>
            <a:endParaRPr lang="ru-RU" dirty="0"/>
          </a:p>
        </p:txBody>
      </p:sp>
      <p:pic>
        <p:nvPicPr>
          <p:cNvPr id="4" name="Рисунок 3" descr="komi_1-e132859310151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917254" y="116632"/>
            <a:ext cx="6191250" cy="4638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wpid-GgS17ZUtM00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7641" y="836712"/>
            <a:ext cx="6128535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5445224"/>
            <a:ext cx="8363272" cy="1412776"/>
          </a:xfrm>
        </p:spPr>
        <p:txBody>
          <a:bodyPr/>
          <a:lstStyle/>
          <a:p>
            <a:pPr algn="ctr"/>
            <a:r>
              <a:rPr lang="ru-RU" dirty="0" smtClean="0"/>
              <a:t>Дорогой друг! </a:t>
            </a:r>
          </a:p>
          <a:p>
            <a:pPr algn="ctr"/>
            <a:r>
              <a:rPr lang="ru-RU" dirty="0" smtClean="0"/>
              <a:t>Давай проверим, помнишь ли ты названия чудес России!</a:t>
            </a:r>
            <a:endParaRPr lang="ru-RU" dirty="0"/>
          </a:p>
        </p:txBody>
      </p:sp>
      <p:pic>
        <p:nvPicPr>
          <p:cNvPr id="7" name="Содержимое 4" descr="пр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459432"/>
            <a:ext cx="9331093" cy="1512168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79512" y="1196752"/>
            <a:ext cx="2736304" cy="158417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Долина гейзеров</a:t>
            </a:r>
            <a:endParaRPr lang="ru-RU" sz="30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9512" y="1196752"/>
            <a:ext cx="2736304" cy="1584176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9512" y="1196752"/>
            <a:ext cx="2736304" cy="158417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228184" y="1196752"/>
            <a:ext cx="2664296" cy="158417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Озеро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Байкал</a:t>
            </a:r>
            <a:endParaRPr lang="ru-RU" sz="30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28184" y="1196752"/>
            <a:ext cx="2664296" cy="1584176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228184" y="1196752"/>
            <a:ext cx="2664296" cy="158417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79512" y="2924944"/>
            <a:ext cx="2736304" cy="158417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Мамаев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курган</a:t>
            </a:r>
            <a:endParaRPr lang="ru-RU" sz="30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9512" y="2924944"/>
            <a:ext cx="2736304" cy="1584176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9512" y="2924944"/>
            <a:ext cx="2736304" cy="158417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491880" y="2492896"/>
            <a:ext cx="2160240" cy="1296144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Гора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Эльбрус</a:t>
            </a:r>
            <a:endParaRPr lang="ru-RU" sz="30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491880" y="2492896"/>
            <a:ext cx="2160240" cy="1296144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491880" y="2492896"/>
            <a:ext cx="2160240" cy="1296144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491880" y="908720"/>
            <a:ext cx="2155680" cy="143332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Столбы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выветри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вания</a:t>
            </a:r>
            <a:endParaRPr lang="ru-RU" sz="32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491880" y="908720"/>
            <a:ext cx="2155680" cy="1433328"/>
          </a:xfrm>
          <a:prstGeom prst="roundRect">
            <a:avLst/>
          </a:prstGeom>
          <a:blipFill>
            <a:blip r:embed="rId7" cstate="print"/>
            <a:stretch>
              <a:fillRect/>
            </a:stretch>
          </a:blip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491880" y="908720"/>
            <a:ext cx="2155680" cy="1433328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300192" y="2996952"/>
            <a:ext cx="2592288" cy="151216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Храм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Василия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Блаженного</a:t>
            </a:r>
            <a:endParaRPr lang="ru-RU" sz="28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300192" y="2996952"/>
            <a:ext cx="2592288" cy="1512168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300192" y="2996952"/>
            <a:ext cx="2592288" cy="1512168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491880" y="3933056"/>
            <a:ext cx="2160240" cy="136815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Петергоф</a:t>
            </a:r>
            <a:endParaRPr lang="ru-RU" sz="30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491880" y="3933056"/>
            <a:ext cx="2160240" cy="1368152"/>
          </a:xfrm>
          <a:prstGeom prst="roundRect">
            <a:avLst/>
          </a:prstGeom>
          <a:blipFill>
            <a:blip r:embed="rId9" cstate="print"/>
            <a:stretch>
              <a:fillRect/>
            </a:stretch>
          </a:blip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491880" y="3933056"/>
            <a:ext cx="2160240" cy="136815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Умножение 28">
            <a:hlinkClick r:id="" action="ppaction://hlinkshowjump?jump=endshow"/>
          </p:cNvPr>
          <p:cNvSpPr/>
          <p:nvPr/>
        </p:nvSpPr>
        <p:spPr>
          <a:xfrm>
            <a:off x="8388424" y="4869160"/>
            <a:ext cx="504056" cy="576064"/>
          </a:xfrm>
          <a:prstGeom prst="mathMultiply">
            <a:avLst/>
          </a:prstGeom>
          <a:solidFill>
            <a:srgbClr val="D73586"/>
          </a:solidFill>
          <a:ln>
            <a:solidFill>
              <a:srgbClr val="F37993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Управляющая кнопка: сведения 29">
            <a:hlinkClick r:id="rId10" action="ppaction://hlinksldjump" highlightClick="1"/>
          </p:cNvPr>
          <p:cNvSpPr/>
          <p:nvPr/>
        </p:nvSpPr>
        <p:spPr>
          <a:xfrm>
            <a:off x="7812360" y="5013176"/>
            <a:ext cx="360040" cy="360040"/>
          </a:xfrm>
          <a:prstGeom prst="actionButtonInformation">
            <a:avLst/>
          </a:prstGeom>
          <a:solidFill>
            <a:srgbClr val="F37993"/>
          </a:solidFill>
          <a:ln>
            <a:solidFill>
              <a:srgbClr val="D73586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009531"/>
          </a:xfrm>
        </p:spPr>
        <p:txBody>
          <a:bodyPr/>
          <a:lstStyle/>
          <a:p>
            <a:pPr algn="ctr"/>
            <a:r>
              <a:rPr lang="ru-RU" sz="1200" u="sng" dirty="0" smtClean="0">
                <a:hlinkClick r:id="rId2"/>
              </a:rPr>
              <a:t>http://www.gect.ru/country/europe/russia/maps/russia_map5.jpg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3"/>
              </a:rPr>
              <a:t>http://www.turspeak.ru/sites/default/files/imagecache/full/baykal_3.jpg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4"/>
              </a:rPr>
              <a:t>http://img0.liveinternet.ru/images/attach/c/0/48/480/48480137_1975.jpg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5"/>
              </a:rPr>
              <a:t>http://www.fisnyak.ru/_nw/37/s42265883.jpg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6"/>
              </a:rPr>
              <a:t>http://www.foma.ru/fotos/online/4368_5.jpg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7"/>
              </a:rPr>
              <a:t>http://img0.liveinternet.ru/images/attach/c/8/105/90/105090472_large_large__11_.jpg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8"/>
              </a:rPr>
              <a:t>http://img0.liveinternet.ru/images/attach/c/0/45/15/45015212_1244744869_Izmenenie_razmera_YEl_brus_2.jpg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9"/>
              </a:rPr>
              <a:t>http://bibliotecadeinvestigaciones.files.wordpress.com/2011/08/los-siete-gigantes-de-los-urales.jpg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10"/>
              </a:rPr>
              <a:t>http://img0.liveinternet.ru/images/attach/c/2/70/9/70009136_1.jpg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11"/>
              </a:rPr>
              <a:t>http://www.g-class.ru/forum/uploads/2367/baikal23_640x480.jpg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12"/>
              </a:rPr>
              <a:t>http://mywishlist.ru/pic/i/wish/orig/006/183/464.jpeg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13"/>
              </a:rPr>
              <a:t>http://img1.liveinternet.ru/images/attach/c/2/73/680/73680401_800pxBaikal_1739.jpg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14"/>
              </a:rPr>
              <a:t>http://img0.liveinternet.ru/images/attach/c/6/93/332/93332924_4737592_okean3.jpg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15"/>
              </a:rPr>
              <a:t>http://img0.liveinternet.ru/images/attach/c/2/70/408/70408517_1297193560_22.jpg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16"/>
              </a:rPr>
              <a:t>http://lol54.ru/uploads/posts/2009-04/thumbs/1239427637_nerpa.jpg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17"/>
              </a:rPr>
              <a:t>http://travelel.ru/wp-content/uploads/2011/05/repphoto_6490_8648.jpg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18"/>
              </a:rPr>
              <a:t>http://www.etoya.ru/files/images/pub/part_2/42917/src/8.JPG?960_720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19"/>
              </a:rPr>
              <a:t>http://dreamworlds.ru/uploads/posts/2010-03/1269348940_geizer.jpg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20"/>
              </a:rPr>
              <a:t>http://old.kronoki.ru/ufiles/mod/7/354.jpg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21"/>
              </a:rPr>
              <a:t>http://young.rzd.ru/dbmm/images/41/4080/1860996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22"/>
              </a:rPr>
              <a:t>http://s001.radikal.ru/i196/1108/72/a94d9adcb1a9.jpg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23"/>
              </a:rPr>
              <a:t>http://img-fotki.yandex.ru/get/5214/15231005.21/0_682b7_77325b83_XL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24"/>
              </a:rPr>
              <a:t>http://img.huyandex.com/FilesPics/huyandex/1411/001/135.jpg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25"/>
              </a:rPr>
              <a:t>http://www.volgograd.ru/gallery/original.p3?id=206200&amp;img=/user/SVer/albd1142009h16365/photo_2009_4_11_16_40_26.jpg</a:t>
            </a:r>
            <a:endParaRPr lang="ru-RU" sz="1200" dirty="0" smtClean="0"/>
          </a:p>
          <a:p>
            <a:pPr algn="ctr"/>
            <a:r>
              <a:rPr lang="ru-RU" sz="1200" u="sng" dirty="0" smtClean="0">
                <a:hlinkClick r:id="rId26"/>
              </a:rPr>
              <a:t>http://magic-ays.com/Buildings/MotherlandCalls3.jpg</a:t>
            </a:r>
            <a:endParaRPr lang="ru-RU" sz="1200" dirty="0" smtClean="0"/>
          </a:p>
        </p:txBody>
      </p:sp>
      <p:pic>
        <p:nvPicPr>
          <p:cNvPr id="7" name="Содержимое 4" descr="ист.png"/>
          <p:cNvPicPr>
            <a:picLocks noChangeAspect="1"/>
          </p:cNvPicPr>
          <p:nvPr/>
        </p:nvPicPr>
        <p:blipFill>
          <a:blip r:embed="rId27" cstate="screen"/>
          <a:stretch>
            <a:fillRect/>
          </a:stretch>
        </p:blipFill>
        <p:spPr>
          <a:xfrm>
            <a:off x="2123728" y="-171400"/>
            <a:ext cx="5436985" cy="936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6632"/>
            <a:ext cx="8363272" cy="6369571"/>
          </a:xfrm>
        </p:spPr>
        <p:txBody>
          <a:bodyPr/>
          <a:lstStyle/>
          <a:p>
            <a:pPr algn="ctr"/>
            <a:r>
              <a:rPr lang="ru-RU" sz="1100" u="sng" dirty="0" smtClean="0">
                <a:hlinkClick r:id="rId2"/>
              </a:rPr>
              <a:t>http://s39.radikal.ru/i086/1102/24/b37ee682073et.jpg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3"/>
              </a:rPr>
              <a:t>http://i.redigo.ru/h900/4fa3a740a6973.jpg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4"/>
              </a:rPr>
              <a:t>http://www.pravmir.ru/wp-content/uploads/2014/06/full_Povorotvvoyne.jpg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5"/>
              </a:rPr>
              <a:t>http://stat17.privet.ru/lr/0a0b36f0ff7b44dc7ff6543caf199a9d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6"/>
              </a:rPr>
              <a:t>http://s019.radikal.ru/i633/1203/00/bd03dc52582f.jpg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7"/>
              </a:rPr>
              <a:t>http://img1.liveinternet.ru/images/attach/c/8/101/39/101039855_10.jpg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8"/>
              </a:rPr>
              <a:t>http://rsm.haber365.com/N/1302509635_22_petersburg_russia10.jpg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9"/>
              </a:rPr>
              <a:t>http://img0.liveinternet.ru/images/attach/c/1//55/36/55036073_1265891472_3.jpg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10"/>
              </a:rPr>
              <a:t>http://img0.liveinternet.ru/images/attach/c/1//55/34/55034800_1265889374_25.jpg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11"/>
              </a:rPr>
              <a:t>http://magic-ays.com/Ancient_Buildings/Peterhof6.jpg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12"/>
              </a:rPr>
              <a:t>http://stat20.privet.ru/lr/0b310637c1a6fe2fa41526388d713aef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13"/>
              </a:rPr>
              <a:t>http://stat18.privet.ru/lr/0a301a58257ab4cd5df41d696e09ba4f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14"/>
              </a:rPr>
              <a:t>http://s51.radikal.ru/i133/1101/08/f0f11b59921c.jpg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15"/>
              </a:rPr>
              <a:t>http://static.7summits.ru/media/middle/2/10082.jpg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16"/>
              </a:rPr>
              <a:t>http://www.1spo.ru/Images/Products/Prielbruse_rus_4.jpg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17"/>
              </a:rPr>
              <a:t>http://www.extremegroup.ru/published/publicdata/U192052/attachments/SC/products_pictures/132_enl.jpg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18"/>
              </a:rPr>
              <a:t>http://www.olimp-kmv.ru/upload/images/1243586824/49421820b7cf1.jpg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19"/>
              </a:rPr>
              <a:t>http://stavs.ru/tours/img_tur/elbrus/7.jpg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20"/>
              </a:rPr>
              <a:t>http://rnns.ru/uploads/posts/2009-12/thumbs/1261140397_31863202_hram_vas_blazh.jpg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20"/>
              </a:rPr>
              <a:t>http://rnns.ru/uploads/posts/2009-12/thumbs/1261140397_31863202_hram_vas_blazh.jpg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21"/>
              </a:rPr>
              <a:t>http://www.pravmir.ru/wp-content/uploads/2013/06/vas-bl.jpg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22"/>
              </a:rPr>
              <a:t>http://photo-day.ru/wp-content/uploads/2011/07/233.jpg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23"/>
              </a:rPr>
              <a:t>http://images.chistoprudov.ru/lj/aero/kremlin/20.jpg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24"/>
              </a:rPr>
              <a:t>http://www.look.com.ua/download.php?file=201209/1280x720/look.com.ua-27005.jpg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25"/>
              </a:rPr>
              <a:t>http://strana.ru/media/images/uploaded/midC22987590.jpg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26"/>
              </a:rPr>
              <a:t>http://img.sykt24.ru/files/1354562757.jpg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27"/>
              </a:rPr>
              <a:t>http://img1.liveinternet.ru/images/attach/c/7/98/225/98225045_large_7ea70f8fabdc.jpg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28"/>
              </a:rPr>
              <a:t>http://blog.bnkomi.ru/content/post/5478/1aOHxLBPf3w.jpg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29"/>
              </a:rPr>
              <a:t>http://travelseller.ru/wp-content/uploads/2014/01/wpid-GgS17ZUtM00.jpg</a:t>
            </a:r>
            <a:endParaRPr lang="ru-RU" sz="1100" dirty="0" smtClean="0"/>
          </a:p>
          <a:p>
            <a:pPr algn="ctr"/>
            <a:r>
              <a:rPr lang="ru-RU" sz="1100" u="sng" dirty="0" smtClean="0">
                <a:hlinkClick r:id="rId30"/>
              </a:rPr>
              <a:t>http://travel-live.ru/wp-content/uploads/images/komi_1-e1328593101516.jpg</a:t>
            </a:r>
            <a:endParaRPr lang="ru-RU" sz="1100" dirty="0" smtClean="0"/>
          </a:p>
          <a:p>
            <a:pPr algn="ctr"/>
            <a:endParaRPr lang="ru-RU" sz="1100" dirty="0" smtClean="0"/>
          </a:p>
          <a:p>
            <a:endParaRPr lang="ru-RU" sz="4000" dirty="0"/>
          </a:p>
        </p:txBody>
      </p:sp>
      <p:sp>
        <p:nvSpPr>
          <p:cNvPr id="4" name="Выгнутая вверх стрелка 3">
            <a:hlinkClick r:id="rId31" action="ppaction://hlinksldjump"/>
          </p:cNvPr>
          <p:cNvSpPr/>
          <p:nvPr/>
        </p:nvSpPr>
        <p:spPr>
          <a:xfrm>
            <a:off x="7884368" y="6237312"/>
            <a:ext cx="720080" cy="360040"/>
          </a:xfrm>
          <a:prstGeom prst="curvedDownArrow">
            <a:avLst/>
          </a:prstGeom>
          <a:solidFill>
            <a:srgbClr val="D73586"/>
          </a:solidFill>
          <a:ln>
            <a:solidFill>
              <a:srgbClr val="F37993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b1f9fc5f6a06ed93affb3d6b095bb3047d6e68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772</Words>
  <Application>Microsoft Office PowerPoint</Application>
  <PresentationFormat>Экран (4:3)</PresentationFormat>
  <Paragraphs>110</Paragraphs>
  <Slides>30</Slides>
  <Notes>4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Слайд 1</vt:lpstr>
      <vt:lpstr>Слайд 2</vt:lpstr>
      <vt:lpstr>Байкал – сокровище России, самое глубокое озеро планеты (его глубина достигает 1637 м), расположено в южной части Восточной Сибири, на границе Иркутской области и Республики Бурятия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WolfishLair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Белозёрова</dc:creator>
  <cp:lastModifiedBy>Белозёрова</cp:lastModifiedBy>
  <cp:revision>29</cp:revision>
  <dcterms:created xsi:type="dcterms:W3CDTF">2014-09-28T11:47:55Z</dcterms:created>
  <dcterms:modified xsi:type="dcterms:W3CDTF">2014-10-01T16:16:16Z</dcterms:modified>
</cp:coreProperties>
</file>