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notesMasterIdLst>
    <p:notesMasterId r:id="rId17"/>
  </p:notesMasterIdLst>
  <p:sldIdLst>
    <p:sldId id="270" r:id="rId2"/>
    <p:sldId id="258" r:id="rId3"/>
    <p:sldId id="257" r:id="rId4"/>
    <p:sldId id="256" r:id="rId5"/>
    <p:sldId id="266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7" r:id="rId14"/>
    <p:sldId id="268" r:id="rId15"/>
    <p:sldId id="26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869" autoAdjust="0"/>
  </p:normalViewPr>
  <p:slideViewPr>
    <p:cSldViewPr>
      <p:cViewPr varScale="1">
        <p:scale>
          <a:sx n="62" d="100"/>
          <a:sy n="62" d="100"/>
        </p:scale>
        <p:origin x="1512" y="5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88719C-A60F-4D4F-B121-BEB4EB47FECC}" type="datetimeFigureOut">
              <a:rPr lang="ru-RU" smtClean="0"/>
              <a:t>03.09.2013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AE0188-612C-4718-BA2F-4D0AF2A59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476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Здравствуйте,</a:t>
            </a:r>
            <a:r>
              <a:rPr lang="ru-RU" baseline="0" dirty="0" smtClean="0"/>
              <a:t> уважаемые учащиеся!</a:t>
            </a:r>
          </a:p>
          <a:p>
            <a:r>
              <a:rPr lang="ru-RU" baseline="0" dirty="0" smtClean="0"/>
              <a:t>Обратите внимание на экран: перед вами ассоциативный ряд. Скажите, что спрятано под знаком вопроса?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E0188-612C-4718-BA2F-4D0AF2A59B2B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83420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Тема нашего</a:t>
            </a:r>
            <a:r>
              <a:rPr lang="ru-RU" baseline="0" dirty="0" smtClean="0"/>
              <a:t> сегодняшнего занятия: «Информационное общество. История развития»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E0188-612C-4718-BA2F-4D0AF2A59B2B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88238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Современное общество часто называют информационным. В наше время информация стала базовым ресурсом общества наряду с традиционными – земля, труд, капитал. Дадим определение понятия «информация» (позже, на следующих занятиях мы остановимся подробнее на этом понятии): </a:t>
            </a:r>
          </a:p>
          <a:p>
            <a:r>
              <a:rPr lang="ru-RU" dirty="0" smtClean="0"/>
              <a:t>Информация – это знания, данные, сведения, сообщения об окружающем нас мире, зафиксированные на материальных носителях.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E0188-612C-4718-BA2F-4D0AF2A59B2B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5895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E0188-612C-4718-BA2F-4D0AF2A59B2B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00966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E0188-612C-4718-BA2F-4D0AF2A59B2B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0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36223-0AD1-4313-908B-4DA60D3B638D}" type="datetimeFigureOut">
              <a:rPr lang="ru-RU" smtClean="0"/>
              <a:t>03.09.2013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CC6D2-3820-4F64-AC03-3D59E07EB82E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3097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36223-0AD1-4313-908B-4DA60D3B638D}" type="datetimeFigureOut">
              <a:rPr lang="ru-RU" smtClean="0"/>
              <a:t>03.09.2013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CC6D2-3820-4F64-AC03-3D59E07EB8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6028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36223-0AD1-4313-908B-4DA60D3B638D}" type="datetimeFigureOut">
              <a:rPr lang="ru-RU" smtClean="0"/>
              <a:t>03.09.2013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CC6D2-3820-4F64-AC03-3D59E07EB82E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8502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36223-0AD1-4313-908B-4DA60D3B638D}" type="datetimeFigureOut">
              <a:rPr lang="ru-RU" smtClean="0"/>
              <a:t>03.09.2013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CC6D2-3820-4F64-AC03-3D59E07EB8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1956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36223-0AD1-4313-908B-4DA60D3B638D}" type="datetimeFigureOut">
              <a:rPr lang="ru-RU" smtClean="0"/>
              <a:t>03.09.2013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CC6D2-3820-4F64-AC03-3D59E07EB8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4964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36223-0AD1-4313-908B-4DA60D3B638D}" type="datetimeFigureOut">
              <a:rPr lang="ru-RU" smtClean="0"/>
              <a:t>03.09.2013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CC6D2-3820-4F64-AC03-3D59E07EB8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352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36223-0AD1-4313-908B-4DA60D3B638D}" type="datetimeFigureOut">
              <a:rPr lang="ru-RU" smtClean="0"/>
              <a:t>03.09.2013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CC6D2-3820-4F64-AC03-3D59E07EB8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8300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07736223-0AD1-4313-908B-4DA60D3B638D}" type="datetimeFigureOut">
              <a:rPr lang="ru-RU" smtClean="0"/>
              <a:t>03.09.2013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4ACC6D2-3820-4F64-AC03-3D59E07EB8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1331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36223-0AD1-4313-908B-4DA60D3B638D}" type="datetimeFigureOut">
              <a:rPr lang="ru-RU" smtClean="0"/>
              <a:t>03.09.2013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CC6D2-3820-4F64-AC03-3D59E07EB8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4309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36223-0AD1-4313-908B-4DA60D3B638D}" type="datetimeFigureOut">
              <a:rPr lang="ru-RU" smtClean="0"/>
              <a:t>03.09.2013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CC6D2-3820-4F64-AC03-3D59E07EB8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2981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36223-0AD1-4313-908B-4DA60D3B638D}" type="datetimeFigureOut">
              <a:rPr lang="ru-RU" smtClean="0"/>
              <a:t>03.09.2013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CC6D2-3820-4F64-AC03-3D59E07EB8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131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7736223-0AD1-4313-908B-4DA60D3B638D}" type="datetimeFigureOut">
              <a:rPr lang="ru-RU" smtClean="0"/>
              <a:t>03.09.2013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C4ACC6D2-3820-4F64-AC03-3D59E07EB82E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9058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7869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u.jimdo.com/www38/o/sdcadcf286a16c76b/img/i2703a454528c6003/1316417614/std/ima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16632"/>
            <a:ext cx="3793623" cy="2676277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5073743" y="483059"/>
            <a:ext cx="31582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effectLst/>
                <a:latin typeface="CyrillicOld" pitchFamily="2" charset="0"/>
              </a:rPr>
              <a:t>Вещество</a:t>
            </a:r>
            <a:endParaRPr lang="ru-RU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effectLst/>
              <a:latin typeface="CyrillicOld" pitchFamily="2" charset="0"/>
            </a:endParaRPr>
          </a:p>
        </p:txBody>
      </p:sp>
      <p:pic>
        <p:nvPicPr>
          <p:cNvPr id="1026" name="Picture 2" descr="http://www.minipedia.org.ua/wp-content/uploads/2012/12/elektrichestvo-kabeli-provoda-i-energiy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6385" y="1984492"/>
            <a:ext cx="4269831" cy="2668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://v-salda.ru/uploads/posts/2011-11/1320140592_manchester-science-festival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4048" y="3669706"/>
            <a:ext cx="4065984" cy="304948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5004048" y="3645024"/>
            <a:ext cx="4065984" cy="30741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900" dirty="0" smtClean="0">
                <a:solidFill>
                  <a:schemeClr val="bg2">
                    <a:lumMod val="10000"/>
                  </a:schemeClr>
                </a:solidFill>
                <a:latin typeface="CyrillicOld" pitchFamily="2" charset="0"/>
              </a:rPr>
              <a:t>?</a:t>
            </a:r>
            <a:endParaRPr lang="ru-RU" dirty="0">
              <a:solidFill>
                <a:schemeClr val="bg2">
                  <a:lumMod val="10000"/>
                </a:schemeClr>
              </a:solidFill>
              <a:latin typeface="CyrillicOld" pitchFamily="2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490080" y="2505670"/>
            <a:ext cx="26244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effectLst/>
                <a:latin typeface="CyrillicOld" pitchFamily="2" charset="0"/>
              </a:rPr>
              <a:t>Энергия</a:t>
            </a:r>
            <a:endParaRPr lang="ru-RU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effectLst/>
              <a:latin typeface="CyrillicOld" pitchFamily="2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33324" y="4869160"/>
            <a:ext cx="39773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effectLst/>
                <a:latin typeface="CyrillicOld" pitchFamily="2" charset="0"/>
              </a:rPr>
              <a:t>Информация</a:t>
            </a:r>
            <a:endParaRPr lang="ru-RU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effectLst/>
              <a:latin typeface="Cyrillic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7931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" grpId="0" animBg="1"/>
      <p:bldP spid="8" grpId="1" animBg="1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476672"/>
            <a:ext cx="31582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effectLst/>
                <a:latin typeface="CyrillicOld" pitchFamily="2" charset="0"/>
              </a:rPr>
              <a:t>Вещество</a:t>
            </a:r>
            <a:endParaRPr lang="ru-RU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effectLst/>
              <a:latin typeface="CyrillicOld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72999" y="4070682"/>
            <a:ext cx="39773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yrillicOld" pitchFamily="2" charset="0"/>
              </a:rPr>
              <a:t>Информация</a:t>
            </a:r>
            <a:endParaRPr lang="ru-RU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yrillicOld" pitchFamily="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2273677"/>
            <a:ext cx="26244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effectLst/>
                <a:latin typeface="CyrillicOld" pitchFamily="2" charset="0"/>
              </a:rPr>
              <a:t>Энергия</a:t>
            </a:r>
            <a:endParaRPr lang="ru-RU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effectLst/>
              <a:latin typeface="CyrillicOld" pitchFamily="2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292080" y="451844"/>
            <a:ext cx="3684022" cy="13849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yrillicOld" pitchFamily="2" charset="0"/>
              </a:rPr>
              <a:t>п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yrillicOld" pitchFamily="2" charset="0"/>
              </a:rPr>
              <a:t>ервобытно-общинный</a:t>
            </a:r>
          </a:p>
          <a:p>
            <a:pPr algn="ctr"/>
            <a:r>
              <a:rPr lang="ru-RU" sz="2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yrillicOld" pitchFamily="2" charset="0"/>
              </a:rPr>
              <a:t>рабовладельческий</a:t>
            </a:r>
          </a:p>
          <a:p>
            <a:pPr algn="ctr"/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yrillicOld" pitchFamily="2" charset="0"/>
              </a:rPr>
              <a:t>феодальный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yrillicOld" pitchFamily="2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66950" y="2473732"/>
            <a:ext cx="270138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yrillicOld" pitchFamily="2" charset="0"/>
              </a:rPr>
              <a:t>индустриальный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yrillicOld" pitchFamily="2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777790" y="4270737"/>
            <a:ext cx="271260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yrillicOld" pitchFamily="2" charset="0"/>
              </a:rPr>
              <a:t>информационное</a:t>
            </a:r>
            <a:endParaRPr lang="ru-RU" sz="5400" b="1" u="sng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yrillicOld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1556792"/>
            <a:ext cx="8458200" cy="1974081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yrillicOld" pitchFamily="2" charset="0"/>
              </a:rPr>
              <a:t>Информационное общество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yrillicOld" pitchFamily="2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CyrillicOld" pitchFamily="2" charset="0"/>
              </a:rPr>
              <a:t>История развития</a:t>
            </a:r>
            <a:endParaRPr lang="ru-RU" dirty="0">
              <a:solidFill>
                <a:schemeClr val="accent3">
                  <a:lumMod val="50000"/>
                </a:schemeClr>
              </a:solidFill>
              <a:latin typeface="CyrillicOld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yrillicOld" pitchFamily="2" charset="0"/>
              </a:rPr>
              <a:t>Информационное общество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yrillicOld" pitchFamily="2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2959" y="2357968"/>
            <a:ext cx="7543801" cy="2511192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yrillicOld" pitchFamily="2" charset="0"/>
              </a:rPr>
              <a:t>это </a:t>
            </a:r>
            <a:r>
              <a: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yrillicOld" pitchFamily="2" charset="0"/>
              </a:rPr>
              <a:t>общество, в котором большинст­во работающих занято производством, хранением, переработкой, продажей и обменом </a:t>
            </a:r>
            <a:r>
              <a:rPr lang="ru-RU" sz="3600" b="1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yrillicOld" pitchFamily="2" charset="0"/>
              </a:rPr>
              <a:t>ИНФОРМАЦИЕЙ</a:t>
            </a: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yrillicOld" pitchFamily="2" charset="0"/>
              </a:rPr>
              <a:t>.</a:t>
            </a:r>
            <a:endParaRPr lang="ru-RU" sz="3600" dirty="0">
              <a:solidFill>
                <a:schemeClr val="tx1">
                  <a:lumMod val="95000"/>
                  <a:lumOff val="5000"/>
                </a:schemeClr>
              </a:solidFill>
              <a:latin typeface="Cyrillic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724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yrillicOld" pitchFamily="2" charset="0"/>
              </a:rPr>
              <a:t>Информация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2959" y="1845734"/>
            <a:ext cx="7997513" cy="1439250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CyrillicOld" pitchFamily="2" charset="0"/>
              </a:rPr>
              <a:t>– </a:t>
            </a:r>
            <a:r>
              <a:rPr lang="ru-RU" sz="2800" dirty="0">
                <a:latin typeface="CyrillicOld" pitchFamily="2" charset="0"/>
              </a:rPr>
              <a:t>это знания, данные, сведения, сообщения об окружающем нас </a:t>
            </a:r>
            <a:r>
              <a:rPr lang="ru-RU" sz="2800" dirty="0" smtClean="0">
                <a:latin typeface="CyrillicOld" pitchFamily="2" charset="0"/>
              </a:rPr>
              <a:t>мире</a:t>
            </a:r>
            <a:r>
              <a:rPr lang="ru-RU" sz="2800" dirty="0">
                <a:latin typeface="CyrillicOld" pitchFamily="2" charset="0"/>
              </a:rPr>
              <a:t>, зафиксированные на материальных носителях.</a:t>
            </a:r>
          </a:p>
        </p:txBody>
      </p:sp>
      <p:pic>
        <p:nvPicPr>
          <p:cNvPr id="2050" name="Picture 2" descr="http://i006.radikal.ru/0908/0f/22ecdb766c09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3385" y="35046"/>
            <a:ext cx="2320437" cy="1898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urokiphotoshop.ru/img/BrushesPhotoshop/Rock-Drawings-Brushes-for-Photoshop/Rock-Drawings-Brushes-for-Photoshop-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3821" y="3284984"/>
            <a:ext cx="2316651" cy="2316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gramoty.ru/gramoty/thumbs/bb10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400795"/>
            <a:ext cx="4696225" cy="25672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1164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yrillicOld" pitchFamily="2" charset="0"/>
              </a:rPr>
              <a:t>Основные этапы развития информационного общества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yrillicOld" pitchFamily="2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1805330"/>
              </p:ext>
            </p:extLst>
          </p:nvPr>
        </p:nvGraphicFramePr>
        <p:xfrm>
          <a:off x="179512" y="1844824"/>
          <a:ext cx="8712968" cy="3962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68152"/>
                <a:gridCol w="1872208"/>
                <a:gridCol w="2952328"/>
                <a:gridCol w="2520280"/>
              </a:tblGrid>
              <a:tr h="797551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CyrillicOld" pitchFamily="2" charset="0"/>
                        </a:rPr>
                        <a:t>Время</a:t>
                      </a:r>
                      <a:endParaRPr lang="ru-RU" dirty="0">
                        <a:latin typeface="CyrillicOld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CyrillicOld" pitchFamily="2" charset="0"/>
                        </a:rPr>
                        <a:t>Этап</a:t>
                      </a:r>
                      <a:endParaRPr lang="ru-RU" sz="2800" dirty="0">
                        <a:latin typeface="CyrillicOld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CyrillicOld" pitchFamily="2" charset="0"/>
                        </a:rPr>
                        <a:t>Достоинства</a:t>
                      </a:r>
                      <a:endParaRPr lang="ru-RU" sz="2800" dirty="0">
                        <a:latin typeface="CyrillicOld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CyrillicOld" pitchFamily="2" charset="0"/>
                        </a:rPr>
                        <a:t>Материальные</a:t>
                      </a:r>
                      <a:r>
                        <a:rPr lang="ru-RU" sz="2800" baseline="0" dirty="0" smtClean="0">
                          <a:latin typeface="CyrillicOld" pitchFamily="2" charset="0"/>
                        </a:rPr>
                        <a:t> носители</a:t>
                      </a:r>
                      <a:endParaRPr lang="ru-RU" sz="2800" dirty="0">
                        <a:latin typeface="CyrillicOld" pitchFamily="2" charset="0"/>
                      </a:endParaRPr>
                    </a:p>
                  </a:txBody>
                  <a:tcPr anchor="ctr"/>
                </a:tc>
              </a:tr>
              <a:tr h="786625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CyrillicOld" pitchFamily="2" charset="0"/>
                        </a:rPr>
                        <a:t>2-3 млн. лет назад</a:t>
                      </a:r>
                      <a:endParaRPr lang="ru-RU" dirty="0">
                        <a:latin typeface="CyrillicOld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CyrillicOld" pitchFamily="2" charset="0"/>
                        </a:rPr>
                        <a:t>Речь</a:t>
                      </a:r>
                      <a:endParaRPr lang="ru-RU" dirty="0">
                        <a:latin typeface="CyrillicOld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CyrillicOld" pitchFamily="2" charset="0"/>
                        </a:rPr>
                        <a:t>Формирование</a:t>
                      </a:r>
                      <a:r>
                        <a:rPr lang="ru-RU" baseline="0" dirty="0" smtClean="0">
                          <a:latin typeface="CyrillicOld" pitchFamily="2" charset="0"/>
                        </a:rPr>
                        <a:t> трудового коллектива, способ сохранения и передачи накопленного опыта</a:t>
                      </a:r>
                      <a:endParaRPr lang="ru-RU" dirty="0">
                        <a:latin typeface="CyrillicOld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CyrillicOld" pitchFamily="2" charset="0"/>
                        </a:rPr>
                        <a:t>Мозг человека</a:t>
                      </a:r>
                      <a:endParaRPr lang="ru-RU" dirty="0">
                        <a:latin typeface="CyrillicOld" pitchFamily="2" charset="0"/>
                      </a:endParaRPr>
                    </a:p>
                  </a:txBody>
                  <a:tcPr anchor="ctr"/>
                </a:tc>
              </a:tr>
              <a:tr h="786625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CyrillicOld" pitchFamily="2" charset="0"/>
                        </a:rPr>
                        <a:t>30 тыс.</a:t>
                      </a:r>
                      <a:r>
                        <a:rPr lang="ru-RU" baseline="0" dirty="0" smtClean="0">
                          <a:latin typeface="CyrillicOld" pitchFamily="2" charset="0"/>
                        </a:rPr>
                        <a:t> лет назад</a:t>
                      </a:r>
                      <a:endParaRPr lang="ru-RU" dirty="0">
                        <a:latin typeface="CyrillicOld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CyrillicOld" pitchFamily="2" charset="0"/>
                        </a:rPr>
                        <a:t>Письменность</a:t>
                      </a:r>
                      <a:endParaRPr lang="ru-RU" dirty="0">
                        <a:latin typeface="CyrillicOld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CyrillicOld" pitchFamily="2" charset="0"/>
                        </a:rPr>
                        <a:t>Накопление</a:t>
                      </a:r>
                      <a:r>
                        <a:rPr lang="ru-RU" baseline="0" dirty="0" smtClean="0">
                          <a:latin typeface="CyrillicOld" pitchFamily="2" charset="0"/>
                        </a:rPr>
                        <a:t> и распространение опыта</a:t>
                      </a:r>
                      <a:endParaRPr lang="ru-RU" dirty="0">
                        <a:latin typeface="CyrillicOld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CyrillicOld" pitchFamily="2" charset="0"/>
                        </a:rPr>
                        <a:t>Камень, кость,</a:t>
                      </a:r>
                      <a:r>
                        <a:rPr lang="ru-RU" baseline="0" dirty="0" smtClean="0">
                          <a:latin typeface="CyrillicOld" pitchFamily="2" charset="0"/>
                        </a:rPr>
                        <a:t> дерево, глина, папирус, шелк, бумага</a:t>
                      </a:r>
                      <a:endParaRPr lang="ru-RU" dirty="0">
                        <a:latin typeface="CyrillicOld" pitchFamily="2" charset="0"/>
                      </a:endParaRPr>
                    </a:p>
                  </a:txBody>
                  <a:tcPr anchor="ctr"/>
                </a:tc>
              </a:tr>
              <a:tr h="786625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CyrillicOld" pitchFamily="2" charset="0"/>
                        </a:rPr>
                        <a:t>Середина </a:t>
                      </a:r>
                      <a:r>
                        <a:rPr lang="en-US" dirty="0" smtClean="0">
                          <a:latin typeface="CyrillicOld" pitchFamily="2" charset="0"/>
                        </a:rPr>
                        <a:t>XVI</a:t>
                      </a:r>
                      <a:r>
                        <a:rPr lang="ru-RU" dirty="0" smtClean="0">
                          <a:latin typeface="CyrillicOld" pitchFamily="2" charset="0"/>
                        </a:rPr>
                        <a:t> века</a:t>
                      </a:r>
                      <a:endParaRPr lang="ru-RU" dirty="0">
                        <a:latin typeface="CyrillicOld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CyrillicOld" pitchFamily="2" charset="0"/>
                        </a:rPr>
                        <a:t>Книгопечатание</a:t>
                      </a:r>
                      <a:endParaRPr lang="ru-RU" dirty="0">
                        <a:latin typeface="CyrillicOld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CyrillicOld" pitchFamily="2" charset="0"/>
                        </a:rPr>
                        <a:t>Массовая доступность к информации –</a:t>
                      </a:r>
                      <a:r>
                        <a:rPr lang="ru-RU" baseline="0" dirty="0" smtClean="0">
                          <a:latin typeface="CyrillicOld" pitchFamily="2" charset="0"/>
                        </a:rPr>
                        <a:t> промышленная революция</a:t>
                      </a:r>
                      <a:endParaRPr lang="ru-RU" dirty="0">
                        <a:latin typeface="CyrillicOld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CyrillicOld" pitchFamily="2" charset="0"/>
                        </a:rPr>
                        <a:t>Книга</a:t>
                      </a:r>
                      <a:endParaRPr lang="ru-RU" dirty="0">
                        <a:latin typeface="CyrillicOld" pitchFamily="2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4325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yrillicOld" pitchFamily="2" charset="0"/>
              </a:rPr>
              <a:t>Основные этапы развития информационного общества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yrillicOld" pitchFamily="2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9687389"/>
              </p:ext>
            </p:extLst>
          </p:nvPr>
        </p:nvGraphicFramePr>
        <p:xfrm>
          <a:off x="179512" y="1700808"/>
          <a:ext cx="8712968" cy="456579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68152"/>
                <a:gridCol w="1872208"/>
                <a:gridCol w="2952328"/>
                <a:gridCol w="2520280"/>
              </a:tblGrid>
              <a:tr h="792087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CyrillicOld" pitchFamily="2" charset="0"/>
                        </a:rPr>
                        <a:t>Время</a:t>
                      </a:r>
                      <a:endParaRPr lang="ru-RU" dirty="0">
                        <a:latin typeface="CyrillicOld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CyrillicOld" pitchFamily="2" charset="0"/>
                        </a:rPr>
                        <a:t>Этап</a:t>
                      </a:r>
                      <a:endParaRPr lang="ru-RU" sz="2800" dirty="0">
                        <a:latin typeface="CyrillicOld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CyrillicOld" pitchFamily="2" charset="0"/>
                        </a:rPr>
                        <a:t>Достоинства</a:t>
                      </a:r>
                      <a:endParaRPr lang="ru-RU" sz="2800" dirty="0">
                        <a:latin typeface="CyrillicOld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CyrillicOld" pitchFamily="2" charset="0"/>
                        </a:rPr>
                        <a:t>Материальные</a:t>
                      </a:r>
                      <a:r>
                        <a:rPr lang="ru-RU" sz="2800" baseline="0" dirty="0" smtClean="0">
                          <a:latin typeface="CyrillicOld" pitchFamily="2" charset="0"/>
                        </a:rPr>
                        <a:t> носители</a:t>
                      </a:r>
                      <a:endParaRPr lang="ru-RU" sz="2800" dirty="0">
                        <a:latin typeface="CyrillicOld" pitchFamily="2" charset="0"/>
                      </a:endParaRPr>
                    </a:p>
                  </a:txBody>
                  <a:tcPr anchor="ctr"/>
                </a:tc>
              </a:tr>
              <a:tr h="85645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CyrillicOld" pitchFamily="2" charset="0"/>
                        </a:rPr>
                        <a:t>С конца </a:t>
                      </a:r>
                      <a:r>
                        <a:rPr lang="en-US" dirty="0" smtClean="0">
                          <a:latin typeface="CyrillicOld" pitchFamily="2" charset="0"/>
                        </a:rPr>
                        <a:t>XIX </a:t>
                      </a:r>
                      <a:r>
                        <a:rPr lang="ru-RU" dirty="0" smtClean="0">
                          <a:latin typeface="CyrillicOld" pitchFamily="2" charset="0"/>
                        </a:rPr>
                        <a:t>века</a:t>
                      </a:r>
                      <a:endParaRPr lang="ru-RU" dirty="0">
                        <a:latin typeface="CyrillicOld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CyrillicOld" pitchFamily="2" charset="0"/>
                        </a:rPr>
                        <a:t>Средства связи</a:t>
                      </a:r>
                      <a:endParaRPr lang="ru-RU" dirty="0">
                        <a:latin typeface="CyrillicOld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CyrillicOld" pitchFamily="2" charset="0"/>
                        </a:rPr>
                        <a:t>Быстрая</a:t>
                      </a:r>
                      <a:r>
                        <a:rPr lang="ru-RU" baseline="0" dirty="0" smtClean="0">
                          <a:latin typeface="CyrillicOld" pitchFamily="2" charset="0"/>
                        </a:rPr>
                        <a:t> передача информации на любые расстояния</a:t>
                      </a:r>
                      <a:endParaRPr lang="ru-RU" dirty="0">
                        <a:latin typeface="CyrillicOld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CyrillicOld" pitchFamily="2" charset="0"/>
                        </a:rPr>
                        <a:t>Электронно-магнитные колебания</a:t>
                      </a:r>
                      <a:endParaRPr lang="ru-RU" dirty="0">
                        <a:latin typeface="CyrillicOld" pitchFamily="2" charset="0"/>
                      </a:endParaRPr>
                    </a:p>
                  </a:txBody>
                  <a:tcPr anchor="ctr"/>
                </a:tc>
              </a:tr>
              <a:tr h="1813127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CyrillicOld" pitchFamily="2" charset="0"/>
                        </a:rPr>
                        <a:t>С середины </a:t>
                      </a:r>
                      <a:r>
                        <a:rPr lang="en-US" dirty="0" smtClean="0">
                          <a:latin typeface="CyrillicOld" pitchFamily="2" charset="0"/>
                        </a:rPr>
                        <a:t>XX</a:t>
                      </a:r>
                      <a:r>
                        <a:rPr lang="en-US" baseline="0" dirty="0" smtClean="0">
                          <a:latin typeface="CyrillicOld" pitchFamily="2" charset="0"/>
                        </a:rPr>
                        <a:t> </a:t>
                      </a:r>
                      <a:r>
                        <a:rPr lang="ru-RU" baseline="0" dirty="0" smtClean="0">
                          <a:latin typeface="CyrillicOld" pitchFamily="2" charset="0"/>
                        </a:rPr>
                        <a:t>века</a:t>
                      </a:r>
                      <a:endParaRPr lang="ru-RU" dirty="0">
                        <a:latin typeface="CyrillicOld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CyrillicOld" pitchFamily="2" charset="0"/>
                        </a:rPr>
                        <a:t>Информатика</a:t>
                      </a:r>
                      <a:endParaRPr lang="ru-RU" dirty="0">
                        <a:latin typeface="CyrillicOld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CyrillicOld" pitchFamily="2" charset="0"/>
                        </a:rPr>
                        <a:t>Компьютерные сети принципиально изменили обработку, хранение</a:t>
                      </a:r>
                      <a:r>
                        <a:rPr lang="ru-RU" baseline="0" dirty="0" smtClean="0">
                          <a:latin typeface="CyrillicOld" pitchFamily="2" charset="0"/>
                        </a:rPr>
                        <a:t> и передачу информации</a:t>
                      </a:r>
                      <a:endParaRPr lang="ru-RU" dirty="0">
                        <a:latin typeface="CyrillicOld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CyrillicOld" pitchFamily="2" charset="0"/>
                        </a:rPr>
                        <a:t>Перфоленты, перфокарты, магнитные карты, магнитные ленты, магнитные диски, оптические</a:t>
                      </a:r>
                      <a:r>
                        <a:rPr lang="ru-RU" baseline="0" dirty="0" smtClean="0">
                          <a:latin typeface="CyrillicOld" pitchFamily="2" charset="0"/>
                        </a:rPr>
                        <a:t> диски, </a:t>
                      </a:r>
                      <a:r>
                        <a:rPr lang="en-US" baseline="0" dirty="0" smtClean="0">
                          <a:latin typeface="CyrillicOld" pitchFamily="2" charset="0"/>
                        </a:rPr>
                        <a:t>flash-</a:t>
                      </a:r>
                      <a:r>
                        <a:rPr lang="ru-RU" baseline="0" dirty="0" smtClean="0">
                          <a:latin typeface="CyrillicOld" pitchFamily="2" charset="0"/>
                        </a:rPr>
                        <a:t>накопители.</a:t>
                      </a:r>
                      <a:endParaRPr lang="ru-RU" dirty="0">
                        <a:latin typeface="CyrillicOld" pitchFamily="2" charset="0"/>
                      </a:endParaRPr>
                    </a:p>
                  </a:txBody>
                  <a:tcPr anchor="ctr"/>
                </a:tc>
              </a:tr>
              <a:tr h="694838">
                <a:tc gridSpan="4"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yrillicOld" pitchFamily="2" charset="0"/>
                        </a:rPr>
                        <a:t>Информационные революции</a:t>
                      </a:r>
                      <a:endParaRPr lang="ru-RU" sz="3600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yrillicOld" pitchFamily="2" charset="0"/>
                      </a:endParaRPr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latin typeface="CyrillicOld" pitchFamily="2" charset="0"/>
                      </a:endParaRPr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latin typeface="CyrillicOld" pitchFamily="2" charset="0"/>
                      </a:endParaRPr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latin typeface="CyrillicOld" pitchFamily="2" charset="0"/>
                      </a:endParaRPr>
                    </a:p>
                  </a:txBody>
                  <a:tcPr anchor="ctr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499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2959" y="117542"/>
            <a:ext cx="7543801" cy="1583266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bg2">
                    <a:lumMod val="10000"/>
                  </a:schemeClr>
                </a:solidFill>
                <a:latin typeface="CyrillicOld" pitchFamily="2" charset="0"/>
              </a:rPr>
              <a:t>Наука </a:t>
            </a:r>
            <a:r>
              <a:rPr lang="ru-RU" sz="3200" dirty="0">
                <a:solidFill>
                  <a:schemeClr val="bg2">
                    <a:lumMod val="10000"/>
                  </a:schemeClr>
                </a:solidFill>
                <a:latin typeface="CyrillicOld" pitchFamily="2" charset="0"/>
              </a:rPr>
              <a:t>об информации и технических средствах ее сбора, </a:t>
            </a:r>
            <a:r>
              <a:rPr lang="ru-RU" sz="3200" dirty="0" smtClean="0">
                <a:solidFill>
                  <a:schemeClr val="bg2">
                    <a:lumMod val="10000"/>
                  </a:schemeClr>
                </a:solidFill>
                <a:latin typeface="CyrillicOld" pitchFamily="2" charset="0"/>
              </a:rPr>
              <a:t>хранения, обработки</a:t>
            </a:r>
            <a:r>
              <a:rPr lang="ru-RU" sz="3200" dirty="0">
                <a:solidFill>
                  <a:schemeClr val="bg2">
                    <a:lumMod val="10000"/>
                  </a:schemeClr>
                </a:solidFill>
                <a:latin typeface="CyrillicOld" pitchFamily="2" charset="0"/>
              </a:rPr>
              <a:t>, </a:t>
            </a:r>
            <a:r>
              <a:rPr lang="ru-RU" sz="3200" dirty="0" smtClean="0">
                <a:solidFill>
                  <a:schemeClr val="bg2">
                    <a:lumMod val="10000"/>
                  </a:schemeClr>
                </a:solidFill>
                <a:latin typeface="CyrillicOld" pitchFamily="2" charset="0"/>
              </a:rPr>
              <a:t>передачи.</a:t>
            </a:r>
            <a:endParaRPr lang="ru-RU" sz="3200" dirty="0">
              <a:solidFill>
                <a:schemeClr val="bg2">
                  <a:lumMod val="10000"/>
                </a:schemeClr>
              </a:solidFill>
              <a:latin typeface="CyrillicOld" pitchFamily="2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354871" y="2745643"/>
            <a:ext cx="3177602" cy="8640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yrillicOld" pitchFamily="2" charset="0"/>
              </a:rPr>
              <a:t>математика</a:t>
            </a:r>
            <a:endParaRPr lang="ru-RU" dirty="0">
              <a:latin typeface="CyrillicOld" pitchFamily="2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179512" y="3746894"/>
            <a:ext cx="3177602" cy="8640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yrillicOld" pitchFamily="2" charset="0"/>
              </a:rPr>
              <a:t>физика</a:t>
            </a:r>
            <a:endParaRPr lang="ru-RU" dirty="0">
              <a:latin typeface="CyrillicOld" pitchFamily="2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1115616" y="4748145"/>
            <a:ext cx="3177602" cy="8640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yrillicOld" pitchFamily="2" charset="0"/>
              </a:rPr>
              <a:t>кибернетика</a:t>
            </a:r>
            <a:endParaRPr lang="ru-RU" dirty="0">
              <a:latin typeface="CyrillicOld" pitchFamily="2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5762533" y="3797306"/>
            <a:ext cx="3177602" cy="8640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yrillicOld" pitchFamily="2" charset="0"/>
              </a:rPr>
              <a:t>химия</a:t>
            </a:r>
            <a:endParaRPr lang="ru-RU" dirty="0">
              <a:latin typeface="CyrillicOld" pitchFamily="2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5762533" y="2745643"/>
            <a:ext cx="3177602" cy="8640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yrillicOld" pitchFamily="2" charset="0"/>
              </a:rPr>
              <a:t>электроника</a:t>
            </a:r>
            <a:endParaRPr lang="ru-RU" dirty="0">
              <a:latin typeface="CyrillicOld" pitchFamily="2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3006058" y="2060848"/>
            <a:ext cx="3177602" cy="8640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yrillicOld" pitchFamily="2" charset="0"/>
              </a:rPr>
              <a:t>история</a:t>
            </a:r>
            <a:endParaRPr lang="ru-RU" dirty="0">
              <a:latin typeface="CyrillicOld" pitchFamily="2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4974125" y="4705314"/>
            <a:ext cx="3177602" cy="8640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yrillicOld" pitchFamily="2" charset="0"/>
              </a:rPr>
              <a:t>философия</a:t>
            </a:r>
            <a:endParaRPr lang="ru-RU" dirty="0">
              <a:latin typeface="CyrillicOld" pitchFamily="2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3006058" y="2723170"/>
            <a:ext cx="3255227" cy="24345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yrillicOld" pitchFamily="2" charset="0"/>
              </a:rPr>
              <a:t>Информатика</a:t>
            </a:r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yrillic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0492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" y="620688"/>
            <a:ext cx="7543800" cy="1116673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yrillicOld" pitchFamily="2" charset="0"/>
              </a:rPr>
              <a:t>Ресурсы общества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yrillicOld" pitchFamily="2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2959" y="2141944"/>
            <a:ext cx="5045185" cy="4023360"/>
          </a:xfrm>
        </p:spPr>
        <p:txBody>
          <a:bodyPr/>
          <a:lstStyle/>
          <a:p>
            <a:r>
              <a:rPr lang="ru-RU" dirty="0" smtClean="0">
                <a:latin typeface="CyrillicOld" pitchFamily="2" charset="0"/>
              </a:rPr>
              <a:t>Природные ресурсы (полезные ископаемые);</a:t>
            </a:r>
          </a:p>
          <a:p>
            <a:r>
              <a:rPr lang="ru-RU" dirty="0" smtClean="0">
                <a:latin typeface="CyrillicOld" pitchFamily="2" charset="0"/>
              </a:rPr>
              <a:t>Материальные ресурсы;</a:t>
            </a:r>
          </a:p>
          <a:p>
            <a:r>
              <a:rPr lang="ru-RU" dirty="0" smtClean="0">
                <a:latin typeface="CyrillicOld" pitchFamily="2" charset="0"/>
              </a:rPr>
              <a:t>Финансовые ресурсы;</a:t>
            </a:r>
          </a:p>
          <a:p>
            <a:r>
              <a:rPr lang="ru-RU" dirty="0" smtClean="0">
                <a:latin typeface="CyrillicOld" pitchFamily="2" charset="0"/>
              </a:rPr>
              <a:t>Экономические ресурсы;</a:t>
            </a:r>
          </a:p>
          <a:p>
            <a:r>
              <a:rPr lang="ru-RU" dirty="0" smtClean="0">
                <a:latin typeface="CyrillicOld" pitchFamily="2" charset="0"/>
              </a:rPr>
              <a:t>Трудовые ресурсы...</a:t>
            </a:r>
            <a:endParaRPr lang="ru-RU" dirty="0">
              <a:latin typeface="CyrillicOld" pitchFamily="2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6012160" y="2205774"/>
            <a:ext cx="0" cy="237535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6156177" y="3101063"/>
            <a:ext cx="270138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yrillicOld" pitchFamily="2" charset="0"/>
              </a:rPr>
              <a:t>традиционные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yrillicOld" pitchFamily="2" charset="0"/>
            </a:endParaRPr>
          </a:p>
        </p:txBody>
      </p:sp>
      <p:sp>
        <p:nvSpPr>
          <p:cNvPr id="10" name="Плюс 9"/>
          <p:cNvSpPr/>
          <p:nvPr/>
        </p:nvSpPr>
        <p:spPr>
          <a:xfrm>
            <a:off x="7146827" y="4389029"/>
            <a:ext cx="720080" cy="720080"/>
          </a:xfrm>
          <a:prstGeom prst="mathPlus">
            <a:avLst/>
          </a:prstGeom>
          <a:solidFill>
            <a:schemeClr val="dk1">
              <a:alpha val="21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134790" y="5284319"/>
            <a:ext cx="472276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ru-RU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yrillicOld" pitchFamily="2" charset="0"/>
              </a:rPr>
              <a:t>Информационные ресурсы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yrillic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289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yrillicOld" pitchFamily="2" charset="0"/>
              </a:rPr>
              <a:t>Информационные ресурсы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yrillicOld" pitchFamily="2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2959" y="2141944"/>
            <a:ext cx="7543801" cy="3447296"/>
          </a:xfrm>
        </p:spPr>
        <p:txBody>
          <a:bodyPr>
            <a:normAutofit/>
          </a:bodyPr>
          <a:lstStyle/>
          <a:p>
            <a:pPr marL="0" indent="363538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latin typeface="CyrillicOld" pitchFamily="2" charset="0"/>
              </a:rPr>
              <a:t>Библиотеки (более 150 тыс. в России, идет создание электронных каталогов, </a:t>
            </a:r>
            <a:r>
              <a:rPr lang="ru-RU" dirty="0" smtClean="0">
                <a:solidFill>
                  <a:schemeClr val="tx1"/>
                </a:solidFill>
                <a:latin typeface="CyrillicOld" pitchFamily="2" charset="0"/>
              </a:rPr>
              <a:t>оцифровка </a:t>
            </a:r>
            <a:r>
              <a:rPr lang="ru-RU" dirty="0">
                <a:solidFill>
                  <a:schemeClr val="tx1"/>
                </a:solidFill>
                <a:latin typeface="CyrillicOld" pitchFamily="2" charset="0"/>
              </a:rPr>
              <a:t>книг); </a:t>
            </a:r>
          </a:p>
          <a:p>
            <a:pPr marL="0" indent="363538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CyrillicOld" pitchFamily="2" charset="0"/>
              </a:rPr>
              <a:t>центры </a:t>
            </a:r>
            <a:r>
              <a:rPr lang="ru-RU" dirty="0">
                <a:solidFill>
                  <a:schemeClr val="tx1"/>
                </a:solidFill>
                <a:latin typeface="CyrillicOld" pitchFamily="2" charset="0"/>
              </a:rPr>
              <a:t>научно-технической информации (регистрация новых изобретений </a:t>
            </a:r>
            <a:r>
              <a:rPr lang="ru-RU" dirty="0" smtClean="0">
                <a:solidFill>
                  <a:schemeClr val="tx1"/>
                </a:solidFill>
                <a:latin typeface="CyrillicOld" pitchFamily="2" charset="0"/>
              </a:rPr>
              <a:t>и открытий</a:t>
            </a:r>
            <a:r>
              <a:rPr lang="ru-RU" dirty="0">
                <a:solidFill>
                  <a:schemeClr val="tx1"/>
                </a:solidFill>
                <a:latin typeface="CyrillicOld" pitchFamily="2" charset="0"/>
              </a:rPr>
              <a:t>), </a:t>
            </a:r>
            <a:endParaRPr lang="ru-RU" dirty="0" smtClean="0">
              <a:solidFill>
                <a:schemeClr val="tx1"/>
              </a:solidFill>
              <a:latin typeface="CyrillicOld" pitchFamily="2" charset="0"/>
            </a:endParaRPr>
          </a:p>
          <a:p>
            <a:pPr marL="0" indent="363538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CyrillicOld" pitchFamily="2" charset="0"/>
              </a:rPr>
              <a:t>архивы </a:t>
            </a:r>
            <a:r>
              <a:rPr lang="ru-RU" dirty="0">
                <a:solidFill>
                  <a:schemeClr val="tx1"/>
                </a:solidFill>
                <a:latin typeface="CyrillicOld" pitchFamily="2" charset="0"/>
              </a:rPr>
              <a:t>(идет перевод в электронный вид), </a:t>
            </a:r>
          </a:p>
          <a:p>
            <a:pPr marL="0" indent="363538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CyrillicOld" pitchFamily="2" charset="0"/>
              </a:rPr>
              <a:t>отраслевые </a:t>
            </a:r>
            <a:r>
              <a:rPr lang="ru-RU" dirty="0">
                <a:solidFill>
                  <a:schemeClr val="tx1"/>
                </a:solidFill>
                <a:latin typeface="CyrillicOld" pitchFamily="2" charset="0"/>
              </a:rPr>
              <a:t>ресурсы (компьютерные центры предприятий, организаций по </a:t>
            </a:r>
            <a:r>
              <a:rPr lang="ru-RU" dirty="0" smtClean="0">
                <a:solidFill>
                  <a:schemeClr val="tx1"/>
                </a:solidFill>
                <a:latin typeface="CyrillicOld" pitchFamily="2" charset="0"/>
              </a:rPr>
              <a:t>обработке </a:t>
            </a:r>
            <a:r>
              <a:rPr lang="ru-RU" dirty="0">
                <a:solidFill>
                  <a:schemeClr val="tx1"/>
                </a:solidFill>
                <a:latin typeface="CyrillicOld" pitchFamily="2" charset="0"/>
              </a:rPr>
              <a:t>информации и управлению), </a:t>
            </a:r>
          </a:p>
          <a:p>
            <a:pPr marL="0" indent="363538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CyrillicOld" pitchFamily="2" charset="0"/>
              </a:rPr>
              <a:t>социальные </a:t>
            </a:r>
            <a:r>
              <a:rPr lang="ru-RU" dirty="0">
                <a:solidFill>
                  <a:schemeClr val="tx1"/>
                </a:solidFill>
                <a:latin typeface="CyrillicOld" pitchFamily="2" charset="0"/>
              </a:rPr>
              <a:t>ресурсы (здравоохранение, образование, </a:t>
            </a:r>
            <a:r>
              <a:rPr lang="ru-RU" dirty="0" smtClean="0">
                <a:solidFill>
                  <a:schemeClr val="tx1"/>
                </a:solidFill>
                <a:latin typeface="CyrillicOld" pitchFamily="2" charset="0"/>
              </a:rPr>
              <a:t>пенсионный фонд</a:t>
            </a:r>
            <a:r>
              <a:rPr lang="ru-RU" dirty="0">
                <a:solidFill>
                  <a:schemeClr val="tx1"/>
                </a:solidFill>
                <a:latin typeface="CyrillicOld" pitchFamily="2" charset="0"/>
              </a:rPr>
              <a:t>, </a:t>
            </a:r>
            <a:r>
              <a:rPr lang="ru-RU" dirty="0" smtClean="0">
                <a:solidFill>
                  <a:schemeClr val="tx1"/>
                </a:solidFill>
                <a:latin typeface="CyrillicOld" pitchFamily="2" charset="0"/>
              </a:rPr>
              <a:t>система страхования</a:t>
            </a:r>
            <a:r>
              <a:rPr lang="ru-RU" dirty="0">
                <a:solidFill>
                  <a:schemeClr val="tx1"/>
                </a:solidFill>
                <a:latin typeface="CyrillicOld" pitchFamily="2" charset="0"/>
              </a:rPr>
              <a:t>, туризм и т.д.).</a:t>
            </a:r>
          </a:p>
        </p:txBody>
      </p:sp>
    </p:spTree>
    <p:extLst>
      <p:ext uri="{BB962C8B-B14F-4D97-AF65-F5344CB8AC3E}">
        <p14:creationId xmlns:p14="http://schemas.microsoft.com/office/powerpoint/2010/main" val="689049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>
                <a:solidFill>
                  <a:schemeClr val="tx1"/>
                </a:solidFill>
                <a:latin typeface="CyrillicOld" pitchFamily="2" charset="0"/>
              </a:rPr>
              <a:t>Правовые </a:t>
            </a:r>
            <a:r>
              <a:rPr lang="ru-RU" sz="3200" dirty="0" smtClean="0">
                <a:solidFill>
                  <a:schemeClr val="tx1"/>
                </a:solidFill>
                <a:latin typeface="CyrillicOld" pitchFamily="2" charset="0"/>
              </a:rPr>
              <a:t>нормы. </a:t>
            </a:r>
            <a:r>
              <a:rPr lang="ru-RU" sz="3200" dirty="0">
                <a:solidFill>
                  <a:schemeClr val="tx1"/>
                </a:solidFill>
                <a:latin typeface="CyrillicOld" pitchFamily="2" charset="0"/>
              </a:rPr>
              <a:t/>
            </a:r>
            <a:br>
              <a:rPr lang="ru-RU" sz="3200" dirty="0">
                <a:solidFill>
                  <a:schemeClr val="tx1"/>
                </a:solidFill>
                <a:latin typeface="CyrillicOld" pitchFamily="2" charset="0"/>
              </a:rPr>
            </a:br>
            <a:r>
              <a:rPr lang="ru-RU" sz="3200" dirty="0">
                <a:solidFill>
                  <a:schemeClr val="tx1"/>
                </a:solidFill>
                <a:latin typeface="CyrillicOld" pitchFamily="2" charset="0"/>
              </a:rPr>
              <a:t>Правонарушения в информационной сфере.</a:t>
            </a:r>
          </a:p>
        </p:txBody>
      </p:sp>
      <p:pic>
        <p:nvPicPr>
          <p:cNvPr id="3076" name="Picture 4" descr="http://upload.wikimedia.org/wikipedia/commons/thumb/a/a7/Crocus-p1020491.jpg/300px-Crocus-p102049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0073" y="1844824"/>
            <a:ext cx="2544217" cy="190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www.gandex.ru/upl/oboi/u26_2031_vzlet-samolet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679" y="1844824"/>
            <a:ext cx="2544217" cy="190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cosmosblog.ru/wp-content/uploads/2011/01/%D0%9C%D0%9A%D0%A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5719" y="4003355"/>
            <a:ext cx="2556030" cy="2245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sdelanounas.ru/i/a/s/aS1yLXAucnUvZmlsZXMvZmlsZXM0LzQ3NzMyOWQ2M2I0Nzc1Ljk0MTQ1MjIwP19faWQ9MTY5MTg=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76" y="4293096"/>
            <a:ext cx="2672425" cy="1955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://dohod-plus.ru/wp-content/uploads/2011/05/banki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170" b="6278"/>
          <a:stretch/>
        </p:blipFill>
        <p:spPr bwMode="auto">
          <a:xfrm>
            <a:off x="3325876" y="4005064"/>
            <a:ext cx="2542267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http://kbereg.info/wp-content/uploads/2013/02/komputer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67"/>
          <a:stretch/>
        </p:blipFill>
        <p:spPr bwMode="auto">
          <a:xfrm>
            <a:off x="3495223" y="1915591"/>
            <a:ext cx="2199273" cy="2017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трелка вправо 3"/>
          <p:cNvSpPr/>
          <p:nvPr/>
        </p:nvSpPr>
        <p:spPr>
          <a:xfrm flipH="1" flipV="1">
            <a:off x="2709896" y="2798905"/>
            <a:ext cx="755452" cy="702103"/>
          </a:xfrm>
          <a:prstGeom prst="rightArrow">
            <a:avLst/>
          </a:prstGeom>
          <a:solidFill>
            <a:schemeClr val="bg2">
              <a:lumMod val="10000"/>
            </a:schemeClr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flipV="1">
            <a:off x="5688756" y="2798904"/>
            <a:ext cx="755452" cy="702103"/>
          </a:xfrm>
          <a:prstGeom prst="rightArrow">
            <a:avLst/>
          </a:prstGeom>
          <a:solidFill>
            <a:schemeClr val="bg2">
              <a:lumMod val="10000"/>
            </a:schemeClr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 rot="2700000" flipV="1">
            <a:off x="5679559" y="3770026"/>
            <a:ext cx="755452" cy="702103"/>
          </a:xfrm>
          <a:prstGeom prst="rightArrow">
            <a:avLst/>
          </a:prstGeom>
          <a:solidFill>
            <a:schemeClr val="bg2">
              <a:lumMod val="10000"/>
            </a:schemeClr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 rot="18900000" flipH="1" flipV="1">
            <a:off x="2765095" y="3795920"/>
            <a:ext cx="755452" cy="702103"/>
          </a:xfrm>
          <a:prstGeom prst="rightArrow">
            <a:avLst/>
          </a:prstGeom>
          <a:solidFill>
            <a:schemeClr val="bg2">
              <a:lumMod val="10000"/>
            </a:schemeClr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 rot="16200000" flipH="1">
            <a:off x="4197847" y="3815715"/>
            <a:ext cx="755452" cy="702103"/>
          </a:xfrm>
          <a:prstGeom prst="rightArrow">
            <a:avLst/>
          </a:prstGeom>
          <a:solidFill>
            <a:schemeClr val="bg2">
              <a:lumMod val="10000"/>
            </a:schemeClr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88" name="Picture 16" descr="http://inetdom.ru/wp-content/uploads/2010/06/3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08" r="408" b="17652"/>
          <a:stretch/>
        </p:blipFill>
        <p:spPr bwMode="auto">
          <a:xfrm>
            <a:off x="-2126" y="1775169"/>
            <a:ext cx="9067788" cy="502840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9396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kurer-sreda.ru/files/2011/03/180311kontrax60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016"/>
          <a:stretch/>
        </p:blipFill>
        <p:spPr bwMode="auto">
          <a:xfrm>
            <a:off x="107504" y="2023303"/>
            <a:ext cx="5715000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7504" y="5035598"/>
            <a:ext cx="52565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CyrillicOld" pitchFamily="2" charset="0"/>
              </a:rPr>
              <a:t>Несанкционированный (неправомерный) доступ к информации. Лицо </a:t>
            </a:r>
            <a:r>
              <a:rPr lang="ru-RU" sz="2000" dirty="0" smtClean="0">
                <a:latin typeface="CyrillicOld" pitchFamily="2" charset="0"/>
              </a:rPr>
              <a:t>получает доступ </a:t>
            </a:r>
            <a:r>
              <a:rPr lang="ru-RU" sz="2000" dirty="0">
                <a:latin typeface="CyrillicOld" pitchFamily="2" charset="0"/>
              </a:rPr>
              <a:t>к </a:t>
            </a:r>
            <a:r>
              <a:rPr lang="ru-RU" sz="2000" dirty="0" smtClean="0">
                <a:latin typeface="CyrillicOld" pitchFamily="2" charset="0"/>
              </a:rPr>
              <a:t>секретной информации</a:t>
            </a:r>
            <a:r>
              <a:rPr lang="ru-RU" sz="2000" dirty="0">
                <a:latin typeface="CyrillicOld" pitchFamily="2" charset="0"/>
              </a:rPr>
              <a:t>, например, путём подбора </a:t>
            </a:r>
            <a:r>
              <a:rPr lang="ru-RU" sz="2000" dirty="0" smtClean="0">
                <a:latin typeface="CyrillicOld" pitchFamily="2" charset="0"/>
              </a:rPr>
              <a:t>шифра (пароля</a:t>
            </a:r>
            <a:r>
              <a:rPr lang="ru-RU" sz="2000" dirty="0">
                <a:latin typeface="CyrillicOld" pitchFamily="2" charset="0"/>
              </a:rPr>
              <a:t>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9592" y="27532"/>
            <a:ext cx="792088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CyrillicOld" pitchFamily="2" charset="0"/>
              </a:rPr>
              <a:t>Нарушение работоспособности компьютерной системы. </a:t>
            </a:r>
            <a:endParaRPr lang="ru-RU" sz="2000" dirty="0" smtClean="0">
              <a:latin typeface="CyrillicOld" pitchFamily="2" charset="0"/>
            </a:endParaRPr>
          </a:p>
          <a:p>
            <a:r>
              <a:rPr lang="ru-RU" sz="2000" dirty="0" smtClean="0">
                <a:latin typeface="CyrillicOld" pitchFamily="2" charset="0"/>
              </a:rPr>
              <a:t>В результате преднамеренных </a:t>
            </a:r>
            <a:r>
              <a:rPr lang="ru-RU" sz="2000" dirty="0">
                <a:latin typeface="CyrillicOld" pitchFamily="2" charset="0"/>
              </a:rPr>
              <a:t>действий ресурсы вычислительной системы становятся недоступными, </a:t>
            </a:r>
            <a:r>
              <a:rPr lang="ru-RU" sz="2000" dirty="0" smtClean="0">
                <a:latin typeface="CyrillicOld" pitchFamily="2" charset="0"/>
              </a:rPr>
              <a:t>или </a:t>
            </a:r>
            <a:r>
              <a:rPr lang="ru-RU" sz="2000" dirty="0">
                <a:latin typeface="CyrillicOld" pitchFamily="2" charset="0"/>
              </a:rPr>
              <a:t>снижается её работоспособностью. Примером такого рода преступлений </a:t>
            </a:r>
            <a:r>
              <a:rPr lang="ru-RU" sz="2000" dirty="0" smtClean="0">
                <a:latin typeface="CyrillicOld" pitchFamily="2" charset="0"/>
              </a:rPr>
              <a:t>является создание </a:t>
            </a:r>
            <a:r>
              <a:rPr lang="ru-RU" sz="2000" dirty="0">
                <a:latin typeface="CyrillicOld" pitchFamily="2" charset="0"/>
              </a:rPr>
              <a:t>и распространение компьютерных вирусов.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2040" y="3131894"/>
            <a:ext cx="42119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CyrillicOld" pitchFamily="2" charset="0"/>
              </a:rPr>
              <a:t>Подделка (искажение или изменение), т.е. нарушение целостности компьютерной</a:t>
            </a:r>
          </a:p>
          <a:p>
            <a:r>
              <a:rPr lang="ru-RU" sz="2000" dirty="0">
                <a:latin typeface="CyrillicOld" pitchFamily="2" charset="0"/>
              </a:rPr>
              <a:t>информации.</a:t>
            </a:r>
          </a:p>
        </p:txBody>
      </p:sp>
    </p:spTree>
    <p:extLst>
      <p:ext uri="{BB962C8B-B14F-4D97-AF65-F5344CB8AC3E}">
        <p14:creationId xmlns:p14="http://schemas.microsoft.com/office/powerpoint/2010/main" val="2108535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yrillicOld" pitchFamily="2" charset="0"/>
              </a:rPr>
              <a:t>Меры обеспечения информационной безопасности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yrillicOld" pitchFamily="2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CyrillicOld" pitchFamily="2" charset="0"/>
              </a:rPr>
              <a:t>1. </a:t>
            </a:r>
            <a:r>
              <a:rPr lang="ru-RU" b="1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yrillicOld" pitchFamily="2" charset="0"/>
              </a:rPr>
              <a:t>Организационные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yrillicOld" pitchFamily="2" charset="0"/>
              </a:rPr>
              <a:t>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CyrillicOld" pitchFamily="2" charset="0"/>
              </a:rPr>
              <a:t>(Повышение квалификации персонала, контролируемые каналы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yrillicOld" pitchFamily="2" charset="0"/>
              </a:rPr>
              <a:t>распространения информации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CyrillicOld" pitchFamily="2" charset="0"/>
              </a:rPr>
              <a:t>, разделение прав доступа, уничтожение ненужных копий документов,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yrillicOld" pitchFamily="2" charset="0"/>
              </a:rPr>
              <a:t> соблюдение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CyrillicOld" pitchFamily="2" charset="0"/>
              </a:rPr>
              <a:t>коммерческой тайны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yrillicOld" pitchFamily="2" charset="0"/>
              </a:rPr>
              <a:t>персоналом);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yrillicOld" pitchFamily="2" charset="0"/>
              </a:rPr>
              <a:t>2. </a:t>
            </a:r>
            <a:r>
              <a:rPr lang="ru-RU" u="sng" dirty="0">
                <a:solidFill>
                  <a:schemeClr val="tx1">
                    <a:lumMod val="95000"/>
                    <a:lumOff val="5000"/>
                  </a:schemeClr>
                </a:solidFill>
                <a:latin typeface="CyrillicOld" pitchFamily="2" charset="0"/>
              </a:rPr>
              <a:t>Юридические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CyrillicOld" pitchFamily="2" charset="0"/>
              </a:rPr>
              <a:t> (Закон «О правовой охране программ для ЭВМ и баз данных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yrillicOld" pitchFamily="2" charset="0"/>
              </a:rPr>
              <a:t>»);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CyrillicOld" pitchFamily="2" charset="0"/>
              </a:rPr>
              <a:t>3. </a:t>
            </a:r>
            <a:r>
              <a:rPr lang="ru-RU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yrillicOld" pitchFamily="2" charset="0"/>
              </a:rPr>
              <a:t>Программно-технические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yrillicOld" pitchFamily="2" charset="0"/>
              </a:rPr>
              <a:t>:</a:t>
            </a:r>
          </a:p>
          <a:p>
            <a:pPr marL="201168" lvl="1" indent="0">
              <a:buNone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yrillicOld" pitchFamily="2" charset="0"/>
              </a:rPr>
              <a:t>- Защита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CyrillicOld" pitchFamily="2" charset="0"/>
              </a:rPr>
              <a:t>от компьютерных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yrillicOld" pitchFamily="2" charset="0"/>
              </a:rPr>
              <a:t>вирусов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CyrillicOld" pitchFamily="2" charset="0"/>
              </a:rPr>
              <a:t>;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CyrillicOld" pitchFamily="2" charset="0"/>
            </a:endParaRPr>
          </a:p>
          <a:p>
            <a:pPr marL="201168" lvl="1" indent="0">
              <a:buNone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CyrillicOld" pitchFamily="2" charset="0"/>
              </a:rPr>
              <a:t>- Шифрование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yrillicOld" pitchFamily="2" charset="0"/>
              </a:rPr>
              <a:t>данных;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CyrillicOld" pitchFamily="2" charset="0"/>
            </a:endParaRPr>
          </a:p>
          <a:p>
            <a:pPr marL="201168" lvl="1" indent="0">
              <a:buNone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CyrillicOld" pitchFamily="2" charset="0"/>
              </a:rPr>
              <a:t>- Резервное копирование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yrillicOld" pitchFamily="2" charset="0"/>
              </a:rPr>
              <a:t>данных;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CyrillicOld" pitchFamily="2" charset="0"/>
            </a:endParaRPr>
          </a:p>
          <a:p>
            <a:pPr marL="201168" lvl="1" indent="0">
              <a:buNone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CyrillicOld" pitchFamily="2" charset="0"/>
              </a:rPr>
              <a:t>- Ограничение доступа к устройствам и файловой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yrillicOld" pitchFamily="2" charset="0"/>
              </a:rPr>
              <a:t>системе;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CyrillicOld" pitchFamily="2" charset="0"/>
            </a:endParaRPr>
          </a:p>
          <a:p>
            <a:pPr marL="201168" lvl="1" indent="0">
              <a:buNone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CyrillicOld" pitchFamily="2" charset="0"/>
              </a:rPr>
              <a:t>- Контроль трафика с помощью межсетевых экранов (брандмауэров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yrillicOld" pitchFamily="2" charset="0"/>
              </a:rPr>
              <a:t>).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Cyrillic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4051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yrillicOld" pitchFamily="2" charset="0"/>
              </a:rPr>
              <a:t>Контрольные вопросы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CyrillicOld" pitchFamily="2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2959" y="2132856"/>
            <a:ext cx="7543801" cy="3736238"/>
          </a:xfrm>
        </p:spPr>
        <p:txBody>
          <a:bodyPr/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yrillicOld" pitchFamily="2" charset="0"/>
              </a:rPr>
              <a:t>1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CyrillicOld" pitchFamily="2" charset="0"/>
              </a:rPr>
              <a:t>. Назовите и охарактеризуйте этапы информационного развития общества. 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CyrillicOld" pitchFamily="2" charset="0"/>
              </a:rPr>
              <a:t>2. Что называется информацией? 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CyrillicOld" pitchFamily="2" charset="0"/>
              </a:rPr>
              <a:t>3. Что называется информатикой? 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CyrillicOld" pitchFamily="2" charset="0"/>
              </a:rPr>
              <a:t>4. Что явилось основной причиной изобретения компьютера? 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CyrillicOld" pitchFamily="2" charset="0"/>
              </a:rPr>
              <a:t>5. Что входит в состав информационных ресурсов. 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CyrillicOld" pitchFamily="2" charset="0"/>
              </a:rPr>
              <a:t>6. Назовите основные правовые нормы, относящиеся к информации</a:t>
            </a:r>
          </a:p>
        </p:txBody>
      </p:sp>
    </p:spTree>
    <p:extLst>
      <p:ext uri="{BB962C8B-B14F-4D97-AF65-F5344CB8AC3E}">
        <p14:creationId xmlns:p14="http://schemas.microsoft.com/office/powerpoint/2010/main" val="223935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201</TotalTime>
  <Words>599</Words>
  <Application>Microsoft Office PowerPoint</Application>
  <PresentationFormat>Экран (4:3)</PresentationFormat>
  <Paragraphs>104</Paragraphs>
  <Slides>15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CyrillicOld</vt:lpstr>
      <vt:lpstr>Ретро</vt:lpstr>
      <vt:lpstr>Презентация PowerPoint</vt:lpstr>
      <vt:lpstr>Презентация PowerPoint</vt:lpstr>
      <vt:lpstr>Презентация PowerPoint</vt:lpstr>
      <vt:lpstr>Информационное общество</vt:lpstr>
      <vt:lpstr>Информационное общество</vt:lpstr>
      <vt:lpstr>Информация </vt:lpstr>
      <vt:lpstr>Основные этапы развития информационного общества</vt:lpstr>
      <vt:lpstr>Основные этапы развития информационного общества</vt:lpstr>
      <vt:lpstr>Презентация PowerPoint</vt:lpstr>
      <vt:lpstr>Ресурсы общества</vt:lpstr>
      <vt:lpstr>Информационные ресурсы</vt:lpstr>
      <vt:lpstr>Правовые нормы.  Правонарушения в информационной сфере.</vt:lpstr>
      <vt:lpstr>Презентация PowerPoint</vt:lpstr>
      <vt:lpstr>Меры обеспечения информационной безопасности</vt:lpstr>
      <vt:lpstr>Контрольные вопросы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Информационное общество</dc:title>
  <dc:creator>(О^о)</dc:creator>
  <cp:lastModifiedBy>Станислав Федосеев</cp:lastModifiedBy>
  <cp:revision>30</cp:revision>
  <dcterms:created xsi:type="dcterms:W3CDTF">2012-09-07T04:22:43Z</dcterms:created>
  <dcterms:modified xsi:type="dcterms:W3CDTF">2013-09-03T02:56:49Z</dcterms:modified>
</cp:coreProperties>
</file>