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4" r:id="rId2"/>
    <p:sldId id="289" r:id="rId3"/>
    <p:sldId id="290" r:id="rId4"/>
    <p:sldId id="303" r:id="rId5"/>
    <p:sldId id="291" r:id="rId6"/>
    <p:sldId id="299" r:id="rId7"/>
    <p:sldId id="301" r:id="rId8"/>
    <p:sldId id="297" r:id="rId9"/>
    <p:sldId id="298" r:id="rId10"/>
    <p:sldId id="292" r:id="rId11"/>
    <p:sldId id="288" r:id="rId12"/>
    <p:sldId id="273" r:id="rId13"/>
    <p:sldId id="266" r:id="rId14"/>
    <p:sldId id="287" r:id="rId15"/>
    <p:sldId id="286" r:id="rId16"/>
    <p:sldId id="285" r:id="rId17"/>
    <p:sldId id="29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86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9D1ED6F-0A40-4EBC-A019-8F8007E50C5C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94FD3F-7C35-4D08-888A-7E06EDC7A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46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73FF4-69E5-4026-AC22-4A01D82C597D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688F9-E77C-470B-9B83-B48A75FF3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FEF03-CF90-426B-A49C-F93B167A2855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90D19-B2FC-4B48-8725-4548B0E84D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94AB9-1341-4316-A1DF-E7F52369E9C5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747F7-8E22-4B22-81CA-AC48FB598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36180-88C4-4B54-8D87-BDF35D5B91AC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29269-7F37-4E51-BA95-06F30E7410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54B5E-25D0-442C-B323-C3A24781A1CC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0DD88-9C8A-4F6D-A43E-A7FE547FC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03CB6-9CC3-4779-86B6-61F03BDC2CF0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3CDAB-E2CE-460B-925A-6BDFBB8E6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9A028-87F2-4562-BABC-B3AA9B47141F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EF53-F5F4-4774-A59A-080B201BF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85EF0-8C01-4C35-B775-30FB3B0A84E4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32F21-9C3F-4202-AF3C-638D46736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81DDC-26DD-4502-BA5A-A3C72C0E569E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647CB-B427-46D2-87AC-521764F12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4EE7F-EE4C-457D-AA00-8409B06D51CB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C8E4-D567-431B-BF15-39EE6470ED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0905C-92EB-4B66-9DB4-2841FDB5AE04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FE6F3-4925-4F51-9686-AA3C1C4E2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5B11B-5A37-43A4-A658-9DD68C29355F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05372-DD67-49BD-9570-05BA13FAB9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40E96E-54B2-40AA-B991-66D5D049983F}" type="datetimeFigureOut">
              <a:rPr lang="ru-RU"/>
              <a:pPr>
                <a:defRPr/>
              </a:pPr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640CB5-53F8-45C9-AEFA-0F73200F9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14356"/>
            <a:ext cx="7901014" cy="703282"/>
          </a:xfrm>
        </p:spPr>
        <p:txBody>
          <a:bodyPr/>
          <a:lstStyle/>
          <a:p>
            <a:r>
              <a:rPr lang="ru-RU" sz="1800" dirty="0" smtClean="0"/>
              <a:t>Государственное бюджетное специальное (коррекционное) образовательное учреждение для обучающихся, воспитанников с ограниченными возможностями здоровья общеобразовательная школа-интернат VIII вида</a:t>
            </a:r>
            <a:br>
              <a:rPr lang="ru-RU" sz="1800" dirty="0" smtClean="0"/>
            </a:br>
            <a:r>
              <a:rPr lang="ru-RU" sz="1800" dirty="0" smtClean="0"/>
              <a:t> станицы Ленинградской Краснодарского края</a:t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r>
              <a:rPr lang="ru-RU" sz="1800" dirty="0" smtClean="0"/>
              <a:t> </a:t>
            </a:r>
            <a:endParaRPr lang="ru-RU" sz="1800" dirty="0"/>
          </a:p>
        </p:txBody>
      </p:sp>
      <p:sp>
        <p:nvSpPr>
          <p:cNvPr id="54276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                           Логопедическая </a:t>
            </a:r>
          </a:p>
          <a:p>
            <a:pPr>
              <a:buFont typeface="Arial" charset="0"/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                               переменка </a:t>
            </a:r>
          </a:p>
          <a:p>
            <a:pPr>
              <a:buFont typeface="Arial" charset="0"/>
              <a:buNone/>
            </a:pPr>
            <a:endParaRPr lang="ru-RU" sz="4400" b="1" i="1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endParaRPr lang="ru-RU" sz="4400" b="1" i="1" dirty="0" smtClean="0">
              <a:solidFill>
                <a:srgbClr val="FF0000"/>
              </a:solidFill>
            </a:endParaRPr>
          </a:p>
          <a:p>
            <a:pPr algn="r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Учитель-логопед:</a:t>
            </a:r>
          </a:p>
          <a:p>
            <a:pPr algn="r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Затона Валентина Васильевна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700213"/>
            <a:ext cx="3095625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535988" cy="640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folHlink"/>
                </a:solidFill>
              </a:rPr>
              <a:t>Доскажи словечко</a:t>
            </a:r>
          </a:p>
        </p:txBody>
      </p:sp>
      <p:sp>
        <p:nvSpPr>
          <p:cNvPr id="49156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412875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folHlink"/>
                </a:solidFill>
              </a:rPr>
              <a:t>Часто к озеру напиться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folHlink"/>
                </a:solidFill>
              </a:rPr>
              <a:t> ходит рыжая…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accent2"/>
                </a:solidFill>
              </a:rPr>
              <a:t>Без работы, хоть убей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accent2"/>
                </a:solidFill>
              </a:rPr>
              <a:t>Жить не может…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folHlink"/>
                </a:solidFill>
              </a:rPr>
              <a:t>С утра до зари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folHlink"/>
                </a:solidFill>
              </a:rPr>
              <a:t>Крышу красят…</a:t>
            </a:r>
          </a:p>
        </p:txBody>
      </p:sp>
      <p:pic>
        <p:nvPicPr>
          <p:cNvPr id="49157" name="Picture 5" descr="09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87900" y="1557338"/>
            <a:ext cx="1871663" cy="1403350"/>
          </a:xfrm>
        </p:spPr>
      </p:pic>
      <p:pic>
        <p:nvPicPr>
          <p:cNvPr id="49159" name="Picture 7" descr="20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5" y="3284538"/>
            <a:ext cx="1304925" cy="187325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</p:pic>
      <p:pic>
        <p:nvPicPr>
          <p:cNvPr id="49160" name="Picture 8" descr="20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3284538"/>
            <a:ext cx="1304925" cy="187325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3071810"/>
            <a:ext cx="177281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0180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475163" cy="45688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folHlink"/>
                </a:solidFill>
              </a:rPr>
              <a:t>В каменной рубахе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folHlink"/>
                </a:solidFill>
              </a:rPr>
              <a:t>Ходят…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accent2"/>
                </a:solidFill>
              </a:rPr>
              <a:t>Мыши прячутся дрожа,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accent2"/>
                </a:solidFill>
              </a:rPr>
              <a:t>Очень уж суровы филины и….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folHlink"/>
                </a:solidFill>
              </a:rPr>
              <a:t>Он ходит голову задрав,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folHlink"/>
                </a:solidFill>
              </a:rPr>
              <a:t>Не по тому, что важный граф,</a:t>
            </a:r>
          </a:p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chemeClr val="folHlink"/>
                </a:solidFill>
              </a:rPr>
              <a:t>А потому, что он…</a:t>
            </a:r>
          </a:p>
          <a:p>
            <a:pPr>
              <a:buFont typeface="Arial" charset="0"/>
              <a:buNone/>
            </a:pPr>
            <a:endParaRPr lang="ru-RU" sz="2400" b="1" i="1" smtClean="0">
              <a:solidFill>
                <a:schemeClr val="folHlink"/>
              </a:solidFill>
            </a:endParaRP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chemeClr val="folHlink"/>
                </a:solidFill>
              </a:rPr>
              <a:t>			</a:t>
            </a:r>
          </a:p>
        </p:txBody>
      </p:sp>
      <p:pic>
        <p:nvPicPr>
          <p:cNvPr id="50181" name="Picture 5" descr="jira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9700" y="3789363"/>
            <a:ext cx="1574800" cy="1612900"/>
          </a:xfrm>
          <a:noFill/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708275"/>
            <a:ext cx="12954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7" descr="29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538" y="1484313"/>
            <a:ext cx="1439862" cy="1079500"/>
          </a:xfrm>
          <a:prstGeom prst="rect">
            <a:avLst/>
          </a:prstGeom>
          <a:noFill/>
        </p:spPr>
      </p:pic>
      <p:pic>
        <p:nvPicPr>
          <p:cNvPr id="50184" name="Picture 8" descr="29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1484313"/>
            <a:ext cx="1439862" cy="1079500"/>
          </a:xfrm>
          <a:prstGeom prst="rect">
            <a:avLst/>
          </a:prstGeom>
          <a:noFill/>
        </p:spPr>
      </p:pic>
      <p:pic>
        <p:nvPicPr>
          <p:cNvPr id="50185" name="Picture 9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2708275"/>
            <a:ext cx="12954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3494" name="Rectangle 6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402138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200" b="1" i="1" smtClean="0">
                <a:solidFill>
                  <a:schemeClr val="folHlink"/>
                </a:solidFill>
              </a:rPr>
              <a:t>Сегодня все ликуют!</a:t>
            </a:r>
          </a:p>
          <a:p>
            <a:pPr>
              <a:buFont typeface="Arial" charset="0"/>
              <a:buNone/>
            </a:pPr>
            <a:r>
              <a:rPr lang="ru-RU" sz="3200" b="1" i="1" smtClean="0">
                <a:solidFill>
                  <a:schemeClr val="folHlink"/>
                </a:solidFill>
              </a:rPr>
              <a:t>В руках у детворы</a:t>
            </a:r>
          </a:p>
          <a:p>
            <a:pPr>
              <a:buFont typeface="Arial" charset="0"/>
              <a:buNone/>
            </a:pPr>
            <a:r>
              <a:rPr lang="ru-RU" sz="3200" b="1" i="1" smtClean="0">
                <a:solidFill>
                  <a:schemeClr val="folHlink"/>
                </a:solidFill>
              </a:rPr>
              <a:t>От радости танцуют</a:t>
            </a:r>
          </a:p>
          <a:p>
            <a:pPr>
              <a:buFont typeface="Arial" charset="0"/>
              <a:buNone/>
            </a:pPr>
            <a:r>
              <a:rPr lang="ru-RU" sz="3200" b="1" i="1" smtClean="0">
                <a:solidFill>
                  <a:schemeClr val="folHlink"/>
                </a:solidFill>
              </a:rPr>
              <a:t>Воздушные….</a:t>
            </a:r>
          </a:p>
          <a:p>
            <a:endParaRPr lang="ru-RU" sz="3200" smtClean="0">
              <a:solidFill>
                <a:schemeClr val="folHlink"/>
              </a:solidFill>
            </a:endParaRPr>
          </a:p>
        </p:txBody>
      </p:sp>
      <p:pic>
        <p:nvPicPr>
          <p:cNvPr id="634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1775" y="1700213"/>
            <a:ext cx="246062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214313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126"/>
          <p:cNvSpPr>
            <a:spLocks noChangeArrowheads="1"/>
          </p:cNvSpPr>
          <p:nvPr/>
        </p:nvSpPr>
        <p:spPr bwMode="auto">
          <a:xfrm>
            <a:off x="4714875" y="1785938"/>
            <a:ext cx="1643063" cy="1357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4" name="Rectangle 126"/>
          <p:cNvSpPr>
            <a:spLocks noChangeArrowheads="1"/>
          </p:cNvSpPr>
          <p:nvPr/>
        </p:nvSpPr>
        <p:spPr bwMode="auto">
          <a:xfrm>
            <a:off x="714375" y="3071813"/>
            <a:ext cx="1428750" cy="1714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5" name="Rectangle 126"/>
          <p:cNvSpPr>
            <a:spLocks noChangeArrowheads="1"/>
          </p:cNvSpPr>
          <p:nvPr/>
        </p:nvSpPr>
        <p:spPr bwMode="auto">
          <a:xfrm>
            <a:off x="6500813" y="1571625"/>
            <a:ext cx="1714500" cy="1571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6" name="Rectangle 126"/>
          <p:cNvSpPr>
            <a:spLocks noChangeArrowheads="1"/>
          </p:cNvSpPr>
          <p:nvPr/>
        </p:nvSpPr>
        <p:spPr bwMode="auto">
          <a:xfrm>
            <a:off x="6357938" y="3357563"/>
            <a:ext cx="1857375" cy="1357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7" name="Rectangle 126"/>
          <p:cNvSpPr>
            <a:spLocks noChangeArrowheads="1"/>
          </p:cNvSpPr>
          <p:nvPr/>
        </p:nvSpPr>
        <p:spPr bwMode="auto">
          <a:xfrm>
            <a:off x="4572000" y="3429000"/>
            <a:ext cx="1500188" cy="142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8" name="Rectangle 126"/>
          <p:cNvSpPr>
            <a:spLocks noChangeArrowheads="1"/>
          </p:cNvSpPr>
          <p:nvPr/>
        </p:nvSpPr>
        <p:spPr bwMode="auto">
          <a:xfrm>
            <a:off x="571500" y="1428750"/>
            <a:ext cx="1714500" cy="142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9" name="Rectangle 126"/>
          <p:cNvSpPr>
            <a:spLocks noChangeArrowheads="1"/>
          </p:cNvSpPr>
          <p:nvPr/>
        </p:nvSpPr>
        <p:spPr bwMode="auto">
          <a:xfrm>
            <a:off x="2714625" y="1785938"/>
            <a:ext cx="1785938" cy="142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10" name="Rectangle 126"/>
          <p:cNvSpPr>
            <a:spLocks noChangeArrowheads="1"/>
          </p:cNvSpPr>
          <p:nvPr/>
        </p:nvSpPr>
        <p:spPr bwMode="auto">
          <a:xfrm>
            <a:off x="2500313" y="3429000"/>
            <a:ext cx="1428750" cy="1500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71500"/>
            <a:ext cx="8043863" cy="928688"/>
          </a:xfrm>
        </p:spPr>
        <p:txBody>
          <a:bodyPr>
            <a:normAutofit fontScale="90000"/>
          </a:bodyPr>
          <a:lstStyle/>
          <a:p>
            <a:r>
              <a:rPr lang="ru-RU" sz="2000" smtClean="0">
                <a:latin typeface="Comic Sans MS" pitchFamily="66" charset="0"/>
              </a:rPr>
              <a:t/>
            </a:r>
            <a:br>
              <a:rPr lang="ru-RU" sz="2000" smtClean="0">
                <a:latin typeface="Comic Sans MS" pitchFamily="66" charset="0"/>
              </a:rPr>
            </a:br>
            <a:r>
              <a:rPr lang="ru-RU" sz="2000" smtClean="0">
                <a:latin typeface="Comic Sans MS" pitchFamily="66" charset="0"/>
              </a:rPr>
              <a:t/>
            </a:r>
            <a:br>
              <a:rPr lang="ru-RU" sz="2000" smtClean="0">
                <a:latin typeface="Comic Sans MS" pitchFamily="66" charset="0"/>
              </a:rPr>
            </a:br>
            <a:r>
              <a:rPr lang="ru-RU" sz="2000" smtClean="0">
                <a:latin typeface="Comic Sans MS" pitchFamily="66" charset="0"/>
              </a:rPr>
              <a:t>Найди</a:t>
            </a:r>
            <a:r>
              <a:rPr lang="ru-RU" sz="2000" smtClean="0">
                <a:latin typeface="Arial" charset="0"/>
              </a:rPr>
              <a:t>те </a:t>
            </a:r>
            <a:r>
              <a:rPr lang="ru-RU" sz="2000" smtClean="0">
                <a:latin typeface="Comic Sans MS" pitchFamily="66" charset="0"/>
              </a:rPr>
              <a:t>два </a:t>
            </a:r>
            <a:r>
              <a:rPr lang="ru-RU" sz="2200" smtClean="0">
                <a:latin typeface="Comic Sans MS" pitchFamily="66" charset="0"/>
              </a:rPr>
              <a:t>предмета</a:t>
            </a:r>
            <a:r>
              <a:rPr lang="ru-RU" sz="2000" smtClean="0">
                <a:latin typeface="Comic Sans MS" pitchFamily="66" charset="0"/>
              </a:rPr>
              <a:t>, названия которых</a:t>
            </a:r>
            <a:br>
              <a:rPr lang="ru-RU" sz="2000" smtClean="0">
                <a:latin typeface="Comic Sans MS" pitchFamily="66" charset="0"/>
              </a:rPr>
            </a:br>
            <a:r>
              <a:rPr lang="ru-RU" sz="2000" smtClean="0">
                <a:latin typeface="Comic Sans MS" pitchFamily="66" charset="0"/>
              </a:rPr>
              <a:t>начинаются с одного и того же звука.</a:t>
            </a:r>
            <a:r>
              <a:rPr lang="ru-RU" sz="4000" smtClean="0">
                <a:latin typeface="Comic Sans MS" pitchFamily="66" charset="0"/>
              </a:rPr>
              <a:t/>
            </a:r>
            <a:br>
              <a:rPr lang="ru-RU" sz="4000" smtClean="0">
                <a:latin typeface="Comic Sans MS" pitchFamily="66" charset="0"/>
              </a:rPr>
            </a:br>
            <a:endParaRPr 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latin typeface="Arial" charset="0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ru-RU" dirty="0" smtClean="0">
              <a:latin typeface="Arial" charset="0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ru-RU" dirty="0" smtClean="0">
              <a:latin typeface="Arial" charset="0"/>
            </a:endParaRPr>
          </a:p>
        </p:txBody>
      </p:sp>
      <p:pic>
        <p:nvPicPr>
          <p:cNvPr id="51213" name="Picture 9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844675"/>
            <a:ext cx="9525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4" name="Picture 9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3789363"/>
            <a:ext cx="1368425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5" name="Picture 9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8" y="2000250"/>
            <a:ext cx="144303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6" name="Picture 13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3571875"/>
            <a:ext cx="1189037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7" name="Picture 9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50" y="3286125"/>
            <a:ext cx="942975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8" name="Picture 3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3429000"/>
            <a:ext cx="9382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9" name="Picture 3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38" y="1428750"/>
            <a:ext cx="10541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0" name="Picture 3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63" y="1643063"/>
            <a:ext cx="123825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939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549275"/>
            <a:ext cx="6238875" cy="46767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44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mtClean="0"/>
              <a:t>                            </a:t>
            </a:r>
          </a:p>
          <a:p>
            <a:pPr>
              <a:buFont typeface="Arial" charset="0"/>
              <a:buNone/>
            </a:pPr>
            <a:r>
              <a:rPr lang="ru-RU" smtClean="0"/>
              <a:t>                                 </a:t>
            </a:r>
            <a:r>
              <a:rPr lang="ru-RU" sz="4000" b="1" i="1" smtClean="0">
                <a:solidFill>
                  <a:schemeClr val="accent2"/>
                </a:solidFill>
              </a:rPr>
              <a:t>Молодцы!</a:t>
            </a:r>
            <a:r>
              <a:rPr lang="ru-RU" b="1" i="1" smtClean="0"/>
              <a:t> </a:t>
            </a:r>
          </a:p>
        </p:txBody>
      </p:sp>
      <p:pic>
        <p:nvPicPr>
          <p:cNvPr id="61445" name="Picture 5" descr="5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549275"/>
            <a:ext cx="5256213" cy="38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214290"/>
            <a:ext cx="82073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folHlink"/>
                </a:solidFill>
              </a:rPr>
              <a:t>Какое слово спряталось в рисунке?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714488"/>
            <a:ext cx="2428892" cy="312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676021"/>
            <a:ext cx="2071702" cy="318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b="1" i="1" smtClean="0">
              <a:solidFill>
                <a:schemeClr val="folHlin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428736"/>
            <a:ext cx="241923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428736"/>
            <a:ext cx="184496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Rectangle 3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222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2400" b="1" i="1" smtClean="0">
                <a:solidFill>
                  <a:srgbClr val="FF0000"/>
                </a:solidFill>
              </a:rPr>
              <a:t>	</a:t>
            </a:r>
            <a:r>
              <a:rPr lang="ru-RU" sz="3600" b="1" i="1" smtClean="0">
                <a:solidFill>
                  <a:srgbClr val="FF0000"/>
                </a:solidFill>
              </a:rPr>
              <a:t>я, р, и, н, б, а</a:t>
            </a: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rgbClr val="FF0000"/>
                </a:solidFill>
              </a:rPr>
              <a:t>         Рябина	</a:t>
            </a:r>
            <a:r>
              <a:rPr lang="ru-RU" sz="2400" b="1" i="1" smtClean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52229" name="Rectangle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</a:rPr>
              <a:t>       К, о, и, к, л, р</a:t>
            </a: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</a:rPr>
              <a:t>           Кролик</a:t>
            </a:r>
          </a:p>
        </p:txBody>
      </p:sp>
      <p:sp>
        <p:nvSpPr>
          <p:cNvPr id="52230" name="Rectangle 6"/>
          <p:cNvSpPr>
            <a:spLocks noGrp="1"/>
          </p:cNvSpPr>
          <p:nvPr>
            <p:ph sz="quarter" idx="3"/>
          </p:nvPr>
        </p:nvSpPr>
        <p:spPr>
          <a:xfrm>
            <a:off x="468313" y="3141663"/>
            <a:ext cx="4038600" cy="21875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</a:rPr>
              <a:t>К, и, ш, н, в, о, п, и</a:t>
            </a: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</a:rPr>
              <a:t>      Шиповник</a:t>
            </a:r>
          </a:p>
        </p:txBody>
      </p:sp>
      <p:sp>
        <p:nvSpPr>
          <p:cNvPr id="52231" name="Rectangle 7"/>
          <p:cNvSpPr>
            <a:spLocks noGrp="1"/>
          </p:cNvSpPr>
          <p:nvPr>
            <p:ph sz="quarter" idx="4"/>
          </p:nvPr>
        </p:nvSpPr>
        <p:spPr>
          <a:xfrm>
            <a:off x="4356100" y="3213100"/>
            <a:ext cx="4038600" cy="21875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accent2"/>
                </a:solidFill>
              </a:rPr>
              <a:t>         А, д, р, у, а, г</a:t>
            </a: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accent2"/>
                </a:solidFill>
              </a:rPr>
              <a:t>              Радуга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46455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chemeClr val="folHlink"/>
                </a:solidFill>
                <a:latin typeface="Arial" charset="0"/>
              </a:rPr>
              <a:t>Абракадабра</a:t>
            </a:r>
          </a:p>
        </p:txBody>
      </p:sp>
      <p:sp>
        <p:nvSpPr>
          <p:cNvPr id="48132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02588" cy="44211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smtClean="0">
                <a:solidFill>
                  <a:schemeClr val="folHlink"/>
                </a:solidFill>
                <a:latin typeface="Arial" charset="0"/>
              </a:rPr>
              <a:t>Отделите слова друг от друга. Какое слово лишнее? Почему?</a:t>
            </a:r>
          </a:p>
          <a:p>
            <a:pPr>
              <a:buFont typeface="Arial" charset="0"/>
              <a:buNone/>
            </a:pPr>
            <a:endParaRPr lang="ru-RU" sz="2000" smtClean="0">
              <a:solidFill>
                <a:schemeClr val="folHlink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  <a:latin typeface="Arial" charset="0"/>
              </a:rPr>
              <a:t>Шаркорзинаботинокбинокльеда</a:t>
            </a:r>
          </a:p>
          <a:p>
            <a:pPr>
              <a:buFont typeface="Arial" charset="0"/>
              <a:buNone/>
            </a:pPr>
            <a:r>
              <a:rPr lang="ru-RU" sz="3600" b="1" i="1" smtClean="0">
                <a:solidFill>
                  <a:schemeClr val="folHlink"/>
                </a:solidFill>
                <a:latin typeface="Arial" charset="0"/>
              </a:rPr>
              <a:t>Обезьянкалимоннарисовалсом</a:t>
            </a:r>
          </a:p>
          <a:p>
            <a:pPr>
              <a:buFont typeface="Arial" charset="0"/>
              <a:buNone/>
            </a:pPr>
            <a:r>
              <a:rPr lang="ru-RU" sz="2000" smtClean="0"/>
              <a:t>	</a:t>
            </a:r>
            <a:r>
              <a:rPr lang="ru-RU" smtClean="0">
                <a:solidFill>
                  <a:srgbClr val="FF0000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Подбери слово-неприятель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Далеко                Нашел          Забыл</a:t>
            </a:r>
          </a:p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Густой                 Грусть          Крепкий </a:t>
            </a:r>
          </a:p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Уронил                Редко           Взял</a:t>
            </a:r>
          </a:p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Мягкий                Быстро         Восход</a:t>
            </a:r>
          </a:p>
          <a:p>
            <a:pPr>
              <a:buFont typeface="Arial" charset="0"/>
              <a:buNone/>
            </a:pPr>
            <a:endParaRPr lang="ru-RU" smtClean="0">
              <a:latin typeface="Arial" charset="0"/>
            </a:endParaRP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49525" y="333375"/>
            <a:ext cx="4006850" cy="5183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Задание: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Среди ребят найди трёх близнецов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7108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85" y="1519284"/>
            <a:ext cx="4357718" cy="3267038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6084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24075" y="765175"/>
            <a:ext cx="4583113" cy="343535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238125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5060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Чтобы чисто говорить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Нужно с языком дружить,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Ежедневно заниматься, 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Трудностей не испугаться.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Вот такой даю совет,</a:t>
            </a:r>
          </a:p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			Ваш учитель-логопед.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214290"/>
            <a:ext cx="8143875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600" dirty="0" smtClean="0"/>
              <a:t>Источники</a:t>
            </a:r>
          </a:p>
        </p:txBody>
      </p:sp>
      <p:sp>
        <p:nvSpPr>
          <p:cNvPr id="56324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http://www.zooclub.ru/wild/hish/42.shtml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http://yandex.ru/yandsearch?text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http://penilopa.ru/index.php?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http://yandex.ru/images/search?text=микимаус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hhttp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www.radionetplus.ru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izobrazhenija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zabavnye_foto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/35510-kollekciya-rabot-hudozhnika-illyustratora-vladimira-trubicyna-103-kartinki.htmlttp://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montessoriself.ru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u="sng" dirty="0" err="1" smtClean="0">
                <a:latin typeface="Times New Roman" pitchFamily="18" charset="0"/>
                <a:cs typeface="Times New Roman" pitchFamily="18" charset="0"/>
              </a:rPr>
              <a:t>sova-kartinka-dlya-detey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http://yandex.ru/yandsearch?text=раскраска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 http://skorogovor.ru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*http://yandex.ru/yandsearch?text=скороговорки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*http://logoped18.ru/logopedic-games/logopedicheskie-igry.php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sz="4000" dirty="0" smtClean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233</Words>
  <Application>Microsoft Office PowerPoint</Application>
  <PresentationFormat>Экран (4:3)</PresentationFormat>
  <Paragraphs>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Государственное бюджетное специальное (коррекционное) образовательное учреждение для обучающихся, воспитанников с ограниченными возможностями здоровья общеобразовательная школа-интернат VIII вида  станицы Ленинградской Краснодарского края    </vt:lpstr>
      <vt:lpstr>Доскажи словечко</vt:lpstr>
      <vt:lpstr>Презентация PowerPoint</vt:lpstr>
      <vt:lpstr>Презентация PowerPoint</vt:lpstr>
      <vt:lpstr>  Найдите два предмета, названия которых начинаются с одного и того же звука. </vt:lpstr>
      <vt:lpstr>Презентация PowerPoint</vt:lpstr>
      <vt:lpstr>Презентация PowerPoint</vt:lpstr>
      <vt:lpstr>Какое слово спряталось в рисунке?</vt:lpstr>
      <vt:lpstr>Презентация PowerPoint</vt:lpstr>
      <vt:lpstr>Презентация PowerPoint</vt:lpstr>
      <vt:lpstr>Абракадабра</vt:lpstr>
      <vt:lpstr>Подбери слово-неприятель</vt:lpstr>
      <vt:lpstr>Презентация PowerPoint</vt:lpstr>
      <vt:lpstr>Задание: Среди ребят найди трёх близнецов</vt:lpstr>
      <vt:lpstr>Презентация PowerPoint</vt:lpstr>
      <vt:lpstr>Презентация PowerPoint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Ребусы</dc:title>
  <dc:creator>Логопед</dc:creator>
  <cp:lastModifiedBy>Admin</cp:lastModifiedBy>
  <cp:revision>39</cp:revision>
  <dcterms:created xsi:type="dcterms:W3CDTF">2013-11-22T13:00:21Z</dcterms:created>
  <dcterms:modified xsi:type="dcterms:W3CDTF">2015-01-31T20:32:10Z</dcterms:modified>
</cp:coreProperties>
</file>