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5" r:id="rId3"/>
    <p:sldId id="293" r:id="rId4"/>
    <p:sldId id="294" r:id="rId5"/>
    <p:sldId id="295" r:id="rId6"/>
    <p:sldId id="283" r:id="rId7"/>
    <p:sldId id="289" r:id="rId8"/>
    <p:sldId id="290" r:id="rId9"/>
    <p:sldId id="291" r:id="rId10"/>
    <p:sldId id="28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69BFD-D976-4FE8-9367-F4F98F4C4209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37903-E5F8-4929-A28E-AE48D5CEB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0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7428.net/wp-content/uploads/2013/05/Red-Curtain.jpg" TargetMode="External"/><Relationship Id="rId4" Type="http://schemas.openxmlformats.org/officeDocument/2006/relationships/hyperlink" Target="http://static2.decosoon.com/65961-thickbox_atch/stickers-chien-et-clown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7428.net/wp-content/uploads/2013/05/Red-Curtain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143116"/>
            <a:ext cx="2286016" cy="4245494"/>
          </a:xfrm>
          <a:prstGeom prst="rect">
            <a:avLst/>
          </a:prstGeom>
          <a:noFill/>
        </p:spPr>
      </p:pic>
      <p:pic>
        <p:nvPicPr>
          <p:cNvPr id="25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4643446"/>
            <a:ext cx="1691848" cy="1891919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2285984" y="2786058"/>
            <a:ext cx="607219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_FuturaRoundTtlCmDFr" pitchFamily="34" charset="-52"/>
              </a:rPr>
              <a:t>Магические квадраты</a:t>
            </a:r>
            <a:endParaRPr lang="ru-RU" sz="4000" b="1" dirty="0">
              <a:solidFill>
                <a:srgbClr val="FFFF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_FuturaRoundTtlCmDFr" pitchFamily="34" charset="-5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57422" y="714356"/>
            <a:ext cx="4429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CFF66"/>
                </a:solidFill>
              </a:rPr>
              <a:t>Анимированная </a:t>
            </a:r>
            <a:r>
              <a:rPr lang="ru-RU" sz="2400" dirty="0" err="1" smtClean="0">
                <a:solidFill>
                  <a:srgbClr val="CCFF66"/>
                </a:solidFill>
              </a:rPr>
              <a:t>сорбонка</a:t>
            </a:r>
            <a:endParaRPr lang="ru-RU" sz="2400" dirty="0" smtClean="0">
              <a:solidFill>
                <a:srgbClr val="CCFF66"/>
              </a:solidFill>
            </a:endParaRPr>
          </a:p>
          <a:p>
            <a:pPr algn="ctr"/>
            <a:r>
              <a:rPr lang="ru-RU" sz="2400" dirty="0" smtClean="0">
                <a:solidFill>
                  <a:srgbClr val="CCFF66"/>
                </a:solidFill>
              </a:rPr>
              <a:t>Математика</a:t>
            </a:r>
          </a:p>
          <a:p>
            <a:pPr algn="ctr"/>
            <a:r>
              <a:rPr lang="ru-RU" sz="2400" dirty="0" smtClean="0">
                <a:solidFill>
                  <a:srgbClr val="CCFF66"/>
                </a:solidFill>
              </a:rPr>
              <a:t>2 класс</a:t>
            </a:r>
            <a:endParaRPr lang="ru-RU" sz="2400" dirty="0">
              <a:solidFill>
                <a:srgbClr val="CCFF66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14612" y="5288340"/>
            <a:ext cx="4214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CFF66"/>
                </a:solidFill>
              </a:rPr>
              <a:t>Коломенская В.Г.</a:t>
            </a:r>
          </a:p>
          <a:p>
            <a:pPr algn="ctr"/>
            <a:r>
              <a:rPr lang="ru-RU" sz="2400" dirty="0" smtClean="0">
                <a:solidFill>
                  <a:srgbClr val="CCFF66"/>
                </a:solidFill>
              </a:rPr>
              <a:t>МБОУ СОШ №15</a:t>
            </a:r>
          </a:p>
          <a:p>
            <a:pPr algn="ctr"/>
            <a:r>
              <a:rPr lang="ru-RU" sz="2400" dirty="0" smtClean="0">
                <a:solidFill>
                  <a:srgbClr val="CCFF66"/>
                </a:solidFill>
              </a:rPr>
              <a:t>г.Владикавказ, РСО-А</a:t>
            </a:r>
          </a:p>
          <a:p>
            <a:pPr algn="ctr"/>
            <a:r>
              <a:rPr lang="ru-RU" sz="2400" dirty="0" smtClean="0">
                <a:solidFill>
                  <a:srgbClr val="CCFF66"/>
                </a:solidFill>
              </a:rPr>
              <a:t>ноябрь, 2015</a:t>
            </a:r>
            <a:endParaRPr lang="ru-RU" sz="2400" dirty="0">
              <a:solidFill>
                <a:srgbClr val="CC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7428.net/wp-content/uploads/2013/05/Red-Curtain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143116"/>
            <a:ext cx="2286016" cy="4245494"/>
          </a:xfrm>
          <a:prstGeom prst="rect">
            <a:avLst/>
          </a:prstGeom>
          <a:noFill/>
        </p:spPr>
      </p:pic>
      <p:pic>
        <p:nvPicPr>
          <p:cNvPr id="25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4643446"/>
            <a:ext cx="1691848" cy="1891919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2214546" y="1285860"/>
            <a:ext cx="4714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Дорогие ребята!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Помогите </a:t>
            </a:r>
            <a:r>
              <a:rPr lang="ru-RU" sz="2400" dirty="0" smtClean="0">
                <a:solidFill>
                  <a:schemeClr val="bg1"/>
                </a:solidFill>
              </a:rPr>
              <a:t>клоуну Кузе решить </a:t>
            </a:r>
            <a:r>
              <a:rPr lang="ru-RU" sz="2400" dirty="0" smtClean="0">
                <a:solidFill>
                  <a:schemeClr val="bg1"/>
                </a:solidFill>
              </a:rPr>
              <a:t>магические </a:t>
            </a:r>
            <a:r>
              <a:rPr lang="ru-RU" sz="2400" dirty="0" smtClean="0">
                <a:solidFill>
                  <a:schemeClr val="bg1"/>
                </a:solidFill>
              </a:rPr>
              <a:t>квадраты.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0364" y="2571744"/>
            <a:ext cx="47149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CFF66"/>
                </a:solidFill>
              </a:rPr>
              <a:t>Помните, что сумма чисел </a:t>
            </a:r>
          </a:p>
          <a:p>
            <a:pPr algn="ctr"/>
            <a:r>
              <a:rPr lang="ru-RU" sz="2400" dirty="0" smtClean="0">
                <a:solidFill>
                  <a:srgbClr val="CCFF66"/>
                </a:solidFill>
              </a:rPr>
              <a:t>по горизонтали, вертикали и диагонали всегда одинакова. Если решили - щёлкайте по выбранной клетке. Нужна подсказка - кликните по собачке. </a:t>
            </a:r>
          </a:p>
          <a:p>
            <a:pPr algn="ctr"/>
            <a:r>
              <a:rPr lang="ru-RU" sz="2400" dirty="0" smtClean="0">
                <a:solidFill>
                  <a:srgbClr val="CCFF66"/>
                </a:solidFill>
              </a:rPr>
              <a:t>Удачи!</a:t>
            </a:r>
            <a:endParaRPr lang="ru-RU" sz="2400" dirty="0">
              <a:solidFill>
                <a:srgbClr val="CCFF66"/>
              </a:solidFill>
            </a:endParaRPr>
          </a:p>
        </p:txBody>
      </p:sp>
      <p:sp>
        <p:nvSpPr>
          <p:cNvPr id="9" name="Управляющая кнопка: сведения 8">
            <a:hlinkClick r:id="rId5" action="ppaction://hlinksldjump" highlightClick="1"/>
          </p:cNvPr>
          <p:cNvSpPr/>
          <p:nvPr/>
        </p:nvSpPr>
        <p:spPr>
          <a:xfrm>
            <a:off x="214282" y="6357958"/>
            <a:ext cx="285752" cy="285752"/>
          </a:xfrm>
          <a:prstGeom prst="actionButtonInformation">
            <a:avLst/>
          </a:prstGeom>
          <a:solidFill>
            <a:srgbClr val="CC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множение 10">
            <a:hlinkClick r:id="" action="ppaction://hlinkshowjump?jump=endshow"/>
          </p:cNvPr>
          <p:cNvSpPr/>
          <p:nvPr/>
        </p:nvSpPr>
        <p:spPr>
          <a:xfrm>
            <a:off x="8286776" y="142852"/>
            <a:ext cx="357190" cy="357190"/>
          </a:xfrm>
          <a:prstGeom prst="mathMultiply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rId6" action="ppaction://hlinksldjump"/>
          </p:cNvPr>
          <p:cNvSpPr/>
          <p:nvPr/>
        </p:nvSpPr>
        <p:spPr>
          <a:xfrm>
            <a:off x="3500430" y="5786454"/>
            <a:ext cx="2143140" cy="428628"/>
          </a:xfrm>
          <a:prstGeom prst="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 уровень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>
            <a:hlinkClick r:id="rId7" action="ppaction://hlinksldjump"/>
          </p:cNvPr>
          <p:cNvSpPr/>
          <p:nvPr/>
        </p:nvSpPr>
        <p:spPr>
          <a:xfrm>
            <a:off x="3500430" y="6215082"/>
            <a:ext cx="2143140" cy="428628"/>
          </a:xfrm>
          <a:prstGeom prst="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 уровень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7428.net/wp-content/uploads/2013/05/Red-Curtain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50043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0043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6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8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2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3</a:t>
            </a:r>
            <a:endParaRPr lang="ru-RU" sz="4000" b="1" dirty="0">
              <a:solidFill>
                <a:srgbClr val="002060"/>
              </a:solidFill>
            </a:endParaRPr>
          </a:p>
        </p:txBody>
      </p:sp>
      <p:grpSp>
        <p:nvGrpSpPr>
          <p:cNvPr id="16" name="Группа 25"/>
          <p:cNvGrpSpPr/>
          <p:nvPr/>
        </p:nvGrpSpPr>
        <p:grpSpPr>
          <a:xfrm>
            <a:off x="3357554" y="2428868"/>
            <a:ext cx="2428892" cy="2428892"/>
            <a:chOff x="3428992" y="2857496"/>
            <a:chExt cx="2428892" cy="2428892"/>
          </a:xfrm>
        </p:grpSpPr>
        <p:sp>
          <p:nvSpPr>
            <p:cNvPr id="18" name="Рамка 17"/>
            <p:cNvSpPr/>
            <p:nvPr/>
          </p:nvSpPr>
          <p:spPr>
            <a:xfrm>
              <a:off x="3428992" y="2857496"/>
              <a:ext cx="2428892" cy="2428892"/>
            </a:xfrm>
            <a:prstGeom prst="frame">
              <a:avLst>
                <a:gd name="adj1" fmla="val 5425"/>
              </a:avLst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571868" y="300037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5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4286248" y="3000348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0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286248" y="371475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4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000628" y="300037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7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23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143116"/>
            <a:ext cx="2286016" cy="4245494"/>
          </a:xfrm>
          <a:prstGeom prst="rect">
            <a:avLst/>
          </a:prstGeom>
          <a:noFill/>
        </p:spPr>
      </p:pic>
      <p:sp>
        <p:nvSpPr>
          <p:cNvPr id="20" name="Выноска-облако 19"/>
          <p:cNvSpPr/>
          <p:nvPr/>
        </p:nvSpPr>
        <p:spPr>
          <a:xfrm>
            <a:off x="6072198" y="3000372"/>
            <a:ext cx="2286016" cy="1285884"/>
          </a:xfrm>
          <a:prstGeom prst="cloudCallout">
            <a:avLst>
              <a:gd name="adj1" fmla="val -18736"/>
              <a:gd name="adj2" fmla="val 84449"/>
            </a:avLst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Сумма равна </a:t>
            </a:r>
            <a:r>
              <a:rPr lang="ru-RU" sz="3200" b="1" dirty="0" smtClean="0">
                <a:solidFill>
                  <a:srgbClr val="002060"/>
                </a:solidFill>
              </a:rPr>
              <a:t>12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5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4643446"/>
            <a:ext cx="1691848" cy="1891919"/>
          </a:xfrm>
          <a:prstGeom prst="rect">
            <a:avLst/>
          </a:prstGeom>
          <a:noFill/>
        </p:spPr>
      </p:pic>
      <p:sp>
        <p:nvSpPr>
          <p:cNvPr id="21" name="Стрелка вправо 20">
            <a:hlinkClick r:id="" action="ppaction://hlinkshowjump?jump=nextslide"/>
          </p:cNvPr>
          <p:cNvSpPr/>
          <p:nvPr/>
        </p:nvSpPr>
        <p:spPr>
          <a:xfrm>
            <a:off x="8143900" y="6357958"/>
            <a:ext cx="500066" cy="285752"/>
          </a:xfrm>
          <a:prstGeom prst="rightArrow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множение 21">
            <a:hlinkClick r:id="" action="ppaction://hlinkshowjump?jump=endshow"/>
          </p:cNvPr>
          <p:cNvSpPr/>
          <p:nvPr/>
        </p:nvSpPr>
        <p:spPr>
          <a:xfrm>
            <a:off x="8286776" y="142852"/>
            <a:ext cx="357190" cy="357190"/>
          </a:xfrm>
          <a:prstGeom prst="mathMultiply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whee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7428.net/wp-content/uploads/2013/05/Red-Curtain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214810" y="257174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214810" y="257174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7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9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3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257174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257174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8</a:t>
            </a:r>
            <a:endParaRPr lang="ru-RU" sz="4000" b="1" dirty="0">
              <a:solidFill>
                <a:srgbClr val="002060"/>
              </a:solidFill>
            </a:endParaRPr>
          </a:p>
        </p:txBody>
      </p:sp>
      <p:grpSp>
        <p:nvGrpSpPr>
          <p:cNvPr id="16" name="Группа 25"/>
          <p:cNvGrpSpPr/>
          <p:nvPr/>
        </p:nvGrpSpPr>
        <p:grpSpPr>
          <a:xfrm>
            <a:off x="3357554" y="2428868"/>
            <a:ext cx="2428892" cy="2428892"/>
            <a:chOff x="3428992" y="2857496"/>
            <a:chExt cx="2428892" cy="2428892"/>
          </a:xfrm>
        </p:grpSpPr>
        <p:sp>
          <p:nvSpPr>
            <p:cNvPr id="18" name="Рамка 17"/>
            <p:cNvSpPr/>
            <p:nvPr/>
          </p:nvSpPr>
          <p:spPr>
            <a:xfrm>
              <a:off x="3428992" y="2857496"/>
              <a:ext cx="2428892" cy="2428892"/>
            </a:xfrm>
            <a:prstGeom prst="frame">
              <a:avLst>
                <a:gd name="adj1" fmla="val 5425"/>
              </a:avLst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571868" y="442913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2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571868" y="300037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6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286248" y="371475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5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000628" y="442913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4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23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143116"/>
            <a:ext cx="2286016" cy="4245494"/>
          </a:xfrm>
          <a:prstGeom prst="rect">
            <a:avLst/>
          </a:prstGeom>
          <a:noFill/>
        </p:spPr>
      </p:pic>
      <p:sp>
        <p:nvSpPr>
          <p:cNvPr id="20" name="Выноска-облако 19"/>
          <p:cNvSpPr/>
          <p:nvPr/>
        </p:nvSpPr>
        <p:spPr>
          <a:xfrm>
            <a:off x="6072198" y="3000372"/>
            <a:ext cx="2286016" cy="1285884"/>
          </a:xfrm>
          <a:prstGeom prst="cloudCallout">
            <a:avLst>
              <a:gd name="adj1" fmla="val -18736"/>
              <a:gd name="adj2" fmla="val 84449"/>
            </a:avLst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Сумма равна </a:t>
            </a:r>
            <a:r>
              <a:rPr lang="ru-RU" sz="3200" b="1" dirty="0" smtClean="0">
                <a:solidFill>
                  <a:srgbClr val="002060"/>
                </a:solidFill>
              </a:rPr>
              <a:t>15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5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4643446"/>
            <a:ext cx="1691848" cy="1891919"/>
          </a:xfrm>
          <a:prstGeom prst="rect">
            <a:avLst/>
          </a:prstGeom>
          <a:noFill/>
        </p:spPr>
      </p:pic>
      <p:sp>
        <p:nvSpPr>
          <p:cNvPr id="21" name="Стрелка вправо 20">
            <a:hlinkClick r:id="" action="ppaction://hlinkshowjump?jump=nextslide"/>
          </p:cNvPr>
          <p:cNvSpPr/>
          <p:nvPr/>
        </p:nvSpPr>
        <p:spPr>
          <a:xfrm>
            <a:off x="8143900" y="6357958"/>
            <a:ext cx="500066" cy="285752"/>
          </a:xfrm>
          <a:prstGeom prst="rightArrow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множение 21">
            <a:hlinkClick r:id="" action="ppaction://hlinkshowjump?jump=endshow"/>
          </p:cNvPr>
          <p:cNvSpPr/>
          <p:nvPr/>
        </p:nvSpPr>
        <p:spPr>
          <a:xfrm>
            <a:off x="8286776" y="142852"/>
            <a:ext cx="357190" cy="357190"/>
          </a:xfrm>
          <a:prstGeom prst="mathMultiply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20" grpId="0" animBg="1"/>
      <p:bldP spid="2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7428.net/wp-content/uploads/2013/05/Red-Curtain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Группа 25"/>
          <p:cNvGrpSpPr/>
          <p:nvPr/>
        </p:nvGrpSpPr>
        <p:grpSpPr>
          <a:xfrm>
            <a:off x="3357554" y="2428868"/>
            <a:ext cx="2428892" cy="2428892"/>
            <a:chOff x="3428992" y="2857496"/>
            <a:chExt cx="2428892" cy="2428892"/>
          </a:xfrm>
        </p:grpSpPr>
        <p:sp>
          <p:nvSpPr>
            <p:cNvPr id="18" name="Рамка 17"/>
            <p:cNvSpPr/>
            <p:nvPr/>
          </p:nvSpPr>
          <p:spPr>
            <a:xfrm>
              <a:off x="3428992" y="2857496"/>
              <a:ext cx="2428892" cy="2428892"/>
            </a:xfrm>
            <a:prstGeom prst="frame">
              <a:avLst>
                <a:gd name="adj1" fmla="val 5425"/>
              </a:avLst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571868" y="442913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3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571868" y="300037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2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286248" y="371475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2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000628" y="300037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1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214810" y="257174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214810" y="257174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3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3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2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3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143116"/>
            <a:ext cx="2286016" cy="4245494"/>
          </a:xfrm>
          <a:prstGeom prst="rect">
            <a:avLst/>
          </a:prstGeom>
          <a:noFill/>
        </p:spPr>
      </p:pic>
      <p:sp>
        <p:nvSpPr>
          <p:cNvPr id="20" name="Выноска-облако 19"/>
          <p:cNvSpPr/>
          <p:nvPr/>
        </p:nvSpPr>
        <p:spPr>
          <a:xfrm>
            <a:off x="6072198" y="3000372"/>
            <a:ext cx="2286016" cy="1285884"/>
          </a:xfrm>
          <a:prstGeom prst="cloudCallout">
            <a:avLst>
              <a:gd name="adj1" fmla="val -18736"/>
              <a:gd name="adj2" fmla="val 84449"/>
            </a:avLst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Сумма равна </a:t>
            </a:r>
            <a:r>
              <a:rPr lang="ru-RU" sz="3200" b="1" dirty="0" smtClean="0">
                <a:solidFill>
                  <a:srgbClr val="002060"/>
                </a:solidFill>
              </a:rPr>
              <a:t>6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5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4643446"/>
            <a:ext cx="1691848" cy="1891919"/>
          </a:xfrm>
          <a:prstGeom prst="rect">
            <a:avLst/>
          </a:prstGeom>
          <a:noFill/>
        </p:spPr>
      </p:pic>
      <p:sp>
        <p:nvSpPr>
          <p:cNvPr id="21" name="Стрелка вправо 20">
            <a:hlinkClick r:id="rId5" action="ppaction://hlinksldjump"/>
          </p:cNvPr>
          <p:cNvSpPr/>
          <p:nvPr/>
        </p:nvSpPr>
        <p:spPr>
          <a:xfrm flipH="1">
            <a:off x="428596" y="6286520"/>
            <a:ext cx="500066" cy="285752"/>
          </a:xfrm>
          <a:prstGeom prst="rightArrow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множение 21">
            <a:hlinkClick r:id="" action="ppaction://hlinkshowjump?jump=endshow"/>
          </p:cNvPr>
          <p:cNvSpPr/>
          <p:nvPr/>
        </p:nvSpPr>
        <p:spPr>
          <a:xfrm>
            <a:off x="8286776" y="142852"/>
            <a:ext cx="357190" cy="357190"/>
          </a:xfrm>
          <a:prstGeom prst="mathMultiply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20" grpId="0" animBg="1"/>
      <p:bldP spid="2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7428.net/wp-content/uploads/2013/05/Red-Curtain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" name="Рамка 17"/>
          <p:cNvSpPr/>
          <p:nvPr/>
        </p:nvSpPr>
        <p:spPr>
          <a:xfrm>
            <a:off x="3357554" y="2428868"/>
            <a:ext cx="2428892" cy="2428892"/>
          </a:xfrm>
          <a:prstGeom prst="frame">
            <a:avLst>
              <a:gd name="adj1" fmla="val 5425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15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257174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257174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13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00430" y="2571744"/>
            <a:ext cx="714380" cy="714380"/>
          </a:xfrm>
          <a:prstGeom prst="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7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14810" y="2571744"/>
            <a:ext cx="714380" cy="714380"/>
          </a:xfrm>
          <a:prstGeom prst="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17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14810" y="3286124"/>
            <a:ext cx="714380" cy="714380"/>
          </a:xfrm>
          <a:prstGeom prst="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9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29190" y="4000504"/>
            <a:ext cx="714380" cy="714380"/>
          </a:xfrm>
          <a:prstGeom prst="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11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3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143116"/>
            <a:ext cx="2286016" cy="4245494"/>
          </a:xfrm>
          <a:prstGeom prst="rect">
            <a:avLst/>
          </a:prstGeom>
          <a:noFill/>
        </p:spPr>
      </p:pic>
      <p:sp>
        <p:nvSpPr>
          <p:cNvPr id="20" name="Выноска-облако 19"/>
          <p:cNvSpPr/>
          <p:nvPr/>
        </p:nvSpPr>
        <p:spPr>
          <a:xfrm>
            <a:off x="6072198" y="3000372"/>
            <a:ext cx="2286016" cy="1285884"/>
          </a:xfrm>
          <a:prstGeom prst="cloudCallout">
            <a:avLst>
              <a:gd name="adj1" fmla="val -18736"/>
              <a:gd name="adj2" fmla="val 84449"/>
            </a:avLst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Сумма равна </a:t>
            </a:r>
            <a:r>
              <a:rPr lang="ru-RU" sz="3200" b="1" dirty="0" smtClean="0">
                <a:solidFill>
                  <a:srgbClr val="002060"/>
                </a:solidFill>
              </a:rPr>
              <a:t>27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5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4643446"/>
            <a:ext cx="1691848" cy="1891919"/>
          </a:xfrm>
          <a:prstGeom prst="rect">
            <a:avLst/>
          </a:prstGeom>
          <a:noFill/>
        </p:spPr>
      </p:pic>
      <p:sp>
        <p:nvSpPr>
          <p:cNvPr id="21" name="Стрелка вправо 20">
            <a:hlinkClick r:id="" action="ppaction://hlinkshowjump?jump=nextslide"/>
          </p:cNvPr>
          <p:cNvSpPr/>
          <p:nvPr/>
        </p:nvSpPr>
        <p:spPr>
          <a:xfrm>
            <a:off x="8143900" y="6357958"/>
            <a:ext cx="500066" cy="285752"/>
          </a:xfrm>
          <a:prstGeom prst="rightArrow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множение 21">
            <a:hlinkClick r:id="" action="ppaction://hlinkshowjump?jump=endshow"/>
          </p:cNvPr>
          <p:cNvSpPr/>
          <p:nvPr/>
        </p:nvSpPr>
        <p:spPr>
          <a:xfrm>
            <a:off x="8286776" y="142852"/>
            <a:ext cx="357190" cy="357190"/>
          </a:xfrm>
          <a:prstGeom prst="mathMultiply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20" grpId="0" animBg="1"/>
      <p:bldP spid="2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7428.net/wp-content/uploads/2013/05/Red-Curtain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12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257174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257174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7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10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4810" y="257174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214810" y="257174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4</a:t>
            </a:r>
            <a:endParaRPr lang="ru-RU" sz="4000" b="1" dirty="0">
              <a:solidFill>
                <a:srgbClr val="002060"/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3357554" y="2428868"/>
            <a:ext cx="2428892" cy="2428892"/>
            <a:chOff x="3428992" y="2857496"/>
            <a:chExt cx="2428892" cy="2428892"/>
          </a:xfrm>
        </p:grpSpPr>
        <p:sp>
          <p:nvSpPr>
            <p:cNvPr id="18" name="Рамка 17"/>
            <p:cNvSpPr/>
            <p:nvPr/>
          </p:nvSpPr>
          <p:spPr>
            <a:xfrm>
              <a:off x="3428992" y="2857496"/>
              <a:ext cx="2428892" cy="2428892"/>
            </a:xfrm>
            <a:prstGeom prst="frame">
              <a:avLst>
                <a:gd name="adj1" fmla="val 5425"/>
              </a:avLst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571868" y="442913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5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000628" y="300037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11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286248" y="371475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>
                  <a:solidFill>
                    <a:srgbClr val="002060"/>
                  </a:solidFill>
                </a:rPr>
                <a:t>8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000628" y="442913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9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23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143116"/>
            <a:ext cx="2286016" cy="4245494"/>
          </a:xfrm>
          <a:prstGeom prst="rect">
            <a:avLst/>
          </a:prstGeom>
          <a:noFill/>
        </p:spPr>
      </p:pic>
      <p:sp>
        <p:nvSpPr>
          <p:cNvPr id="20" name="Выноска-облако 19"/>
          <p:cNvSpPr/>
          <p:nvPr/>
        </p:nvSpPr>
        <p:spPr>
          <a:xfrm>
            <a:off x="6072198" y="3000372"/>
            <a:ext cx="2286016" cy="1285884"/>
          </a:xfrm>
          <a:prstGeom prst="cloudCallout">
            <a:avLst>
              <a:gd name="adj1" fmla="val -18736"/>
              <a:gd name="adj2" fmla="val 84449"/>
            </a:avLst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Сумма равна </a:t>
            </a:r>
            <a:r>
              <a:rPr lang="ru-RU" sz="3200" b="1" dirty="0" smtClean="0">
                <a:solidFill>
                  <a:srgbClr val="002060"/>
                </a:solidFill>
              </a:rPr>
              <a:t>24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5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4643446"/>
            <a:ext cx="1691848" cy="1891919"/>
          </a:xfrm>
          <a:prstGeom prst="rect">
            <a:avLst/>
          </a:prstGeom>
          <a:noFill/>
        </p:spPr>
      </p:pic>
      <p:sp>
        <p:nvSpPr>
          <p:cNvPr id="21" name="Стрелка вправо 20">
            <a:hlinkClick r:id="" action="ppaction://hlinkshowjump?jump=nextslide"/>
          </p:cNvPr>
          <p:cNvSpPr/>
          <p:nvPr/>
        </p:nvSpPr>
        <p:spPr>
          <a:xfrm>
            <a:off x="8143900" y="6357958"/>
            <a:ext cx="500066" cy="285752"/>
          </a:xfrm>
          <a:prstGeom prst="rightArrow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множение 21">
            <a:hlinkClick r:id="" action="ppaction://hlinkshowjump?jump=endshow"/>
          </p:cNvPr>
          <p:cNvSpPr/>
          <p:nvPr/>
        </p:nvSpPr>
        <p:spPr>
          <a:xfrm>
            <a:off x="8286776" y="142852"/>
            <a:ext cx="357190" cy="357190"/>
          </a:xfrm>
          <a:prstGeom prst="mathMultiply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20" grpId="0" animBg="1"/>
      <p:bldP spid="2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7428.net/wp-content/uploads/2013/05/Red-Curtain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Группа 25"/>
          <p:cNvGrpSpPr/>
          <p:nvPr/>
        </p:nvGrpSpPr>
        <p:grpSpPr>
          <a:xfrm>
            <a:off x="3357554" y="2428868"/>
            <a:ext cx="2428892" cy="2428892"/>
            <a:chOff x="3428992" y="2857496"/>
            <a:chExt cx="2428892" cy="2428892"/>
          </a:xfrm>
        </p:grpSpPr>
        <p:sp>
          <p:nvSpPr>
            <p:cNvPr id="18" name="Рамка 17"/>
            <p:cNvSpPr/>
            <p:nvPr/>
          </p:nvSpPr>
          <p:spPr>
            <a:xfrm>
              <a:off x="3428992" y="2857496"/>
              <a:ext cx="2428892" cy="2428892"/>
            </a:xfrm>
            <a:prstGeom prst="frame">
              <a:avLst>
                <a:gd name="adj1" fmla="val 5425"/>
              </a:avLst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571868" y="442913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12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4286248" y="3000348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6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286248" y="4429108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22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000628" y="442913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8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10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257174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257174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20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14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257174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257174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16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18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3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143116"/>
            <a:ext cx="2286016" cy="4245494"/>
          </a:xfrm>
          <a:prstGeom prst="rect">
            <a:avLst/>
          </a:prstGeom>
          <a:noFill/>
        </p:spPr>
      </p:pic>
      <p:sp>
        <p:nvSpPr>
          <p:cNvPr id="20" name="Выноска-облако 19"/>
          <p:cNvSpPr/>
          <p:nvPr/>
        </p:nvSpPr>
        <p:spPr>
          <a:xfrm>
            <a:off x="6072198" y="3000372"/>
            <a:ext cx="2286016" cy="1285884"/>
          </a:xfrm>
          <a:prstGeom prst="cloudCallout">
            <a:avLst>
              <a:gd name="adj1" fmla="val -18736"/>
              <a:gd name="adj2" fmla="val 84449"/>
            </a:avLst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Сумма равна </a:t>
            </a:r>
            <a:r>
              <a:rPr lang="ru-RU" sz="3200" b="1" dirty="0" smtClean="0">
                <a:solidFill>
                  <a:srgbClr val="002060"/>
                </a:solidFill>
              </a:rPr>
              <a:t>42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5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4643446"/>
            <a:ext cx="1691848" cy="1891919"/>
          </a:xfrm>
          <a:prstGeom prst="rect">
            <a:avLst/>
          </a:prstGeom>
          <a:noFill/>
        </p:spPr>
      </p:pic>
      <p:sp>
        <p:nvSpPr>
          <p:cNvPr id="21" name="Стрелка вправо 20">
            <a:hlinkClick r:id="" action="ppaction://hlinkshowjump?jump=nextslide"/>
          </p:cNvPr>
          <p:cNvSpPr/>
          <p:nvPr/>
        </p:nvSpPr>
        <p:spPr>
          <a:xfrm>
            <a:off x="8143900" y="6357958"/>
            <a:ext cx="500066" cy="285752"/>
          </a:xfrm>
          <a:prstGeom prst="rightArrow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множение 21">
            <a:hlinkClick r:id="" action="ppaction://hlinkshowjump?jump=endshow"/>
          </p:cNvPr>
          <p:cNvSpPr/>
          <p:nvPr/>
        </p:nvSpPr>
        <p:spPr>
          <a:xfrm>
            <a:off x="8286776" y="142852"/>
            <a:ext cx="357190" cy="357190"/>
          </a:xfrm>
          <a:prstGeom prst="mathMultiply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20" grpId="0" animBg="1"/>
      <p:bldP spid="2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7428.net/wp-content/uploads/2013/05/Red-Curtain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Группа 25"/>
          <p:cNvGrpSpPr/>
          <p:nvPr/>
        </p:nvGrpSpPr>
        <p:grpSpPr>
          <a:xfrm>
            <a:off x="3357554" y="2428868"/>
            <a:ext cx="2428892" cy="2428892"/>
            <a:chOff x="3428992" y="2857496"/>
            <a:chExt cx="2428892" cy="2428892"/>
          </a:xfrm>
        </p:grpSpPr>
        <p:sp>
          <p:nvSpPr>
            <p:cNvPr id="18" name="Рамка 17"/>
            <p:cNvSpPr/>
            <p:nvPr/>
          </p:nvSpPr>
          <p:spPr>
            <a:xfrm>
              <a:off x="3428992" y="2857496"/>
              <a:ext cx="2428892" cy="2428892"/>
            </a:xfrm>
            <a:prstGeom prst="frame">
              <a:avLst>
                <a:gd name="adj1" fmla="val 5425"/>
              </a:avLst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000628" y="371475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2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000628" y="300037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16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571868" y="300037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8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000628" y="4429132"/>
              <a:ext cx="714380" cy="714380"/>
            </a:xfrm>
            <a:prstGeom prst="rect">
              <a:avLst/>
            </a:prstGeom>
            <a:solidFill>
              <a:srgbClr val="CCFF66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</a:rPr>
                <a:t>12</a:t>
              </a:r>
              <a:endParaRPr lang="ru-RU" sz="4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50043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0043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4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18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400050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14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4810" y="257174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214810" y="257174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6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4810" y="3286124"/>
            <a:ext cx="714380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214810" y="3286124"/>
            <a:ext cx="714380" cy="7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10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3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143116"/>
            <a:ext cx="2286016" cy="4245494"/>
          </a:xfrm>
          <a:prstGeom prst="rect">
            <a:avLst/>
          </a:prstGeom>
          <a:noFill/>
        </p:spPr>
      </p:pic>
      <p:sp>
        <p:nvSpPr>
          <p:cNvPr id="20" name="Выноска-облако 19"/>
          <p:cNvSpPr/>
          <p:nvPr/>
        </p:nvSpPr>
        <p:spPr>
          <a:xfrm>
            <a:off x="6072198" y="3000372"/>
            <a:ext cx="2286016" cy="1285884"/>
          </a:xfrm>
          <a:prstGeom prst="cloudCallout">
            <a:avLst>
              <a:gd name="adj1" fmla="val -18736"/>
              <a:gd name="adj2" fmla="val 84449"/>
            </a:avLst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Сумма равна </a:t>
            </a:r>
            <a:r>
              <a:rPr lang="ru-RU" sz="3200" b="1" dirty="0" smtClean="0">
                <a:solidFill>
                  <a:srgbClr val="002060"/>
                </a:solidFill>
              </a:rPr>
              <a:t>30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5" name="Picture 2" descr="http://static2.decosoon.com/65961-thickbox_atch/stickers-chien-et-clow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4643446"/>
            <a:ext cx="1691848" cy="1891919"/>
          </a:xfrm>
          <a:prstGeom prst="rect">
            <a:avLst/>
          </a:prstGeom>
          <a:noFill/>
        </p:spPr>
      </p:pic>
      <p:sp>
        <p:nvSpPr>
          <p:cNvPr id="21" name="Стрелка вправо 20">
            <a:hlinkClick r:id="rId5" action="ppaction://hlinksldjump"/>
          </p:cNvPr>
          <p:cNvSpPr/>
          <p:nvPr/>
        </p:nvSpPr>
        <p:spPr>
          <a:xfrm flipH="1">
            <a:off x="500034" y="6357958"/>
            <a:ext cx="500066" cy="285752"/>
          </a:xfrm>
          <a:prstGeom prst="rightArrow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множение 21">
            <a:hlinkClick r:id="" action="ppaction://hlinkshowjump?jump=endshow"/>
          </p:cNvPr>
          <p:cNvSpPr/>
          <p:nvPr/>
        </p:nvSpPr>
        <p:spPr>
          <a:xfrm>
            <a:off x="8286776" y="142852"/>
            <a:ext cx="357190" cy="357190"/>
          </a:xfrm>
          <a:prstGeom prst="mathMultiply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9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20" grpId="0" animBg="1"/>
      <p:bldP spid="2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7428.net/wp-content/uploads/2013/05/Red-Curtain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трелка вправо 2">
            <a:hlinkClick r:id="rId3" action="ppaction://hlinksldjump"/>
          </p:cNvPr>
          <p:cNvSpPr/>
          <p:nvPr/>
        </p:nvSpPr>
        <p:spPr>
          <a:xfrm flipH="1">
            <a:off x="500034" y="6286520"/>
            <a:ext cx="500066" cy="285752"/>
          </a:xfrm>
          <a:prstGeom prst="rightArrow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 flipH="1">
            <a:off x="8286776" y="142852"/>
            <a:ext cx="357190" cy="357190"/>
          </a:xfrm>
          <a:prstGeom prst="mathMultiply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535901" y="1285860"/>
            <a:ext cx="607219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_FuturaRoundTtlCmDFr" pitchFamily="34" charset="-52"/>
              </a:rPr>
              <a:t>используемые материалы</a:t>
            </a:r>
            <a:endParaRPr lang="ru-RU" sz="4000" b="1" dirty="0">
              <a:solidFill>
                <a:srgbClr val="FFFF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_FuturaRoundTtlCmDFr" pitchFamily="3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2714620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http://static2.decosoon.com/65961-thickbox_atch/stickers-chien-et-clown.jpg</a:t>
            </a:r>
            <a:r>
              <a:rPr lang="ru-RU" dirty="0" smtClean="0"/>
              <a:t>     клоун и собачка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3500438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http://7428.net/wp-content/uploads/2013/05/Red-Curtain.jpg</a:t>
            </a:r>
            <a:r>
              <a:rPr lang="ru-RU" dirty="0" smtClean="0"/>
              <a:t>    фон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43043" y="4071942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Магические квадраты 1-го уровня – М.И.Моро, </a:t>
            </a:r>
            <a:r>
              <a:rPr lang="ru-RU" dirty="0" err="1" smtClean="0"/>
              <a:t>М.А.Бантова</a:t>
            </a:r>
            <a:r>
              <a:rPr lang="ru-RU" dirty="0" smtClean="0"/>
              <a:t> Математика, 2 класс, 1-я часть, стр. 65, 67.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4714884"/>
            <a:ext cx="65008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Магические квадраты 2-го уровня - </a:t>
            </a:r>
            <a:r>
              <a:rPr lang="ru-RU" dirty="0" err="1" smtClean="0"/>
              <a:t>Т.Н.Ситникова</a:t>
            </a:r>
            <a:r>
              <a:rPr lang="ru-RU" dirty="0" smtClean="0"/>
              <a:t>, </a:t>
            </a:r>
            <a:r>
              <a:rPr lang="ru-RU" dirty="0" err="1" smtClean="0"/>
              <a:t>И.Ф.Яценко</a:t>
            </a:r>
            <a:r>
              <a:rPr lang="ru-RU" dirty="0" smtClean="0"/>
              <a:t> «Поурочные разработки по математике» для 2 класса к УМК «Школа России» 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206</Words>
  <Application>Microsoft Office PowerPoint</Application>
  <PresentationFormat>Экран (4:3)</PresentationFormat>
  <Paragraphs>90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Коломенская В.Г.</dc:creator>
  <cp:lastModifiedBy>Коломенская В.Г.</cp:lastModifiedBy>
  <cp:revision>50</cp:revision>
  <dcterms:created xsi:type="dcterms:W3CDTF">2015-12-02T17:36:53Z</dcterms:created>
  <dcterms:modified xsi:type="dcterms:W3CDTF">2015-12-06T10:41:00Z</dcterms:modified>
</cp:coreProperties>
</file>