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1" r:id="rId2"/>
    <p:sldId id="256" r:id="rId3"/>
    <p:sldId id="259" r:id="rId4"/>
    <p:sldId id="261" r:id="rId5"/>
    <p:sldId id="260" r:id="rId6"/>
    <p:sldId id="262" r:id="rId7"/>
    <p:sldId id="27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A18331-80DA-45B7-946A-916256FFDF58}" type="doc">
      <dgm:prSet loTypeId="urn:microsoft.com/office/officeart/2005/8/layout/vList2" loCatId="list" qsTypeId="urn:microsoft.com/office/officeart/2005/8/quickstyle/3d9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A9FE222-CEDF-4231-B222-6BA039593E72}">
      <dgm:prSet custT="1"/>
      <dgm:spPr/>
      <dgm:t>
        <a:bodyPr/>
        <a:lstStyle/>
        <a:p>
          <a:pPr algn="ctr" rtl="0"/>
          <a:r>
            <a:rPr lang="ru-RU" sz="4000" dirty="0" smtClean="0">
              <a:solidFill>
                <a:srgbClr val="FF0000"/>
              </a:solidFill>
            </a:rPr>
            <a:t>«Бессоюзные сложные предложения и знаки препинания при них» </a:t>
          </a:r>
          <a:endParaRPr lang="ru-RU" sz="4000" dirty="0">
            <a:solidFill>
              <a:srgbClr val="FF0000"/>
            </a:solidFill>
          </a:endParaRPr>
        </a:p>
      </dgm:t>
    </dgm:pt>
    <dgm:pt modelId="{CE0BA296-36BA-4F6A-A9A5-B04E86038197}" type="parTrans" cxnId="{CBFE57DF-EB32-4416-82FB-A474D44412A4}">
      <dgm:prSet/>
      <dgm:spPr/>
      <dgm:t>
        <a:bodyPr/>
        <a:lstStyle/>
        <a:p>
          <a:endParaRPr lang="ru-RU"/>
        </a:p>
      </dgm:t>
    </dgm:pt>
    <dgm:pt modelId="{D501BB3A-FDCE-4345-AD81-1F9E55ACE1B9}" type="sibTrans" cxnId="{CBFE57DF-EB32-4416-82FB-A474D44412A4}">
      <dgm:prSet/>
      <dgm:spPr/>
      <dgm:t>
        <a:bodyPr/>
        <a:lstStyle/>
        <a:p>
          <a:endParaRPr lang="ru-RU"/>
        </a:p>
      </dgm:t>
    </dgm:pt>
    <dgm:pt modelId="{DE6B2C67-8578-48E9-A6D4-9F24A3C37FBB}" type="pres">
      <dgm:prSet presAssocID="{35A18331-80DA-45B7-946A-916256FFDF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751C37-9711-4196-9906-CE3DE48B79C7}" type="pres">
      <dgm:prSet presAssocID="{2A9FE222-CEDF-4231-B222-6BA039593E7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FE57DF-EB32-4416-82FB-A474D44412A4}" srcId="{35A18331-80DA-45B7-946A-916256FFDF58}" destId="{2A9FE222-CEDF-4231-B222-6BA039593E72}" srcOrd="0" destOrd="0" parTransId="{CE0BA296-36BA-4F6A-A9A5-B04E86038197}" sibTransId="{D501BB3A-FDCE-4345-AD81-1F9E55ACE1B9}"/>
    <dgm:cxn modelId="{A8A56703-EC59-4796-B855-F35F48A1F830}" type="presOf" srcId="{35A18331-80DA-45B7-946A-916256FFDF58}" destId="{DE6B2C67-8578-48E9-A6D4-9F24A3C37FBB}" srcOrd="0" destOrd="0" presId="urn:microsoft.com/office/officeart/2005/8/layout/vList2"/>
    <dgm:cxn modelId="{836AE02E-5CFA-4ABE-8472-0B2915DF7D95}" type="presOf" srcId="{2A9FE222-CEDF-4231-B222-6BA039593E72}" destId="{C2751C37-9711-4196-9906-CE3DE48B79C7}" srcOrd="0" destOrd="0" presId="urn:microsoft.com/office/officeart/2005/8/layout/vList2"/>
    <dgm:cxn modelId="{FC789C13-D774-4FFA-B517-0FB2C5D45A59}" type="presParOf" srcId="{DE6B2C67-8578-48E9-A6D4-9F24A3C37FBB}" destId="{C2751C37-9711-4196-9906-CE3DE48B79C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F93CF4-83DD-40F4-AD50-470DDA147BB4}" type="doc">
      <dgm:prSet loTypeId="urn:microsoft.com/office/officeart/2005/8/layout/venn1" loCatId="relationship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84C4AE2-DF01-4F66-B321-AB88523BDA0F}">
      <dgm:prSet/>
      <dgm:spPr/>
      <dgm:t>
        <a:bodyPr/>
        <a:lstStyle/>
        <a:p>
          <a:pPr rtl="0"/>
          <a:r>
            <a:rPr lang="ru-RU" b="1" dirty="0" smtClean="0">
              <a:solidFill>
                <a:srgbClr val="00B050"/>
              </a:solidFill>
            </a:rPr>
            <a:t>9 класс</a:t>
          </a:r>
          <a:endParaRPr lang="ru-RU" b="1" dirty="0">
            <a:solidFill>
              <a:srgbClr val="00B050"/>
            </a:solidFill>
          </a:endParaRPr>
        </a:p>
      </dgm:t>
    </dgm:pt>
    <dgm:pt modelId="{AFDB80F1-E9B2-4303-9DF0-1BCA4AF256CF}" type="parTrans" cxnId="{E1333BDD-9063-4D32-80DE-B379643938B2}">
      <dgm:prSet/>
      <dgm:spPr/>
      <dgm:t>
        <a:bodyPr/>
        <a:lstStyle/>
        <a:p>
          <a:endParaRPr lang="ru-RU"/>
        </a:p>
      </dgm:t>
    </dgm:pt>
    <dgm:pt modelId="{A2AAD8CC-BE03-4132-A6C0-1F5A63B473E7}" type="sibTrans" cxnId="{E1333BDD-9063-4D32-80DE-B379643938B2}">
      <dgm:prSet/>
      <dgm:spPr/>
      <dgm:t>
        <a:bodyPr/>
        <a:lstStyle/>
        <a:p>
          <a:endParaRPr lang="ru-RU"/>
        </a:p>
      </dgm:t>
    </dgm:pt>
    <dgm:pt modelId="{77FDFBB3-D5F3-4DE7-9272-CC30C8F937F1}" type="pres">
      <dgm:prSet presAssocID="{58F93CF4-83DD-40F4-AD50-470DDA147BB4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1E0172-304D-4E53-8B2C-39D97F83443C}" type="pres">
      <dgm:prSet presAssocID="{484C4AE2-DF01-4F66-B321-AB88523BDA0F}" presName="circ1TxSh" presStyleLbl="vennNode1" presStyleIdx="0" presStyleCnt="1"/>
      <dgm:spPr/>
      <dgm:t>
        <a:bodyPr/>
        <a:lstStyle/>
        <a:p>
          <a:endParaRPr lang="ru-RU"/>
        </a:p>
      </dgm:t>
    </dgm:pt>
  </dgm:ptLst>
  <dgm:cxnLst>
    <dgm:cxn modelId="{E1333BDD-9063-4D32-80DE-B379643938B2}" srcId="{58F93CF4-83DD-40F4-AD50-470DDA147BB4}" destId="{484C4AE2-DF01-4F66-B321-AB88523BDA0F}" srcOrd="0" destOrd="0" parTransId="{AFDB80F1-E9B2-4303-9DF0-1BCA4AF256CF}" sibTransId="{A2AAD8CC-BE03-4132-A6C0-1F5A63B473E7}"/>
    <dgm:cxn modelId="{20664C38-F3CA-4A8F-ABBF-18A5C895EF6A}" type="presOf" srcId="{484C4AE2-DF01-4F66-B321-AB88523BDA0F}" destId="{C31E0172-304D-4E53-8B2C-39D97F83443C}" srcOrd="0" destOrd="0" presId="urn:microsoft.com/office/officeart/2005/8/layout/venn1"/>
    <dgm:cxn modelId="{B7EA7EBF-ADA3-484F-8BFA-89021C56A202}" type="presOf" srcId="{58F93CF4-83DD-40F4-AD50-470DDA147BB4}" destId="{77FDFBB3-D5F3-4DE7-9272-CC30C8F937F1}" srcOrd="0" destOrd="0" presId="urn:microsoft.com/office/officeart/2005/8/layout/venn1"/>
    <dgm:cxn modelId="{7CBA103F-8B31-4E73-B833-B3D761174051}" type="presParOf" srcId="{77FDFBB3-D5F3-4DE7-9272-CC30C8F937F1}" destId="{C31E0172-304D-4E53-8B2C-39D97F83443C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ED5B39-9571-460A-B2A4-B32CDC109834}" type="doc">
      <dgm:prSet loTypeId="urn:microsoft.com/office/officeart/2005/8/layout/vList2" loCatId="list" qsTypeId="urn:microsoft.com/office/officeart/2005/8/quickstyle/3d9" qsCatId="3D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DF250DED-B396-4E94-8254-7B2AB2575D86}">
      <dgm:prSet custT="1"/>
      <dgm:spPr/>
      <dgm:t>
        <a:bodyPr/>
        <a:lstStyle/>
        <a:p>
          <a:pPr rtl="0"/>
          <a:r>
            <a:rPr lang="ru-RU" sz="6000" b="1" dirty="0" smtClean="0">
              <a:solidFill>
                <a:srgbClr val="00B050"/>
              </a:solidFill>
            </a:rPr>
            <a:t>Спасибо за урок!</a:t>
          </a:r>
          <a:endParaRPr lang="ru-RU" sz="6000" b="1" dirty="0">
            <a:solidFill>
              <a:srgbClr val="00B050"/>
            </a:solidFill>
          </a:endParaRPr>
        </a:p>
      </dgm:t>
    </dgm:pt>
    <dgm:pt modelId="{345C1281-BF01-4DBC-B7DD-A1B2B13F10D8}" type="parTrans" cxnId="{E1D4284F-6EC3-4257-8F0E-E865C702030F}">
      <dgm:prSet/>
      <dgm:spPr/>
      <dgm:t>
        <a:bodyPr/>
        <a:lstStyle/>
        <a:p>
          <a:endParaRPr lang="ru-RU"/>
        </a:p>
      </dgm:t>
    </dgm:pt>
    <dgm:pt modelId="{A3273397-3A2C-4E78-8162-BC1386F83E81}" type="sibTrans" cxnId="{E1D4284F-6EC3-4257-8F0E-E865C702030F}">
      <dgm:prSet/>
      <dgm:spPr/>
      <dgm:t>
        <a:bodyPr/>
        <a:lstStyle/>
        <a:p>
          <a:endParaRPr lang="ru-RU"/>
        </a:p>
      </dgm:t>
    </dgm:pt>
    <dgm:pt modelId="{5F137875-060D-4B97-8E3E-DAD571EA1471}">
      <dgm:prSet/>
      <dgm:spPr/>
      <dgm:t>
        <a:bodyPr/>
        <a:lstStyle/>
        <a:p>
          <a:endParaRPr lang="ru-RU" dirty="0"/>
        </a:p>
      </dgm:t>
    </dgm:pt>
    <dgm:pt modelId="{B37C9BF8-BE13-49D3-8794-80E8EBFA2B6F}" type="parTrans" cxnId="{42838B28-082B-42F2-B17B-30901507A2BF}">
      <dgm:prSet/>
      <dgm:spPr/>
      <dgm:t>
        <a:bodyPr/>
        <a:lstStyle/>
        <a:p>
          <a:endParaRPr lang="ru-RU"/>
        </a:p>
      </dgm:t>
    </dgm:pt>
    <dgm:pt modelId="{040B9D13-3F3E-4A49-893D-E3C21059E685}" type="sibTrans" cxnId="{42838B28-082B-42F2-B17B-30901507A2BF}">
      <dgm:prSet/>
      <dgm:spPr/>
      <dgm:t>
        <a:bodyPr/>
        <a:lstStyle/>
        <a:p>
          <a:endParaRPr lang="ru-RU"/>
        </a:p>
      </dgm:t>
    </dgm:pt>
    <dgm:pt modelId="{811DF20D-F4AE-419A-AC91-2D2E5C827A2C}" type="pres">
      <dgm:prSet presAssocID="{C5ED5B39-9571-460A-B2A4-B32CDC1098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581866-91F8-4217-A4DD-2C9B71A23F89}" type="pres">
      <dgm:prSet presAssocID="{DF250DED-B396-4E94-8254-7B2AB2575D86}" presName="parentText" presStyleLbl="node1" presStyleIdx="0" presStyleCnt="1" custLinFactY="-18933" custLinFactNeighborX="-198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414676-686D-4EC2-8A63-624FFCEE142A}" type="pres">
      <dgm:prSet presAssocID="{DF250DED-B396-4E94-8254-7B2AB2575D86}" presName="childText" presStyleLbl="revTx" presStyleIdx="0" presStyleCnt="1" custLinFactNeighborX="4950" custLinFactNeighborY="27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838B28-082B-42F2-B17B-30901507A2BF}" srcId="{DF250DED-B396-4E94-8254-7B2AB2575D86}" destId="{5F137875-060D-4B97-8E3E-DAD571EA1471}" srcOrd="0" destOrd="0" parTransId="{B37C9BF8-BE13-49D3-8794-80E8EBFA2B6F}" sibTransId="{040B9D13-3F3E-4A49-893D-E3C21059E685}"/>
    <dgm:cxn modelId="{AF14E2E3-CC0D-46D2-83DB-55298D36D237}" type="presOf" srcId="{5F137875-060D-4B97-8E3E-DAD571EA1471}" destId="{92414676-686D-4EC2-8A63-624FFCEE142A}" srcOrd="0" destOrd="0" presId="urn:microsoft.com/office/officeart/2005/8/layout/vList2"/>
    <dgm:cxn modelId="{20B553DD-C4E4-4423-AC9E-A7F95D840680}" type="presOf" srcId="{C5ED5B39-9571-460A-B2A4-B32CDC109834}" destId="{811DF20D-F4AE-419A-AC91-2D2E5C827A2C}" srcOrd="0" destOrd="0" presId="urn:microsoft.com/office/officeart/2005/8/layout/vList2"/>
    <dgm:cxn modelId="{3C4CE0B2-DA9D-4A57-866B-03F1D0E41F1E}" type="presOf" srcId="{DF250DED-B396-4E94-8254-7B2AB2575D86}" destId="{42581866-91F8-4217-A4DD-2C9B71A23F89}" srcOrd="0" destOrd="0" presId="urn:microsoft.com/office/officeart/2005/8/layout/vList2"/>
    <dgm:cxn modelId="{E1D4284F-6EC3-4257-8F0E-E865C702030F}" srcId="{C5ED5B39-9571-460A-B2A4-B32CDC109834}" destId="{DF250DED-B396-4E94-8254-7B2AB2575D86}" srcOrd="0" destOrd="0" parTransId="{345C1281-BF01-4DBC-B7DD-A1B2B13F10D8}" sibTransId="{A3273397-3A2C-4E78-8162-BC1386F83E81}"/>
    <dgm:cxn modelId="{8AD3BC25-5242-46E6-87E7-E0A8BDB8C38F}" type="presParOf" srcId="{811DF20D-F4AE-419A-AC91-2D2E5C827A2C}" destId="{42581866-91F8-4217-A4DD-2C9B71A23F89}" srcOrd="0" destOrd="0" presId="urn:microsoft.com/office/officeart/2005/8/layout/vList2"/>
    <dgm:cxn modelId="{10728FFD-647B-4CBE-9420-DFC5E1E368CD}" type="presParOf" srcId="{811DF20D-F4AE-419A-AC91-2D2E5C827A2C}" destId="{92414676-686D-4EC2-8A63-624FFCEE142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751C37-9711-4196-9906-CE3DE48B79C7}">
      <dsp:nvSpPr>
        <dsp:cNvPr id="0" name=""/>
        <dsp:cNvSpPr/>
      </dsp:nvSpPr>
      <dsp:spPr>
        <a:xfrm>
          <a:off x="0" y="171"/>
          <a:ext cx="8643998" cy="17522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  <a:sp3d extrusionH="28000" prstMaterial="matte"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solidFill>
                <a:srgbClr val="FF0000"/>
              </a:solidFill>
            </a:rPr>
            <a:t>«Бессоюзные сложные предложения и знаки препинания при них» </a:t>
          </a:r>
          <a:endParaRPr lang="ru-RU" sz="4000" kern="1200" dirty="0">
            <a:solidFill>
              <a:srgbClr val="FF0000"/>
            </a:solidFill>
          </a:endParaRPr>
        </a:p>
      </dsp:txBody>
      <dsp:txXfrm>
        <a:off x="0" y="171"/>
        <a:ext cx="8643998" cy="175225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1E0172-304D-4E53-8B2C-39D97F83443C}">
      <dsp:nvSpPr>
        <dsp:cNvPr id="0" name=""/>
        <dsp:cNvSpPr/>
      </dsp:nvSpPr>
      <dsp:spPr>
        <a:xfrm>
          <a:off x="58525" y="0"/>
          <a:ext cx="1071570" cy="1071570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rgbClr val="00B050"/>
              </a:solidFill>
            </a:rPr>
            <a:t>9 класс</a:t>
          </a:r>
          <a:endParaRPr lang="ru-RU" sz="2100" b="1" kern="1200" dirty="0">
            <a:solidFill>
              <a:srgbClr val="00B050"/>
            </a:solidFill>
          </a:endParaRPr>
        </a:p>
      </dsp:txBody>
      <dsp:txXfrm>
        <a:off x="58525" y="0"/>
        <a:ext cx="1071570" cy="107157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2581866-91F8-4217-A4DD-2C9B71A23F89}">
      <dsp:nvSpPr>
        <dsp:cNvPr id="0" name=""/>
        <dsp:cNvSpPr/>
      </dsp:nvSpPr>
      <dsp:spPr>
        <a:xfrm>
          <a:off x="0" y="0"/>
          <a:ext cx="7215238" cy="13993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  <a:sp3d extrusionH="28000" prstMaterial="matte"/>
        </a:bodyPr>
        <a:lstStyle/>
        <a:p>
          <a:pPr lvl="0" algn="l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b="1" kern="1200" dirty="0" smtClean="0">
              <a:solidFill>
                <a:srgbClr val="00B050"/>
              </a:solidFill>
            </a:rPr>
            <a:t>Спасибо за урок!</a:t>
          </a:r>
          <a:endParaRPr lang="ru-RU" sz="6000" b="1" kern="1200" dirty="0">
            <a:solidFill>
              <a:srgbClr val="00B050"/>
            </a:solidFill>
          </a:endParaRPr>
        </a:p>
      </dsp:txBody>
      <dsp:txXfrm>
        <a:off x="0" y="0"/>
        <a:ext cx="7215238" cy="1399320"/>
      </dsp:txXfrm>
    </dsp:sp>
    <dsp:sp modelId="{92414676-686D-4EC2-8A63-624FFCEE142A}">
      <dsp:nvSpPr>
        <dsp:cNvPr id="0" name=""/>
        <dsp:cNvSpPr/>
      </dsp:nvSpPr>
      <dsp:spPr>
        <a:xfrm>
          <a:off x="0" y="1405070"/>
          <a:ext cx="7215238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084" tIns="29210" rIns="163576" bIns="29210" numCol="1" spcCol="1270" anchor="t" anchorCtr="0">
          <a:noAutofit/>
          <a:sp3d extrusionH="28000" prstMaterial="matte"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800" kern="1200" dirty="0"/>
        </a:p>
      </dsp:txBody>
      <dsp:txXfrm>
        <a:off x="0" y="1405070"/>
        <a:ext cx="7215238" cy="380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C31C67A-1E37-4B0E-B2AD-F848469886C1}" type="datetimeFigureOut">
              <a:rPr lang="ru-RU"/>
              <a:pPr>
                <a:defRPr/>
              </a:pPr>
              <a:t>03.05.2016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4634875-52F0-4C62-A440-84103AA201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AADFDB-E47D-4D08-901A-B35F7F42B393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3565773-4E02-4154-B624-69EA3C6EDF6C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Составить  бессоюзные предложения  со всеми знаками препинания.</a:t>
            </a: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41A7CA-ECA0-4F0F-8695-141A7B9AD607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45AFE-7C81-4067-8FB3-99E8B9B0A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A9AB1-D8F0-4C6C-90E5-2597BD5650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D03FB-885F-4F90-A561-3D7A1E1C0D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015EB-00E9-4EEE-B2EE-4A2E54AD8B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53148-D13E-4FC5-B051-32F9A33724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BFA5E-618D-473E-9DA8-E79C96F18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D5F95-C712-4FCE-AA4F-6FBFA9051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64440-C9F8-419F-BD2E-203BD15687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A0DBE-FF83-4FC4-9FDC-BE57DF5B89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7D5CA-DDB6-4595-A855-DF9E9A2339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4DB39-5639-47B4-9F0D-FC57C015F7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C38C7E1-ACDA-4E19-A8AD-E4CA8B8F29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 smtClean="0"/>
              <a:t>Бессоюзные предложения и знаки препинания при них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sz="2400" dirty="0" smtClean="0"/>
              <a:t>Учитель русского языка и литературы МБОУ «Тотемская СОШ №1» </a:t>
            </a:r>
          </a:p>
          <a:p>
            <a:pPr algn="r"/>
            <a:r>
              <a:rPr lang="ru-RU" sz="2400" dirty="0" smtClean="0"/>
              <a:t>Гай Ольга Леонидовна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445AFE-7C81-4067-8FB3-99E8B9B0A88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00166" y="500043"/>
            <a:ext cx="6357982" cy="100013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Обобщение по теме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285720" y="2643182"/>
          <a:ext cx="8643998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429520" y="5572140"/>
          <a:ext cx="1188620" cy="1071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8637FA0-5950-4C5D-8D92-8D763361F513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3" y="1214438"/>
            <a:ext cx="8572500" cy="4572000"/>
          </a:xfrm>
        </p:spPr>
        <p:txBody>
          <a:bodyPr/>
          <a:lstStyle/>
          <a:p>
            <a:pPr marL="514350" indent="-514350" algn="l" eaLnBrk="1" hangingPunct="1">
              <a:buFont typeface="Calibri" pitchFamily="34" charset="0"/>
              <a:buAutoNum type="arabicPeriod"/>
            </a:pPr>
            <a:r>
              <a:rPr lang="ru-RU" sz="2800" b="1" dirty="0" smtClean="0"/>
              <a:t>Бессоюзным называется предложение, в котором части соединены интонацией и союзным словом.</a:t>
            </a:r>
          </a:p>
          <a:p>
            <a:pPr marL="514350" indent="-514350" algn="l" eaLnBrk="1" hangingPunct="1">
              <a:buFont typeface="Calibri" pitchFamily="34" charset="0"/>
              <a:buAutoNum type="arabicPeriod"/>
            </a:pPr>
            <a:r>
              <a:rPr lang="ru-RU" sz="2800" b="1" dirty="0" smtClean="0"/>
              <a:t>Бессоюзным называется предложение, в котором части соединены только интонацией.</a:t>
            </a:r>
          </a:p>
          <a:p>
            <a:pPr marL="514350" indent="-514350" algn="l" eaLnBrk="1" hangingPunct="1">
              <a:buFont typeface="Calibri" pitchFamily="34" charset="0"/>
              <a:buAutoNum type="arabicPeriod"/>
            </a:pPr>
            <a:r>
              <a:rPr lang="ru-RU" sz="2800" b="1" dirty="0" smtClean="0"/>
              <a:t>Бессоюзным называется предложение, в котором части соединены только союзным словом.</a:t>
            </a:r>
          </a:p>
          <a:p>
            <a:pPr marL="514350" indent="-514350" algn="l" eaLnBrk="1" hangingPunct="1">
              <a:buFont typeface="Calibri" pitchFamily="34" charset="0"/>
              <a:buAutoNum type="arabicPeriod"/>
            </a:pPr>
            <a:r>
              <a:rPr lang="ru-RU" sz="2800" b="1" dirty="0" smtClean="0"/>
              <a:t>Бессоюзные предложения делятся на сложносочиненные и сложноподчиненные.</a:t>
            </a:r>
          </a:p>
          <a:p>
            <a:pPr marL="514350" indent="-514350" algn="l" eaLnBrk="1" hangingPunct="1">
              <a:buFont typeface="Calibri" pitchFamily="34" charset="0"/>
              <a:buAutoNum type="arabicPeriod"/>
            </a:pPr>
            <a:endParaRPr lang="ru-RU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14290"/>
            <a:ext cx="8215370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</a:t>
            </a: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Укажите верное утверждение</a:t>
            </a:r>
          </a:p>
        </p:txBody>
      </p:sp>
      <p:sp>
        <p:nvSpPr>
          <p:cNvPr id="4100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38BFBE2-091B-432D-8FE5-08E001BF97D8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582594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    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II.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Списать,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расставить запятые.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тикают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часы 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весна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сменяет</a:t>
            </a:r>
          </a:p>
          <a:p>
            <a:pPr eaLnBrk="1" hangingPunct="1">
              <a:buFontTx/>
              <a:buNone/>
              <a:defRPr/>
            </a:pP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Одна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другую 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розовеет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небо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Меняются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названья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городов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нет уже свидетелей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событий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не с кем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плакать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                  Не с кем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вспоминать.</a:t>
            </a:r>
          </a:p>
          <a:p>
            <a:pPr eaLnBrk="1" hangingPunct="1">
              <a:buFontTx/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                                         </a:t>
            </a:r>
            <a:r>
              <a:rPr lang="ru-RU" dirty="0" smtClean="0">
                <a:solidFill>
                  <a:schemeClr val="tx1"/>
                </a:solidFill>
              </a:rPr>
              <a:t>Ахматова А.А.</a:t>
            </a:r>
            <a:endParaRPr lang="ru-RU" dirty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3A9B56-707B-43E8-9767-92D8CBC3FD90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7224" y="274638"/>
            <a:ext cx="7215238" cy="868346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ru-RU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  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III.</a:t>
            </a:r>
            <a:r>
              <a:rPr lang="ru-RU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  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Изложение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– миниатюра</a:t>
            </a: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85720" y="1501655"/>
            <a:ext cx="8429684" cy="440120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ru-RU" sz="2400" dirty="0" smtClean="0">
                <a:solidFill>
                  <a:srgbClr val="990000"/>
                </a:solidFill>
                <a:cs typeface="Times New Roman" pitchFamily="18" charset="0"/>
              </a:rPr>
              <a:t>     </a:t>
            </a:r>
            <a:r>
              <a:rPr lang="ru-RU" sz="2400" b="1" i="1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Пришла осенняя пора. Дует резкий холодный ветер, обрывая последние  жёлтые листья с деревьев.  В тёплые края улетают ласточки, стрижи, гуси. Всё реже греет солнышко. Красная рябинка волнуется на тропинке.</a:t>
            </a:r>
            <a:endParaRPr lang="ru-RU" sz="2400" b="1" i="1" dirty="0" smtClean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ru-RU" sz="40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endParaRPr lang="ru-RU" sz="4000" b="1" dirty="0" smtClean="0">
              <a:solidFill>
                <a:schemeClr val="tx1"/>
              </a:solidFill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ru-RU" sz="4000" b="1" dirty="0" smtClean="0">
                <a:solidFill>
                  <a:schemeClr val="tx1"/>
                </a:solidFill>
                <a:cs typeface="Arial" pitchFamily="34" charset="0"/>
              </a:rPr>
              <a:t> </a:t>
            </a:r>
          </a:p>
          <a:p>
            <a:pPr algn="just" eaLnBrk="0" hangingPunct="0">
              <a:defRPr/>
            </a:pPr>
            <a:r>
              <a:rPr lang="ru-RU" sz="4000" dirty="0" smtClean="0">
                <a:solidFill>
                  <a:schemeClr val="tx1"/>
                </a:solidFill>
                <a:ea typeface="Times New Roman" pitchFamily="18" charset="0"/>
                <a:cs typeface="Courier New" pitchFamily="49" charset="0"/>
              </a:rPr>
              <a:t>          </a:t>
            </a:r>
          </a:p>
          <a:p>
            <a:pPr algn="just" eaLnBrk="0" hangingPunct="0">
              <a:defRPr/>
            </a:pPr>
            <a:r>
              <a:rPr lang="ru-RU" sz="4000" b="1" dirty="0" smtClean="0">
                <a:solidFill>
                  <a:schemeClr val="tx1"/>
                </a:solidFill>
                <a:ea typeface="Times New Roman" pitchFamily="18" charset="0"/>
                <a:cs typeface="Courier New" pitchFamily="49" charset="0"/>
              </a:rPr>
              <a:t> </a:t>
            </a:r>
            <a:r>
              <a:rPr lang="ru-RU" sz="4000" b="1" dirty="0" smtClean="0">
                <a:solidFill>
                  <a:schemeClr val="tx1"/>
                </a:solidFill>
                <a:ea typeface="Times New Roman" pitchFamily="18" charset="0"/>
                <a:cs typeface="Courier New" pitchFamily="49" charset="0"/>
              </a:rPr>
              <a:t>              </a:t>
            </a:r>
            <a:r>
              <a:rPr lang="ru-RU" sz="4000" b="1" dirty="0" smtClean="0">
                <a:solidFill>
                  <a:schemeClr val="tx1"/>
                </a:solidFill>
                <a:ea typeface="Times New Roman" pitchFamily="18" charset="0"/>
                <a:cs typeface="Courier New" pitchFamily="49" charset="0"/>
              </a:rPr>
              <a:t> [  ] : [  ] ; [  ] ; [  ].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6150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7196B38-3CB1-47CE-AFE5-1D5ADC874D1D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786190"/>
            <a:ext cx="79296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990000"/>
                </a:solidFill>
                <a:cs typeface="Arial" pitchFamily="34" charset="0"/>
              </a:rPr>
              <a:t>Передать содержание текста одним предложением, соответствующим данной схеме, </a:t>
            </a:r>
            <a:r>
              <a:rPr lang="ru-RU" sz="2400" b="1" dirty="0" smtClean="0">
                <a:solidFill>
                  <a:srgbClr val="990000"/>
                </a:solidFill>
                <a:cs typeface="Arial" pitchFamily="34" charset="0"/>
              </a:rPr>
              <a:t>употребляя </a:t>
            </a:r>
            <a:r>
              <a:rPr lang="ru-RU" sz="2400" b="1" dirty="0" smtClean="0">
                <a:solidFill>
                  <a:srgbClr val="990000"/>
                </a:solidFill>
                <a:cs typeface="Arial" pitchFamily="34" charset="0"/>
              </a:rPr>
              <a:t>глаголы, характеризующие краски осени</a:t>
            </a:r>
            <a:r>
              <a:rPr lang="ru-RU" sz="2400" b="1" dirty="0" smtClean="0">
                <a:solidFill>
                  <a:srgbClr val="990000"/>
                </a:solidFill>
                <a:cs typeface="Arial" pitchFamily="34" charset="0"/>
              </a:rPr>
              <a:t>.</a:t>
            </a:r>
          </a:p>
          <a:p>
            <a:pPr algn="just"/>
            <a:endParaRPr lang="ru-RU" sz="2400" b="1" dirty="0" smtClean="0">
              <a:solidFill>
                <a:srgbClr val="990000"/>
              </a:solidFill>
              <a:cs typeface="Arial" pitchFamily="34" charset="0"/>
            </a:endParaRPr>
          </a:p>
          <a:p>
            <a:pPr algn="just"/>
            <a:endParaRPr lang="ru-RU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57158" y="928670"/>
            <a:ext cx="8286776" cy="501675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4000" b="1" i="1" dirty="0">
                <a:solidFill>
                  <a:schemeClr val="tx1"/>
                </a:solidFill>
                <a:latin typeface="+mj-lt"/>
                <a:ea typeface="Calibri" pitchFamily="34" charset="0"/>
                <a:cs typeface="Times New Roman" pitchFamily="18" charset="0"/>
              </a:rPr>
              <a:t>Пришла осенняя пора: дует резкий холодный ветер, обрывая последние  жёлтые листья с деревьев;  в тёплые края улетают ласточки, стрижи, гуси; всё реже греет солнышко; красная рябинка волнуется на тропинке.</a:t>
            </a:r>
            <a:endParaRPr lang="ru-RU" sz="40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173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F3D932-419C-4639-A00D-50D16D3F3D9F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85720" y="928670"/>
            <a:ext cx="8429716" cy="577081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700" dirty="0">
                <a:solidFill>
                  <a:schemeClr val="tx1"/>
                </a:solidFill>
                <a:ea typeface="Times New Roman" pitchFamily="18" charset="0"/>
              </a:rPr>
              <a:t>   </a:t>
            </a:r>
            <a:r>
              <a:rPr lang="ru-RU" sz="27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Двоеточие в БСП</a:t>
            </a:r>
            <a:endParaRPr lang="ru-RU" sz="2700" dirty="0">
              <a:solidFill>
                <a:schemeClr val="tx1"/>
              </a:solidFill>
            </a:endParaRPr>
          </a:p>
          <a:p>
            <a:pPr algn="ctr" eaLnBrk="0" hangingPunct="0">
              <a:lnSpc>
                <a:spcPct val="150000"/>
              </a:lnSpc>
              <a:defRPr/>
            </a:pPr>
            <a:r>
              <a:rPr lang="ru-RU" sz="2800" b="1" dirty="0">
                <a:solidFill>
                  <a:schemeClr val="tx1"/>
                </a:solidFill>
                <a:ea typeface="Times New Roman" pitchFamily="18" charset="0"/>
              </a:rPr>
              <a:t>а)</a:t>
            </a:r>
            <a:r>
              <a:rPr lang="ru-RU" sz="2800" b="1" dirty="0">
                <a:ea typeface="Times New Roman" pitchFamily="18" charset="0"/>
                <a:cs typeface="Courier New" pitchFamily="49" charset="0"/>
              </a:rPr>
              <a:t> [ </a:t>
            </a:r>
            <a:r>
              <a:rPr lang="en-US" sz="2800" b="1" dirty="0">
                <a:ea typeface="Times New Roman" pitchFamily="18" charset="0"/>
                <a:cs typeface="Courier New" pitchFamily="49" charset="0"/>
              </a:rPr>
              <a:t> </a:t>
            </a:r>
            <a:r>
              <a:rPr lang="ru-RU" sz="2800" b="1" dirty="0">
                <a:ea typeface="Times New Roman" pitchFamily="18" charset="0"/>
                <a:cs typeface="Courier New" pitchFamily="49" charset="0"/>
              </a:rPr>
              <a:t> ] : [</a:t>
            </a:r>
            <a:r>
              <a:rPr lang="ru-RU" sz="2800" b="1" dirty="0">
                <a:ea typeface="Times New Roman" pitchFamily="18" charset="0"/>
              </a:rPr>
              <a:t>причина</a:t>
            </a:r>
            <a:r>
              <a:rPr lang="ru-RU" sz="2800" b="1" dirty="0">
                <a:ea typeface="Times New Roman" pitchFamily="18" charset="0"/>
                <a:cs typeface="Courier New" pitchFamily="49" charset="0"/>
              </a:rPr>
              <a:t> ].</a:t>
            </a:r>
            <a:r>
              <a:rPr lang="ru-RU" sz="2800" b="1" dirty="0">
                <a:solidFill>
                  <a:schemeClr val="tx1"/>
                </a:solidFill>
                <a:ea typeface="Times New Roman" pitchFamily="18" charset="0"/>
              </a:rPr>
              <a:t> (</a:t>
            </a:r>
            <a:r>
              <a:rPr lang="en-US" sz="2800" b="1" dirty="0">
                <a:solidFill>
                  <a:schemeClr val="tx1"/>
                </a:solidFill>
                <a:ea typeface="Times New Roman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ea typeface="Times New Roman" pitchFamily="18" charset="0"/>
              </a:rPr>
              <a:t>потому что</a:t>
            </a:r>
            <a:r>
              <a:rPr lang="en-US" sz="2800" b="1" dirty="0">
                <a:solidFill>
                  <a:schemeClr val="tx1"/>
                </a:solidFill>
                <a:ea typeface="Times New Roman" pitchFamily="18" charset="0"/>
              </a:rPr>
              <a:t>)</a:t>
            </a:r>
            <a:r>
              <a:rPr lang="ru-RU" sz="2800" b="1" dirty="0">
                <a:solidFill>
                  <a:schemeClr val="tx1"/>
                </a:solidFill>
                <a:ea typeface="Times New Roman" pitchFamily="18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ea typeface="Times New Roman" pitchFamily="18" charset="0"/>
              </a:rPr>
              <a:t>(</a:t>
            </a:r>
            <a:r>
              <a:rPr lang="ru-RU" sz="2800" b="1" dirty="0">
                <a:solidFill>
                  <a:schemeClr val="tx1"/>
                </a:solidFill>
                <a:ea typeface="Times New Roman" pitchFamily="18" charset="0"/>
              </a:rPr>
              <a:t>почему?)</a:t>
            </a:r>
          </a:p>
          <a:p>
            <a:pPr algn="ctr" eaLnBrk="0" hangingPunct="0">
              <a:lnSpc>
                <a:spcPct val="150000"/>
              </a:lnSpc>
              <a:defRPr/>
            </a:pPr>
            <a:r>
              <a:rPr lang="ru-RU" sz="2800" b="1" dirty="0">
                <a:solidFill>
                  <a:schemeClr val="tx1"/>
                </a:solidFill>
                <a:ea typeface="Times New Roman" pitchFamily="18" charset="0"/>
              </a:rPr>
              <a:t>б) </a:t>
            </a:r>
            <a:r>
              <a:rPr lang="ru-RU" sz="2800" b="1" dirty="0">
                <a:ea typeface="Times New Roman" pitchFamily="18" charset="0"/>
                <a:cs typeface="Courier New" pitchFamily="49" charset="0"/>
              </a:rPr>
              <a:t>[</a:t>
            </a:r>
            <a:r>
              <a:rPr lang="en-US" sz="2800" b="1" dirty="0">
                <a:ea typeface="Times New Roman" pitchFamily="18" charset="0"/>
                <a:cs typeface="Courier New" pitchFamily="49" charset="0"/>
              </a:rPr>
              <a:t>   </a:t>
            </a:r>
            <a:r>
              <a:rPr lang="ru-RU" sz="2800" b="1" dirty="0">
                <a:ea typeface="Times New Roman" pitchFamily="18" charset="0"/>
                <a:cs typeface="Courier New" pitchFamily="49" charset="0"/>
              </a:rPr>
              <a:t>] </a:t>
            </a:r>
            <a:r>
              <a:rPr lang="ru-RU" sz="2800" b="1" dirty="0">
                <a:solidFill>
                  <a:schemeClr val="tx1"/>
                </a:solidFill>
                <a:ea typeface="Times New Roman" pitchFamily="18" charset="0"/>
              </a:rPr>
              <a:t>: </a:t>
            </a:r>
            <a:r>
              <a:rPr lang="ru-RU" sz="2800" b="1" dirty="0">
                <a:ea typeface="Times New Roman" pitchFamily="18" charset="0"/>
                <a:cs typeface="Courier New" pitchFamily="49" charset="0"/>
              </a:rPr>
              <a:t>[ </a:t>
            </a:r>
            <a:r>
              <a:rPr lang="ru-RU" sz="2800" b="1" dirty="0">
                <a:solidFill>
                  <a:schemeClr val="tx1"/>
                </a:solidFill>
                <a:ea typeface="Times New Roman" pitchFamily="18" charset="0"/>
              </a:rPr>
              <a:t>пояснение</a:t>
            </a:r>
            <a:r>
              <a:rPr lang="ru-RU" sz="2800" b="1" dirty="0">
                <a:ea typeface="Times New Roman" pitchFamily="18" charset="0"/>
                <a:cs typeface="Courier New" pitchFamily="49" charset="0"/>
              </a:rPr>
              <a:t>]</a:t>
            </a:r>
            <a:r>
              <a:rPr lang="en-US" sz="2800" b="1" dirty="0">
                <a:ea typeface="Times New Roman" pitchFamily="18" charset="0"/>
              </a:rPr>
              <a:t>. </a:t>
            </a:r>
            <a:r>
              <a:rPr lang="ru-RU" sz="2800" b="1" dirty="0">
                <a:solidFill>
                  <a:schemeClr val="tx1"/>
                </a:solidFill>
                <a:ea typeface="Times New Roman" pitchFamily="18" charset="0"/>
              </a:rPr>
              <a:t>(а именно)</a:t>
            </a:r>
            <a:endParaRPr lang="ru-RU" sz="2800" b="1" dirty="0">
              <a:solidFill>
                <a:schemeClr val="tx1"/>
              </a:solidFill>
            </a:endParaRPr>
          </a:p>
          <a:p>
            <a:pPr algn="ctr" eaLnBrk="0" hangingPunct="0">
              <a:lnSpc>
                <a:spcPct val="150000"/>
              </a:lnSpc>
              <a:defRPr/>
            </a:pPr>
            <a:r>
              <a:rPr lang="ru-RU" sz="2800" b="1" dirty="0">
                <a:solidFill>
                  <a:schemeClr val="tx1"/>
                </a:solidFill>
                <a:ea typeface="Times New Roman" pitchFamily="18" charset="0"/>
              </a:rPr>
              <a:t>в)</a:t>
            </a:r>
            <a:r>
              <a:rPr lang="ru-RU" sz="2800" b="1" dirty="0">
                <a:ea typeface="Times New Roman" pitchFamily="18" charset="0"/>
                <a:cs typeface="Courier New" pitchFamily="49" charset="0"/>
              </a:rPr>
              <a:t> [</a:t>
            </a:r>
            <a:r>
              <a:rPr lang="en-US" sz="2800" b="1" dirty="0">
                <a:ea typeface="Times New Roman" pitchFamily="18" charset="0"/>
                <a:cs typeface="Courier New" pitchFamily="49" charset="0"/>
              </a:rPr>
              <a:t>   </a:t>
            </a:r>
            <a:r>
              <a:rPr lang="ru-RU" sz="2800" b="1" dirty="0">
                <a:ea typeface="Times New Roman" pitchFamily="18" charset="0"/>
                <a:cs typeface="Courier New" pitchFamily="49" charset="0"/>
              </a:rPr>
              <a:t>] </a:t>
            </a:r>
            <a:r>
              <a:rPr lang="ru-RU" sz="2800" b="1" dirty="0">
                <a:ea typeface="Times New Roman" pitchFamily="18" charset="0"/>
              </a:rPr>
              <a:t>: </a:t>
            </a:r>
            <a:r>
              <a:rPr lang="ru-RU" sz="2800" b="1" dirty="0">
                <a:ea typeface="Times New Roman" pitchFamily="18" charset="0"/>
                <a:cs typeface="Courier New" pitchFamily="49" charset="0"/>
              </a:rPr>
              <a:t>[</a:t>
            </a:r>
            <a:r>
              <a:rPr lang="ru-RU" sz="2800" b="1" dirty="0">
                <a:ea typeface="Times New Roman" pitchFamily="18" charset="0"/>
              </a:rPr>
              <a:t>дополнение</a:t>
            </a:r>
            <a:r>
              <a:rPr lang="ru-RU" sz="2800" b="1" dirty="0">
                <a:ea typeface="Times New Roman" pitchFamily="18" charset="0"/>
                <a:cs typeface="Courier New" pitchFamily="49" charset="0"/>
              </a:rPr>
              <a:t>]</a:t>
            </a:r>
            <a:r>
              <a:rPr lang="en-US" sz="2800" b="1" dirty="0">
                <a:ea typeface="Times New Roman" pitchFamily="18" charset="0"/>
                <a:cs typeface="Courier New" pitchFamily="49" charset="0"/>
              </a:rPr>
              <a:t>.</a:t>
            </a:r>
            <a:r>
              <a:rPr lang="ru-RU" sz="2800" b="1" dirty="0">
                <a:solidFill>
                  <a:schemeClr val="tx1"/>
                </a:solidFill>
                <a:ea typeface="Times New Roman" pitchFamily="18" charset="0"/>
              </a:rPr>
              <a:t> (как, что)</a:t>
            </a:r>
            <a:endParaRPr lang="ru-RU" sz="2800" b="1" dirty="0">
              <a:solidFill>
                <a:schemeClr val="tx1"/>
              </a:solidFill>
            </a:endParaRPr>
          </a:p>
          <a:p>
            <a:pPr algn="ctr" eaLnBrk="0" hangingPunct="0">
              <a:lnSpc>
                <a:spcPct val="150000"/>
              </a:lnSpc>
              <a:defRPr/>
            </a:pPr>
            <a:r>
              <a:rPr lang="ru-RU" sz="27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 Тире в БСП  </a:t>
            </a:r>
          </a:p>
          <a:p>
            <a:pPr algn="ctr" eaLnBrk="0" hangingPunct="0">
              <a:lnSpc>
                <a:spcPct val="150000"/>
              </a:lnSpc>
              <a:defRPr/>
            </a:pPr>
            <a:r>
              <a:rPr lang="ru-RU" sz="2700" b="1" dirty="0">
                <a:solidFill>
                  <a:schemeClr val="tx1"/>
                </a:solidFill>
                <a:ea typeface="Times New Roman" pitchFamily="18" charset="0"/>
              </a:rPr>
              <a:t> </a:t>
            </a:r>
            <a:r>
              <a:rPr lang="ru-RU" sz="2700" b="1" dirty="0">
                <a:ea typeface="Times New Roman" pitchFamily="18" charset="0"/>
              </a:rPr>
              <a:t>а)</a:t>
            </a:r>
            <a:r>
              <a:rPr lang="en-US" sz="2700" b="1" dirty="0">
                <a:ea typeface="Times New Roman" pitchFamily="18" charset="0"/>
              </a:rPr>
              <a:t>  [   ] </a:t>
            </a:r>
            <a:r>
              <a:rPr lang="ru-RU" sz="2700" b="1" dirty="0">
                <a:ea typeface="Times New Roman" pitchFamily="18" charset="0"/>
              </a:rPr>
              <a:t> </a:t>
            </a:r>
            <a:r>
              <a:rPr lang="en-US" sz="2700" b="1" dirty="0">
                <a:ea typeface="Times New Roman" pitchFamily="18" charset="0"/>
              </a:rPr>
              <a:t>–</a:t>
            </a:r>
            <a:r>
              <a:rPr lang="ru-RU" sz="2700" b="1" dirty="0">
                <a:ea typeface="Times New Roman" pitchFamily="18" charset="0"/>
              </a:rPr>
              <a:t> </a:t>
            </a:r>
            <a:r>
              <a:rPr lang="en-US" sz="2700" b="1" dirty="0">
                <a:ea typeface="Times New Roman" pitchFamily="18" charset="0"/>
              </a:rPr>
              <a:t>[   ].</a:t>
            </a:r>
            <a:r>
              <a:rPr lang="ru-RU" sz="2700" b="1" dirty="0">
                <a:ea typeface="Times New Roman" pitchFamily="18" charset="0"/>
              </a:rPr>
              <a:t> противопоставление (а)</a:t>
            </a:r>
            <a:r>
              <a:rPr lang="ru-RU" sz="2700" b="1" dirty="0">
                <a:solidFill>
                  <a:schemeClr val="tx1"/>
                </a:solidFill>
                <a:ea typeface="Times New Roman" pitchFamily="18" charset="0"/>
              </a:rPr>
              <a:t>    </a:t>
            </a:r>
          </a:p>
          <a:p>
            <a:pPr algn="ctr" eaLnBrk="0" hangingPunct="0">
              <a:lnSpc>
                <a:spcPct val="150000"/>
              </a:lnSpc>
              <a:defRPr/>
            </a:pPr>
            <a:r>
              <a:rPr lang="ru-RU" sz="2700" b="1" dirty="0">
                <a:ea typeface="Times New Roman" pitchFamily="18" charset="0"/>
              </a:rPr>
              <a:t>б) </a:t>
            </a:r>
            <a:r>
              <a:rPr lang="en-US" sz="2700" b="1" dirty="0">
                <a:ea typeface="Times New Roman" pitchFamily="18" charset="0"/>
              </a:rPr>
              <a:t>[</a:t>
            </a:r>
            <a:r>
              <a:rPr lang="ru-RU" sz="2700" b="1" dirty="0">
                <a:ea typeface="Times New Roman" pitchFamily="18" charset="0"/>
              </a:rPr>
              <a:t>время, условие</a:t>
            </a:r>
            <a:r>
              <a:rPr lang="en-US" sz="2700" b="1" dirty="0">
                <a:ea typeface="Times New Roman" pitchFamily="18" charset="0"/>
              </a:rPr>
              <a:t>] – [    ].</a:t>
            </a:r>
            <a:r>
              <a:rPr lang="ru-RU" sz="2700" b="1" dirty="0">
                <a:ea typeface="Times New Roman" pitchFamily="18" charset="0"/>
              </a:rPr>
              <a:t> (когда, если)</a:t>
            </a:r>
          </a:p>
          <a:p>
            <a:pPr algn="ctr" eaLnBrk="0" hangingPunct="0">
              <a:lnSpc>
                <a:spcPct val="150000"/>
              </a:lnSpc>
              <a:defRPr/>
            </a:pPr>
            <a:r>
              <a:rPr lang="ru-RU" sz="2700" b="1" dirty="0">
                <a:ea typeface="Times New Roman" pitchFamily="18" charset="0"/>
              </a:rPr>
              <a:t>в) </a:t>
            </a:r>
            <a:r>
              <a:rPr lang="en-US" sz="2700" b="1" dirty="0">
                <a:ea typeface="Times New Roman" pitchFamily="18" charset="0"/>
              </a:rPr>
              <a:t>[   ] – [</a:t>
            </a:r>
            <a:r>
              <a:rPr lang="ru-RU" sz="2700" b="1" dirty="0">
                <a:ea typeface="Times New Roman" pitchFamily="18" charset="0"/>
              </a:rPr>
              <a:t>следствие </a:t>
            </a:r>
            <a:r>
              <a:rPr lang="en-US" sz="2700" b="1" dirty="0">
                <a:ea typeface="Times New Roman" pitchFamily="18" charset="0"/>
              </a:rPr>
              <a:t>]. </a:t>
            </a:r>
            <a:r>
              <a:rPr lang="ru-RU" sz="2700" b="1" dirty="0">
                <a:ea typeface="Times New Roman" pitchFamily="18" charset="0"/>
              </a:rPr>
              <a:t>(так что)</a:t>
            </a:r>
            <a:endParaRPr lang="ru-RU" sz="2700" b="1" dirty="0">
              <a:solidFill>
                <a:schemeClr val="tx1"/>
              </a:solidFill>
              <a:ea typeface="Times New Roman" pitchFamily="18" charset="0"/>
            </a:endParaRPr>
          </a:p>
          <a:p>
            <a:pPr algn="ctr" eaLnBrk="0" hangingPunct="0">
              <a:lnSpc>
                <a:spcPct val="150000"/>
              </a:lnSpc>
              <a:defRPr/>
            </a:pPr>
            <a:r>
              <a:rPr lang="ru-RU" sz="2700" b="1" dirty="0">
                <a:solidFill>
                  <a:schemeClr val="tx1"/>
                </a:solidFill>
                <a:ea typeface="Times New Roman" pitchFamily="18" charset="0"/>
              </a:rPr>
              <a:t> г)</a:t>
            </a:r>
            <a:r>
              <a:rPr lang="en-US" sz="2700" b="1" dirty="0">
                <a:solidFill>
                  <a:schemeClr val="tx1"/>
                </a:solidFill>
                <a:ea typeface="Times New Roman" pitchFamily="18" charset="0"/>
              </a:rPr>
              <a:t> [   ] </a:t>
            </a:r>
            <a:r>
              <a:rPr lang="en-US" sz="2700" b="1" dirty="0">
                <a:ea typeface="Times New Roman" pitchFamily="18" charset="0"/>
              </a:rPr>
              <a:t>– [   ].</a:t>
            </a:r>
            <a:r>
              <a:rPr lang="ru-RU" sz="2700" b="1" dirty="0">
                <a:solidFill>
                  <a:schemeClr val="tx1"/>
                </a:solidFill>
                <a:ea typeface="Times New Roman" pitchFamily="18" charset="0"/>
              </a:rPr>
              <a:t> быстрая смена событий.</a:t>
            </a:r>
            <a:endParaRPr lang="ru-RU" sz="2700" b="1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85918" y="285728"/>
            <a:ext cx="5757874" cy="511156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Знаки препинания в БСП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498B68D-0E12-4845-8082-D1B7124847F7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86874" cy="101122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IV. Формирование умений и пунктуационных навыков.</a:t>
            </a:r>
            <a:r>
              <a:rPr lang="ru-RU" sz="3000" dirty="0" smtClean="0"/>
              <a:t/>
            </a:r>
            <a:br>
              <a:rPr lang="ru-RU" sz="3000" dirty="0" smtClean="0"/>
            </a:br>
            <a:endParaRPr lang="ru-RU" sz="3000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42844" y="1817833"/>
            <a:ext cx="8858312" cy="458587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990000"/>
                </a:solidFill>
                <a:latin typeface="Calibri" pitchFamily="34" charset="0"/>
                <a:cs typeface="Times New Roman" pitchFamily="18" charset="0"/>
              </a:rPr>
              <a:t>          </a:t>
            </a:r>
            <a:r>
              <a:rPr lang="ru-RU" sz="3200" b="1" dirty="0">
                <a:solidFill>
                  <a:srgbClr val="990000"/>
                </a:solidFill>
                <a:cs typeface="Times New Roman" pitchFamily="18" charset="0"/>
              </a:rPr>
              <a:t>1. Продолжить начатые предложения так, чтобы получились БСП:  </a:t>
            </a:r>
            <a:endParaRPr lang="ru-RU" sz="3200" b="1" dirty="0">
              <a:solidFill>
                <a:schemeClr val="tx1"/>
              </a:solidFill>
            </a:endParaRPr>
          </a:p>
          <a:p>
            <a:pPr eaLnBrk="0" hangingPunct="0">
              <a:defRPr/>
            </a:pPr>
            <a:r>
              <a:rPr lang="en-US" sz="3200" dirty="0">
                <a:solidFill>
                  <a:srgbClr val="990000"/>
                </a:solidFill>
                <a:cs typeface="Times New Roman" pitchFamily="18" charset="0"/>
              </a:rPr>
              <a:t>          </a:t>
            </a:r>
            <a:r>
              <a:rPr lang="ru-RU" sz="3200" b="1" dirty="0">
                <a:solidFill>
                  <a:srgbClr val="990000"/>
                </a:solidFill>
                <a:cs typeface="Times New Roman" pitchFamily="18" charset="0"/>
              </a:rPr>
              <a:t>а) с запятой и точкой с запятой.</a:t>
            </a:r>
            <a:endParaRPr lang="ru-RU" sz="3200" b="1" dirty="0">
              <a:solidFill>
                <a:schemeClr val="tx1"/>
              </a:solidFill>
            </a:endParaRPr>
          </a:p>
          <a:p>
            <a:pPr eaLnBrk="0" hangingPunct="0">
              <a:defRPr/>
            </a:pPr>
            <a:r>
              <a:rPr lang="en-US" sz="3200" i="1" dirty="0">
                <a:solidFill>
                  <a:schemeClr val="tx1"/>
                </a:solidFill>
                <a:cs typeface="Times New Roman" pitchFamily="18" charset="0"/>
              </a:rPr>
              <a:t>          </a:t>
            </a:r>
            <a:r>
              <a:rPr lang="ru-RU" sz="3200" b="1" i="1" dirty="0">
                <a:solidFill>
                  <a:schemeClr val="tx1"/>
                </a:solidFill>
                <a:cs typeface="Times New Roman" pitchFamily="18" charset="0"/>
              </a:rPr>
              <a:t>Закат уже начал темнеть,</a:t>
            </a:r>
            <a:r>
              <a:rPr lang="en-US" sz="3200" b="1" i="1" dirty="0">
                <a:solidFill>
                  <a:schemeClr val="tx1"/>
                </a:solidFill>
                <a:cs typeface="Times New Roman" pitchFamily="18" charset="0"/>
              </a:rPr>
              <a:t> … .</a:t>
            </a:r>
            <a:endParaRPr lang="ru-RU" sz="3200" b="1" i="1" dirty="0">
              <a:solidFill>
                <a:schemeClr val="tx1"/>
              </a:solidFill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ru-RU" sz="3200" i="1" dirty="0">
                <a:solidFill>
                  <a:schemeClr val="tx1"/>
                </a:solidFill>
                <a:cs typeface="Times New Roman" pitchFamily="18" charset="0"/>
              </a:rPr>
              <a:t>        </a:t>
            </a:r>
            <a:r>
              <a:rPr lang="en-US" sz="3200" i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3200" b="1" i="1" dirty="0">
                <a:solidFill>
                  <a:schemeClr val="tx1"/>
                </a:solidFill>
                <a:cs typeface="Times New Roman" pitchFamily="18" charset="0"/>
              </a:rPr>
              <a:t>Закат уже начал темнеть; … .</a:t>
            </a:r>
            <a:endParaRPr lang="ru-RU" sz="3200" b="1" i="1" dirty="0">
              <a:solidFill>
                <a:schemeClr val="tx1"/>
              </a:solidFill>
            </a:endParaRPr>
          </a:p>
          <a:p>
            <a:pPr eaLnBrk="0" hangingPunct="0">
              <a:defRPr/>
            </a:pPr>
            <a:r>
              <a:rPr lang="ru-RU" sz="3200" dirty="0">
                <a:solidFill>
                  <a:srgbClr val="990000"/>
                </a:solidFill>
                <a:cs typeface="Times New Roman" pitchFamily="18" charset="0"/>
              </a:rPr>
              <a:t>         </a:t>
            </a:r>
            <a:r>
              <a:rPr lang="ru-RU" sz="3200" b="1" dirty="0">
                <a:solidFill>
                  <a:srgbClr val="990000"/>
                </a:solidFill>
                <a:cs typeface="Times New Roman" pitchFamily="18" charset="0"/>
              </a:rPr>
              <a:t>б) с двоеточием:</a:t>
            </a:r>
            <a:endParaRPr lang="ru-RU" sz="3200" b="1" dirty="0">
              <a:solidFill>
                <a:schemeClr val="tx1"/>
              </a:solidFill>
            </a:endParaRPr>
          </a:p>
          <a:p>
            <a:pPr eaLnBrk="0" hangingPunct="0">
              <a:defRPr/>
            </a:pPr>
            <a:r>
              <a:rPr lang="ru-RU" sz="3200" dirty="0">
                <a:solidFill>
                  <a:schemeClr val="tx1"/>
                </a:solidFill>
                <a:cs typeface="Times New Roman" pitchFamily="18" charset="0"/>
              </a:rPr>
              <a:t>         </a:t>
            </a:r>
            <a:r>
              <a:rPr lang="ru-RU" sz="3200" i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3200" b="1" i="1" dirty="0">
                <a:solidFill>
                  <a:schemeClr val="tx1"/>
                </a:solidFill>
                <a:cs typeface="Times New Roman" pitchFamily="18" charset="0"/>
              </a:rPr>
              <a:t>Вглядываюсь вдаль и вижу:</a:t>
            </a:r>
            <a:r>
              <a:rPr lang="en-US" sz="3200" b="1" i="1" dirty="0">
                <a:solidFill>
                  <a:schemeClr val="tx1"/>
                </a:solidFill>
                <a:cs typeface="Times New Roman" pitchFamily="18" charset="0"/>
              </a:rPr>
              <a:t> … .</a:t>
            </a:r>
            <a:endParaRPr lang="ru-RU" sz="3200" b="1" i="1" dirty="0">
              <a:solidFill>
                <a:schemeClr val="tx1"/>
              </a:solidFill>
            </a:endParaRPr>
          </a:p>
          <a:p>
            <a:pPr eaLnBrk="0" hangingPunct="0">
              <a:defRPr/>
            </a:pPr>
            <a:r>
              <a:rPr lang="ru-RU" sz="3200" dirty="0">
                <a:solidFill>
                  <a:srgbClr val="990000"/>
                </a:solidFill>
                <a:cs typeface="Times New Roman" pitchFamily="18" charset="0"/>
              </a:rPr>
              <a:t>         </a:t>
            </a:r>
            <a:r>
              <a:rPr lang="ru-RU" sz="3200" b="1" dirty="0">
                <a:solidFill>
                  <a:srgbClr val="990000"/>
                </a:solidFill>
                <a:cs typeface="Times New Roman" pitchFamily="18" charset="0"/>
              </a:rPr>
              <a:t> в) с тире:</a:t>
            </a:r>
            <a:endParaRPr lang="ru-RU" sz="3200" b="1" dirty="0">
              <a:solidFill>
                <a:schemeClr val="tx1"/>
              </a:solidFill>
            </a:endParaRPr>
          </a:p>
          <a:p>
            <a:pPr eaLnBrk="0" hangingPunct="0">
              <a:defRPr/>
            </a:pPr>
            <a:r>
              <a:rPr lang="ru-RU" sz="3200" dirty="0">
                <a:solidFill>
                  <a:schemeClr val="tx1"/>
                </a:solidFill>
                <a:cs typeface="Times New Roman" pitchFamily="18" charset="0"/>
              </a:rPr>
              <a:t>          </a:t>
            </a:r>
            <a:r>
              <a:rPr lang="ru-RU" sz="3200" i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3200" b="1" i="1" dirty="0">
                <a:solidFill>
                  <a:schemeClr val="tx1"/>
                </a:solidFill>
                <a:cs typeface="Times New Roman" pitchFamily="18" charset="0"/>
              </a:rPr>
              <a:t>Наступит весна – </a:t>
            </a:r>
            <a:r>
              <a:rPr lang="en-US" sz="3200" b="1" i="1" dirty="0">
                <a:solidFill>
                  <a:schemeClr val="tx1"/>
                </a:solidFill>
                <a:cs typeface="Times New Roman" pitchFamily="18" charset="0"/>
              </a:rPr>
              <a:t>…  .</a:t>
            </a:r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922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D40F643-111D-4776-81F1-47A114436DED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14282" y="569292"/>
            <a:ext cx="8786874" cy="503214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en-US" sz="3300" b="1" dirty="0">
                <a:solidFill>
                  <a:srgbClr val="990000"/>
                </a:solidFill>
                <a:latin typeface="Calibri" pitchFamily="34" charset="0"/>
                <a:cs typeface="Times New Roman" pitchFamily="18" charset="0"/>
              </a:rPr>
              <a:t>2</a:t>
            </a:r>
            <a:r>
              <a:rPr lang="ru-RU" sz="3200" b="1" dirty="0">
                <a:solidFill>
                  <a:srgbClr val="990000"/>
                </a:solidFill>
                <a:cs typeface="Times New Roman" pitchFamily="18" charset="0"/>
              </a:rPr>
              <a:t>. Записать и выяснить смысловые отношения между простыми предложениями.</a:t>
            </a:r>
            <a:endParaRPr lang="en-US" sz="3200" b="1" dirty="0">
              <a:solidFill>
                <a:srgbClr val="990000"/>
              </a:solidFill>
              <a:cs typeface="Times New Roman" pitchFamily="18" charset="0"/>
            </a:endParaRPr>
          </a:p>
          <a:p>
            <a:pPr>
              <a:defRPr/>
            </a:pPr>
            <a:endParaRPr lang="ru-RU" sz="3200" b="1" dirty="0">
              <a:solidFill>
                <a:schemeClr val="tx1"/>
              </a:solidFill>
            </a:endParaRPr>
          </a:p>
          <a:p>
            <a:pPr eaLnBrk="0" hangingPunct="0">
              <a:buFont typeface="Arial" charset="0"/>
              <a:buAutoNum type="arabicPeriod"/>
              <a:defRPr/>
            </a:pPr>
            <a:r>
              <a:rPr lang="ru-RU" sz="3200" b="1" i="1" dirty="0">
                <a:solidFill>
                  <a:schemeClr val="tx1"/>
                </a:solidFill>
                <a:cs typeface="Times New Roman" pitchFamily="18" charset="0"/>
              </a:rPr>
              <a:t>Солнце ещё не всходило</a:t>
            </a:r>
            <a:r>
              <a:rPr lang="en-US" sz="3200" b="1" i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3200" b="1" i="1" dirty="0">
                <a:solidFill>
                  <a:schemeClr val="tx1"/>
                </a:solidFill>
                <a:cs typeface="Times New Roman" pitchFamily="18" charset="0"/>
              </a:rPr>
              <a:t>было раннее утро. </a:t>
            </a:r>
            <a:endParaRPr lang="ru-RU" sz="3200" b="1" i="1" dirty="0">
              <a:solidFill>
                <a:schemeClr val="tx1"/>
              </a:solidFill>
            </a:endParaRPr>
          </a:p>
          <a:p>
            <a:pPr eaLnBrk="0" hangingPunct="0">
              <a:buFont typeface="Arial" charset="0"/>
              <a:buAutoNum type="arabicPeriod"/>
              <a:defRPr/>
            </a:pPr>
            <a:r>
              <a:rPr lang="ru-RU" sz="3200" b="1" i="1" dirty="0">
                <a:solidFill>
                  <a:schemeClr val="tx1"/>
                </a:solidFill>
                <a:cs typeface="Times New Roman" pitchFamily="18" charset="0"/>
              </a:rPr>
              <a:t>Раннее утро солнце ещё не всходило. </a:t>
            </a:r>
            <a:endParaRPr lang="ru-RU" sz="3200" b="1" i="1" dirty="0">
              <a:solidFill>
                <a:schemeClr val="tx1"/>
              </a:solidFill>
            </a:endParaRPr>
          </a:p>
          <a:p>
            <a:pPr eaLnBrk="0" hangingPunct="0">
              <a:buFont typeface="Arial" charset="0"/>
              <a:buAutoNum type="arabicPeriod"/>
              <a:defRPr/>
            </a:pPr>
            <a:r>
              <a:rPr lang="ru-RU" sz="3200" b="1" i="1" dirty="0">
                <a:solidFill>
                  <a:schemeClr val="tx1"/>
                </a:solidFill>
                <a:cs typeface="Times New Roman" pitchFamily="18" charset="0"/>
              </a:rPr>
              <a:t>Надо вставать</a:t>
            </a:r>
            <a:r>
              <a:rPr lang="en-US" sz="3200" b="1" i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3200" b="1" i="1" dirty="0">
                <a:solidFill>
                  <a:schemeClr val="tx1"/>
                </a:solidFill>
                <a:cs typeface="Times New Roman" pitchFamily="18" charset="0"/>
              </a:rPr>
              <a:t> светает. </a:t>
            </a:r>
            <a:endParaRPr lang="ru-RU" sz="3200" b="1" i="1" dirty="0">
              <a:solidFill>
                <a:schemeClr val="tx1"/>
              </a:solidFill>
            </a:endParaRPr>
          </a:p>
          <a:p>
            <a:pPr eaLnBrk="0" hangingPunct="0">
              <a:buFont typeface="Arial" charset="0"/>
              <a:buAutoNum type="arabicPeriod"/>
              <a:defRPr/>
            </a:pPr>
            <a:r>
              <a:rPr lang="ru-RU" sz="3200" b="1" i="1" dirty="0">
                <a:solidFill>
                  <a:schemeClr val="tx1"/>
                </a:solidFill>
                <a:cs typeface="Times New Roman" pitchFamily="18" charset="0"/>
              </a:rPr>
              <a:t>Солнце вышло из-за горизонта  из оврага потянуло влажным ветерком. </a:t>
            </a:r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10245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90A60C-9608-4BF5-A80F-31E51212D833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85720" y="571480"/>
            <a:ext cx="8715436" cy="563231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99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rgbClr val="990000"/>
                </a:solidFill>
                <a:cs typeface="Times New Roman" pitchFamily="18" charset="0"/>
              </a:rPr>
              <a:t>3. Допишите, образуя БСП:</a:t>
            </a:r>
            <a:endParaRPr lang="ru-RU" sz="3600" b="1" dirty="0">
              <a:solidFill>
                <a:schemeClr val="tx1"/>
              </a:solidFill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ru-RU" sz="3600" dirty="0">
                <a:solidFill>
                  <a:schemeClr val="tx1"/>
                </a:solidFill>
                <a:cs typeface="Times New Roman" pitchFamily="18" charset="0"/>
              </a:rPr>
              <a:t> </a:t>
            </a:r>
            <a:r>
              <a:rPr lang="ru-RU" sz="3600" b="1" dirty="0">
                <a:solidFill>
                  <a:schemeClr val="tx1"/>
                </a:solidFill>
                <a:cs typeface="Times New Roman" pitchFamily="18" charset="0"/>
              </a:rPr>
              <a:t>А. </a:t>
            </a:r>
            <a:r>
              <a:rPr lang="ru-RU" sz="3600" b="1" i="1" dirty="0">
                <a:solidFill>
                  <a:schemeClr val="tx1"/>
                </a:solidFill>
                <a:cs typeface="Times New Roman" pitchFamily="18" charset="0"/>
              </a:rPr>
              <a:t>Нас охватило чувство страха… </a:t>
            </a:r>
            <a:r>
              <a:rPr lang="ru-RU" sz="3600" b="1" dirty="0">
                <a:solidFill>
                  <a:srgbClr val="660033"/>
                </a:solidFill>
                <a:cs typeface="Times New Roman" pitchFamily="18" charset="0"/>
              </a:rPr>
              <a:t>(причина)</a:t>
            </a:r>
            <a:endParaRPr lang="ru-RU" sz="3600" b="1" dirty="0">
              <a:solidFill>
                <a:srgbClr val="660033"/>
              </a:solidFill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ru-RU" sz="3600" dirty="0">
                <a:solidFill>
                  <a:schemeClr val="tx1"/>
                </a:solidFill>
                <a:cs typeface="Times New Roman" pitchFamily="18" charset="0"/>
              </a:rPr>
              <a:t> </a:t>
            </a:r>
            <a:r>
              <a:rPr lang="ru-RU" sz="3600" b="1" dirty="0">
                <a:solidFill>
                  <a:schemeClr val="tx1"/>
                </a:solidFill>
                <a:cs typeface="Times New Roman" pitchFamily="18" charset="0"/>
              </a:rPr>
              <a:t>Б. </a:t>
            </a:r>
            <a:r>
              <a:rPr lang="ru-RU" sz="3600" b="1" i="1" dirty="0">
                <a:solidFill>
                  <a:schemeClr val="tx1"/>
                </a:solidFill>
                <a:cs typeface="Times New Roman" pitchFamily="18" charset="0"/>
              </a:rPr>
              <a:t>Я давно написал другу письмо… </a:t>
            </a:r>
            <a:r>
              <a:rPr lang="ru-RU" sz="3600" b="1" dirty="0">
                <a:solidFill>
                  <a:srgbClr val="660033"/>
                </a:solidFill>
                <a:cs typeface="Times New Roman" pitchFamily="18" charset="0"/>
              </a:rPr>
              <a:t>(противопоставление)</a:t>
            </a:r>
            <a:endParaRPr lang="ru-RU" sz="3600" b="1" dirty="0">
              <a:solidFill>
                <a:srgbClr val="660033"/>
              </a:solidFill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ru-RU" sz="36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chemeClr val="tx1"/>
                </a:solidFill>
                <a:cs typeface="Times New Roman" pitchFamily="18" charset="0"/>
              </a:rPr>
              <a:t>В. </a:t>
            </a:r>
            <a:r>
              <a:rPr lang="ru-RU" sz="3600" b="1" i="1" dirty="0">
                <a:solidFill>
                  <a:schemeClr val="tx1"/>
                </a:solidFill>
                <a:cs typeface="Times New Roman" pitchFamily="18" charset="0"/>
              </a:rPr>
              <a:t>Раздался удар грома… </a:t>
            </a:r>
            <a:r>
              <a:rPr lang="ru-RU" sz="3600" b="1" dirty="0">
                <a:solidFill>
                  <a:srgbClr val="660033"/>
                </a:solidFill>
                <a:cs typeface="Times New Roman" pitchFamily="18" charset="0"/>
              </a:rPr>
              <a:t>(быстрая смена событий).</a:t>
            </a:r>
            <a:endParaRPr lang="ru-RU" sz="3600" b="1" dirty="0">
              <a:solidFill>
                <a:srgbClr val="660033"/>
              </a:solidFill>
            </a:endParaRPr>
          </a:p>
        </p:txBody>
      </p:sp>
      <p:sp>
        <p:nvSpPr>
          <p:cNvPr id="1126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260D24E-EC95-460B-A90A-9FB5AE7A3E93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14290"/>
            <a:ext cx="6615130" cy="72547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V.  Творческий диктант.</a:t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14282" y="1025381"/>
            <a:ext cx="8715436" cy="572464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just">
              <a:defRPr/>
            </a:pPr>
            <a:r>
              <a:rPr lang="ru-RU" sz="30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     </a:t>
            </a:r>
            <a:r>
              <a:rPr lang="ru-RU" sz="2800" b="1" i="1" dirty="0">
                <a:solidFill>
                  <a:schemeClr val="tx1"/>
                </a:solidFill>
                <a:cs typeface="Times New Roman" pitchFamily="18" charset="0"/>
              </a:rPr>
              <a:t>Прекрасны в средней полосе России пушкинские места. Эти места очаровали Пушкина, а он очаровал нас ими в своих стихах. Но в войну само Михайловское было превращено в узел обороны, а в доме Пушкина была огневая позиция фашистских артиллеристов. Колокольня в </a:t>
            </a:r>
            <a:r>
              <a:rPr lang="ru-RU" sz="2800" b="1" i="1" dirty="0" err="1">
                <a:solidFill>
                  <a:schemeClr val="tx1"/>
                </a:solidFill>
                <a:cs typeface="Times New Roman" pitchFamily="18" charset="0"/>
              </a:rPr>
              <a:t>Святогорском</a:t>
            </a:r>
            <a:r>
              <a:rPr lang="ru-RU" sz="2800" b="1" i="1" dirty="0">
                <a:solidFill>
                  <a:schemeClr val="tx1"/>
                </a:solidFill>
                <a:cs typeface="Times New Roman" pitchFamily="18" charset="0"/>
              </a:rPr>
              <a:t> монастыре была взорвана, а могила Пушкина заминирована. Но директор заповедника и люди, работавшие в нём, верили, что всё будет так, как было при Пушкине, и не жалели для этого сил, работая от зари до зари.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sp>
        <p:nvSpPr>
          <p:cNvPr id="1229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14E1AC9-505C-4CBA-BFD5-76DD4320E0CE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14282" y="695720"/>
            <a:ext cx="8715468" cy="532453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just">
              <a:defRPr/>
            </a:pPr>
            <a:r>
              <a:rPr lang="ru-RU" sz="32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Прекрасны в средней полосе России пушкинские места. Эти места очаровали Пушкина - он очаровал нас ими в своих стихах. Но в войну само Михайловское было превращено в узел обороны: в доме Пушкина была огневая позиция фашистских артиллеристов, колокольня в </a:t>
            </a:r>
            <a:r>
              <a:rPr lang="ru-RU" sz="2800" b="1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Святогорском</a:t>
            </a:r>
            <a:r>
              <a:rPr lang="ru-RU" sz="28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монастыре была взорвана,  могила Пушкина заминирована. Но директор заповедника и люди, работавшие в нём, верили: всё будет так, как было при Пушкине, и не жалели для этого сил, работая от зари до зари.</a:t>
            </a:r>
          </a:p>
        </p:txBody>
      </p:sp>
      <p:sp>
        <p:nvSpPr>
          <p:cNvPr id="13317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AD7A4E0-507D-4C40-BC01-B44C2ADDFC1A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6572296" cy="868346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Домашнее задание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339" name="Прямоугольник 2"/>
          <p:cNvSpPr>
            <a:spLocks noChangeArrowheads="1"/>
          </p:cNvSpPr>
          <p:nvPr/>
        </p:nvSpPr>
        <p:spPr bwMode="auto">
          <a:xfrm>
            <a:off x="357188" y="2428875"/>
            <a:ext cx="82867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 dirty="0"/>
              <a:t>Составить  бессоюзные предложения  со всеми знаками препинания.</a:t>
            </a:r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02568D-3E45-4013-A314-7B7FFFF4AB15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785786" y="1785926"/>
          <a:ext cx="7215238" cy="178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3571876"/>
            <a:ext cx="3714744" cy="3000396"/>
          </a:xfrm>
          <a:prstGeom prst="roundRect">
            <a:avLst>
              <a:gd name="adj" fmla="val 8594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15364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6A4947A-43B7-4A6D-A9FD-DF9A9E0A170E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Учебник: Русский язык: учеб. для 9 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кл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общеобразоват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учреждений / Л.А. 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Тростенцова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Т.А. Ладыженская, А.Д. 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Дейкина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О.М. Александрова; 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науч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ред. Н.М. 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Шанский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. – М.: Просвещение, 2013.</a:t>
            </a:r>
          </a:p>
          <a:p>
            <a:r>
              <a:rPr lang="ru-RU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Тростенцова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Л. А., Запорожец А. И.</a:t>
            </a:r>
            <a:b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Русский язык. Поурочные разработки. 9 класс. Пособие для учителей общеобразовательных учреждений. </a:t>
            </a:r>
          </a:p>
          <a:p>
            <a:r>
              <a:rPr lang="ru-RU" sz="2400" dirty="0" smtClean="0"/>
              <a:t>Интернет-ресурсы.</a:t>
            </a:r>
            <a:endParaRPr lang="ru-RU" sz="24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4A9AB1-D8F0-4C6C-90E5-2597BD56505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зеленый">
  <a:themeElements>
    <a:clrScheme name="Тема Office 1">
      <a:dk1>
        <a:srgbClr val="000000"/>
      </a:dk1>
      <a:lt1>
        <a:srgbClr val="E7EFBD"/>
      </a:lt1>
      <a:dk2>
        <a:srgbClr val="000000"/>
      </a:dk2>
      <a:lt2>
        <a:srgbClr val="808080"/>
      </a:lt2>
      <a:accent1>
        <a:srgbClr val="E7F3CE"/>
      </a:accent1>
      <a:accent2>
        <a:srgbClr val="CEDB6B"/>
      </a:accent2>
      <a:accent3>
        <a:srgbClr val="F1F6DB"/>
      </a:accent3>
      <a:accent4>
        <a:srgbClr val="000000"/>
      </a:accent4>
      <a:accent5>
        <a:srgbClr val="F1F8E3"/>
      </a:accent5>
      <a:accent6>
        <a:srgbClr val="BAC660"/>
      </a:accent6>
      <a:hlink>
        <a:srgbClr val="5B6B00"/>
      </a:hlink>
      <a:folHlink>
        <a:srgbClr val="595F25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E7F3CE"/>
        </a:accent1>
        <a:accent2>
          <a:srgbClr val="CEDB6B"/>
        </a:accent2>
        <a:accent3>
          <a:srgbClr val="F1F6DB"/>
        </a:accent3>
        <a:accent4>
          <a:srgbClr val="000000"/>
        </a:accent4>
        <a:accent5>
          <a:srgbClr val="F1F8E3"/>
        </a:accent5>
        <a:accent6>
          <a:srgbClr val="BAC660"/>
        </a:accent6>
        <a:hlink>
          <a:srgbClr val="5B6B00"/>
        </a:hlink>
        <a:folHlink>
          <a:srgbClr val="595F2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C0E07E"/>
        </a:accent1>
        <a:accent2>
          <a:srgbClr val="C0D141"/>
        </a:accent2>
        <a:accent3>
          <a:srgbClr val="F1F6DB"/>
        </a:accent3>
        <a:accent4>
          <a:srgbClr val="000000"/>
        </a:accent4>
        <a:accent5>
          <a:srgbClr val="DCEDC0"/>
        </a:accent5>
        <a:accent6>
          <a:srgbClr val="AEBD3A"/>
        </a:accent6>
        <a:hlink>
          <a:srgbClr val="5A6B00"/>
        </a:hlink>
        <a:folHlink>
          <a:srgbClr val="616C4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DFFF05"/>
        </a:accent1>
        <a:accent2>
          <a:srgbClr val="7905FF"/>
        </a:accent2>
        <a:accent3>
          <a:srgbClr val="F1F6DB"/>
        </a:accent3>
        <a:accent4>
          <a:srgbClr val="000000"/>
        </a:accent4>
        <a:accent5>
          <a:srgbClr val="ECFFAA"/>
        </a:accent5>
        <a:accent6>
          <a:srgbClr val="6D04E7"/>
        </a:accent6>
        <a:hlink>
          <a:srgbClr val="750026"/>
        </a:hlink>
        <a:folHlink>
          <a:srgbClr val="63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FF9D05"/>
        </a:accent1>
        <a:accent2>
          <a:srgbClr val="058DFF"/>
        </a:accent2>
        <a:accent3>
          <a:srgbClr val="F1F6DB"/>
        </a:accent3>
        <a:accent4>
          <a:srgbClr val="000000"/>
        </a:accent4>
        <a:accent5>
          <a:srgbClr val="FFCCAA"/>
        </a:accent5>
        <a:accent6>
          <a:srgbClr val="047FE7"/>
        </a:accent6>
        <a:hlink>
          <a:srgbClr val="700070"/>
        </a:hlink>
        <a:folHlink>
          <a:srgbClr val="636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7F3CE"/>
        </a:accent1>
        <a:accent2>
          <a:srgbClr val="CEDB6B"/>
        </a:accent2>
        <a:accent3>
          <a:srgbClr val="FFFFFF"/>
        </a:accent3>
        <a:accent4>
          <a:srgbClr val="000000"/>
        </a:accent4>
        <a:accent5>
          <a:srgbClr val="F1F8E3"/>
        </a:accent5>
        <a:accent6>
          <a:srgbClr val="BAC660"/>
        </a:accent6>
        <a:hlink>
          <a:srgbClr val="5B6B00"/>
        </a:hlink>
        <a:folHlink>
          <a:srgbClr val="595F2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07E"/>
        </a:accent1>
        <a:accent2>
          <a:srgbClr val="C0D141"/>
        </a:accent2>
        <a:accent3>
          <a:srgbClr val="FFFFFF"/>
        </a:accent3>
        <a:accent4>
          <a:srgbClr val="000000"/>
        </a:accent4>
        <a:accent5>
          <a:srgbClr val="DCEDC0"/>
        </a:accent5>
        <a:accent6>
          <a:srgbClr val="AEBD3A"/>
        </a:accent6>
        <a:hlink>
          <a:srgbClr val="5A6B00"/>
        </a:hlink>
        <a:folHlink>
          <a:srgbClr val="616C4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FFF05"/>
        </a:accent1>
        <a:accent2>
          <a:srgbClr val="7905FF"/>
        </a:accent2>
        <a:accent3>
          <a:srgbClr val="FFFFFF"/>
        </a:accent3>
        <a:accent4>
          <a:srgbClr val="000000"/>
        </a:accent4>
        <a:accent5>
          <a:srgbClr val="ECFFAA"/>
        </a:accent5>
        <a:accent6>
          <a:srgbClr val="6D04E7"/>
        </a:accent6>
        <a:hlink>
          <a:srgbClr val="750026"/>
        </a:hlink>
        <a:folHlink>
          <a:srgbClr val="63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D05"/>
        </a:accent1>
        <a:accent2>
          <a:srgbClr val="058DFF"/>
        </a:accent2>
        <a:accent3>
          <a:srgbClr val="FFFFFF"/>
        </a:accent3>
        <a:accent4>
          <a:srgbClr val="000000"/>
        </a:accent4>
        <a:accent5>
          <a:srgbClr val="FFCCAA"/>
        </a:accent5>
        <a:accent6>
          <a:srgbClr val="047FE7"/>
        </a:accent6>
        <a:hlink>
          <a:srgbClr val="700070"/>
        </a:hlink>
        <a:folHlink>
          <a:srgbClr val="636B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зеленый</Template>
  <TotalTime>432</TotalTime>
  <Words>556</Words>
  <Application>Microsoft Office PowerPoint</Application>
  <PresentationFormat>Экран (4:3)</PresentationFormat>
  <Paragraphs>85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зеленый</vt:lpstr>
      <vt:lpstr>Бессоюзные предложения и знаки препинания при них</vt:lpstr>
      <vt:lpstr>Обобщение по теме</vt:lpstr>
      <vt:lpstr>Слайд 3</vt:lpstr>
      <vt:lpstr>     II. Списать, расставить запятые. </vt:lpstr>
      <vt:lpstr>  III.  Изложение – миниатюра</vt:lpstr>
      <vt:lpstr>Слайд 6</vt:lpstr>
      <vt:lpstr>Знаки препинания в БСП</vt:lpstr>
      <vt:lpstr> IV. Формирование умений и пунктуационных навыков. </vt:lpstr>
      <vt:lpstr>Слайд 9</vt:lpstr>
      <vt:lpstr>Слайд 10</vt:lpstr>
      <vt:lpstr> V.  Творческий диктант. </vt:lpstr>
      <vt:lpstr>Слайд 12</vt:lpstr>
      <vt:lpstr>Домашнее задание</vt:lpstr>
      <vt:lpstr>Слайд 14</vt:lpstr>
      <vt:lpstr>Список литературы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Обобщение по теме</dc:title>
  <dc:creator>Admin</dc:creator>
  <cp:lastModifiedBy>Я</cp:lastModifiedBy>
  <cp:revision>45</cp:revision>
  <dcterms:created xsi:type="dcterms:W3CDTF">2010-03-11T13:25:05Z</dcterms:created>
  <dcterms:modified xsi:type="dcterms:W3CDTF">2016-05-03T10:08:25Z</dcterms:modified>
</cp:coreProperties>
</file>