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Default Extension="xlsx" ContentType="application/vnd.openxmlformats-officedocument.spreadsheetml.sheet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56" r:id="rId2"/>
    <p:sldId id="257" r:id="rId3"/>
    <p:sldId id="311" r:id="rId4"/>
    <p:sldId id="284" r:id="rId5"/>
    <p:sldId id="313" r:id="rId6"/>
    <p:sldId id="314" r:id="rId7"/>
    <p:sldId id="315" r:id="rId8"/>
    <p:sldId id="316" r:id="rId9"/>
    <p:sldId id="317" r:id="rId10"/>
    <p:sldId id="318" r:id="rId11"/>
    <p:sldId id="319" r:id="rId12"/>
    <p:sldId id="320" r:id="rId13"/>
    <p:sldId id="321" r:id="rId14"/>
    <p:sldId id="301" r:id="rId15"/>
    <p:sldId id="322" r:id="rId16"/>
    <p:sldId id="312" r:id="rId17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3300"/>
    <a:srgbClr val="006600"/>
    <a:srgbClr val="FF0000"/>
    <a:srgbClr val="800000"/>
    <a:srgbClr val="C4E59F"/>
    <a:srgbClr val="9E4F00"/>
    <a:srgbClr val="CC6600"/>
    <a:srgbClr val="008000"/>
    <a:srgbClr val="66FFFF"/>
    <a:srgbClr val="FAE18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82292" autoAdjust="0"/>
  </p:normalViewPr>
  <p:slideViewPr>
    <p:cSldViewPr>
      <p:cViewPr varScale="1">
        <p:scale>
          <a:sx n="94" d="100"/>
          <a:sy n="94" d="100"/>
        </p:scale>
        <p:origin x="-2130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title>
      <c:tx>
        <c:rich>
          <a:bodyPr/>
          <a:lstStyle/>
          <a:p>
            <a:pPr>
              <a:defRPr/>
            </a:pPr>
            <a:r>
              <a:rPr lang="ru-RU" dirty="0" smtClean="0"/>
              <a:t>Вес белых трюфелей.</a:t>
            </a:r>
            <a:endParaRPr lang="ru-RU" dirty="0"/>
          </a:p>
        </c:rich>
      </c:tx>
    </c:title>
    <c:plotArea>
      <c:layout/>
      <c:bar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chemeClr val="accent6">
                <a:lumMod val="75000"/>
              </a:schemeClr>
            </a:solidFill>
          </c:spPr>
          <c:dPt>
            <c:idx val="1"/>
            <c:spPr>
              <a:solidFill>
                <a:srgbClr val="FF0000"/>
              </a:solidFill>
            </c:spPr>
          </c:dPt>
          <c:dPt>
            <c:idx val="2"/>
            <c:spPr>
              <a:solidFill>
                <a:schemeClr val="accent1">
                  <a:lumMod val="75000"/>
                </a:schemeClr>
              </a:solidFill>
            </c:spPr>
          </c:dPt>
          <c:dPt>
            <c:idx val="3"/>
            <c:spPr>
              <a:solidFill>
                <a:srgbClr val="7030A0"/>
              </a:solidFill>
            </c:spPr>
          </c:dPt>
          <c:dPt>
            <c:idx val="4"/>
            <c:spPr>
              <a:solidFill>
                <a:srgbClr val="008000"/>
              </a:solidFill>
            </c:spPr>
          </c:dPt>
          <c:cat>
            <c:numRef>
              <c:f>Лист1!$A$2:$A$3</c:f>
              <c:numCache>
                <c:formatCode>General</c:formatCode>
                <c:ptCount val="2"/>
                <c:pt idx="0">
                  <c:v>1</c:v>
                </c:pt>
                <c:pt idx="1">
                  <c:v>2</c:v>
                </c:pt>
              </c:numCache>
            </c:num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1080</c:v>
                </c:pt>
                <c:pt idx="1">
                  <c:v>1500</c:v>
                </c:pt>
              </c:numCache>
            </c:numRef>
          </c:val>
        </c:ser>
        <c:axId val="111994368"/>
        <c:axId val="111995904"/>
      </c:barChart>
      <c:catAx>
        <c:axId val="111994368"/>
        <c:scaling>
          <c:orientation val="minMax"/>
        </c:scaling>
        <c:axPos val="b"/>
        <c:numFmt formatCode="General" sourceLinked="1"/>
        <c:tickLblPos val="nextTo"/>
        <c:crossAx val="111995904"/>
        <c:crosses val="autoZero"/>
        <c:auto val="1"/>
        <c:lblAlgn val="ctr"/>
        <c:lblOffset val="100"/>
      </c:catAx>
      <c:valAx>
        <c:axId val="111995904"/>
        <c:scaling>
          <c:orientation val="minMax"/>
        </c:scaling>
        <c:axPos val="l"/>
        <c:majorGridlines/>
        <c:numFmt formatCode="General" sourceLinked="1"/>
        <c:tickLblPos val="nextTo"/>
        <c:crossAx val="111994368"/>
        <c:crosses val="autoZero"/>
        <c:crossBetween val="between"/>
      </c:valAx>
    </c:plotArea>
    <c:legend>
      <c:legendPos val="r"/>
    </c:legend>
    <c:plotVisOnly val="1"/>
  </c:chart>
  <c:spPr>
    <a:solidFill>
      <a:srgbClr val="C4E59F"/>
    </a:solidFill>
  </c:spPr>
  <c:externalData r:id="rId1"/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ru-RU"/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ru-RU"/>
          </a:p>
        </p:txBody>
      </p:sp>
      <p:sp>
        <p:nvSpPr>
          <p:cNvPr id="2048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2048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2048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ru-RU"/>
          </a:p>
        </p:txBody>
      </p:sp>
      <p:sp>
        <p:nvSpPr>
          <p:cNvPr id="2048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BBAB622B-9B4E-4950-A81F-318775583C03}" type="slidenum">
              <a:rPr lang="ru-RU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Текст</a:t>
            </a:r>
            <a:r>
              <a:rPr lang="ru-RU" baseline="0" dirty="0" smtClean="0"/>
              <a:t> и задания у каждого ученика на парте в распечатанном виде.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AB622B-9B4E-4950-A81F-318775583C03}" type="slidenum">
              <a:rPr lang="ru-RU" smtClean="0"/>
              <a:pPr/>
              <a:t>2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Текст</a:t>
            </a:r>
            <a:r>
              <a:rPr lang="ru-RU" baseline="0" dirty="0" smtClean="0"/>
              <a:t> и задания у каждого ученика на парте в распечатанном виде.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AB622B-9B4E-4950-A81F-318775583C03}" type="slidenum">
              <a:rPr lang="ru-RU" smtClean="0"/>
              <a:pPr/>
              <a:t>3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Для перехода к выбранной задаче необходимо кликнуть мышкой по соответствующей кнопке (!; 2; 3)</a:t>
            </a:r>
          </a:p>
          <a:p>
            <a:r>
              <a:rPr lang="ru-RU" dirty="0" smtClean="0"/>
              <a:t>Желательно задачи решать последовательно, т.к. есть задачи в которых надо использовать данные предшествующей ей задачи.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AB622B-9B4E-4950-A81F-318775583C03}" type="slidenum">
              <a:rPr lang="ru-RU" smtClean="0"/>
              <a:pPr/>
              <a:t>5</a:t>
            </a:fld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228600" indent="-228600">
              <a:buNone/>
            </a:pP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AB622B-9B4E-4950-A81F-318775583C03}" type="slidenum">
              <a:rPr lang="ru-RU" smtClean="0"/>
              <a:pPr/>
              <a:t>7</a:t>
            </a:fld>
            <a:endParaRPr 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228600" indent="-228600">
              <a:buNone/>
            </a:pPr>
            <a:endParaRPr lang="ru-RU" dirty="0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AB622B-9B4E-4950-A81F-318775583C03}" type="slidenum">
              <a:rPr lang="ru-RU" smtClean="0"/>
              <a:pPr/>
              <a:t>8</a:t>
            </a:fld>
            <a:endParaRPr lang="ru-R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На</a:t>
            </a:r>
            <a:r>
              <a:rPr lang="ru-RU" baseline="0" dirty="0" smtClean="0"/>
              <a:t> слайде настроен триггер. Для визуализации ответа необходимо навести курсор на формулировку задания и щёлкнуть левой кнопкой мышки. Чтобы посмотреть подробное объяснение правильного ответа – нажмите на управляющую кнопку (А, Б, В). Для возврата на данный слайд на последующих слайдах есть соответствующая кнопка возврата.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AB622B-9B4E-4950-A81F-318775583C03}" type="slidenum">
              <a:rPr lang="ru-RU" smtClean="0"/>
              <a:pPr/>
              <a:t>10</a:t>
            </a:fld>
            <a:endParaRPr lang="ru-RU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Для визуализации правильного ответа </a:t>
            </a:r>
            <a:r>
              <a:rPr lang="ru-RU" baseline="0" dirty="0" smtClean="0"/>
              <a:t>необходимо навести курсор на формулировку задания и щёлкнуть левой кнопкой мышки. </a:t>
            </a:r>
          </a:p>
          <a:p>
            <a:r>
              <a:rPr lang="ru-RU" baseline="0" dirty="0" smtClean="0"/>
              <a:t>Передвижение карандаша – щелчок по пустому полю слайда.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AB622B-9B4E-4950-A81F-318775583C03}" type="slidenum">
              <a:rPr lang="ru-RU" smtClean="0"/>
              <a:pPr/>
              <a:t>11</a:t>
            </a:fld>
            <a:endParaRPr lang="ru-RU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Для визуализации правильного ответа </a:t>
            </a:r>
            <a:r>
              <a:rPr lang="ru-RU" baseline="0" dirty="0" smtClean="0"/>
              <a:t>необходимо навести курсор на формулировку задания и щёлкнуть левой кнопкой мышки. </a:t>
            </a:r>
          </a:p>
          <a:p>
            <a:r>
              <a:rPr lang="ru-RU" baseline="0" dirty="0" smtClean="0"/>
              <a:t>Передвижение карандаша – щелчок по пустому полю слайда.</a:t>
            </a:r>
            <a:endParaRPr lang="ru-RU" dirty="0" smtClean="0"/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AB622B-9B4E-4950-A81F-318775583C03}" type="slidenum">
              <a:rPr lang="ru-RU" smtClean="0"/>
              <a:pPr/>
              <a:t>12</a:t>
            </a:fld>
            <a:endParaRPr lang="ru-RU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Для визуализации правильного ответа </a:t>
            </a:r>
            <a:r>
              <a:rPr lang="ru-RU" baseline="0" dirty="0" smtClean="0"/>
              <a:t>необходимо навести курсор на формулировку задания и щёлкнуть левой кнопкой мышки. </a:t>
            </a:r>
          </a:p>
          <a:p>
            <a:r>
              <a:rPr lang="ru-RU" baseline="0" dirty="0" smtClean="0"/>
              <a:t>Передвижение карандаша – щелчок по пустому полю слайда.</a:t>
            </a:r>
            <a:endParaRPr lang="ru-RU" dirty="0" smtClean="0"/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AB622B-9B4E-4950-A81F-318775583C03}" type="slidenum">
              <a:rPr lang="ru-RU" smtClean="0"/>
              <a:pPr/>
              <a:t>13</a:t>
            </a:fld>
            <a:endParaRPr lang="ru-RU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sz="1200" kern="1200" baseline="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Сравним цены купленных трюфелей за 1 килограмм в каждом случае, используя информацию представленного текста и решение задачи 3:</a:t>
            </a:r>
          </a:p>
          <a:p>
            <a:r>
              <a:rPr lang="ru-RU" sz="1200" kern="1200" baseline="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204 484 : 1,08 ≈ 189 337 (долларов), результат округлим до целого числа;</a:t>
            </a:r>
          </a:p>
          <a:p>
            <a:r>
              <a:rPr lang="ru-RU" sz="1200" kern="1200" baseline="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330 000 : 1,5 = 220 000 (долларов);</a:t>
            </a:r>
          </a:p>
          <a:p>
            <a:r>
              <a:rPr lang="ru-RU" sz="1200" kern="1200" baseline="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220 000 &gt; 189 337, то есть такое предположение может иметь место.</a:t>
            </a:r>
          </a:p>
          <a:p>
            <a:r>
              <a:rPr lang="ru-RU" sz="1200" kern="1200" baseline="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Ответ: да.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AB622B-9B4E-4950-A81F-318775583C03}" type="slidenum">
              <a:rPr lang="ru-RU" smtClean="0"/>
              <a:pPr/>
              <a:t>15</a:t>
            </a:fld>
            <a:endParaRPr lang="ru-RU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AB622B-9B4E-4950-A81F-318775583C03}" type="slidenum">
              <a:rPr lang="ru-RU" smtClean="0"/>
              <a:pPr/>
              <a:t>16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8217F0A-7554-4722-992B-2960AA67DC8E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E67B0F5-2DE3-42D2-B15B-4D7CA082FFEB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7E54956-AFF6-4DC5-959E-56A9A1FC08DB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10A2F14-559C-4D29-875C-D9978B94E2A6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1233741-803F-4B8D-861C-1B9E3928399A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4DEC57D-6330-490D-8B0C-A0CE6E598792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3D13FA6-10DA-4EBB-A58D-B9114AD60058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962B8B6-C224-463A-A73A-240FF4C2EC67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69A7F4D-E01F-4F13-A1C8-F629875BB667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3184393-04BE-485F-9DF7-932EA462CFB3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67B279B-7C83-495D-BF04-63F2DC94F542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2FED26C7-72A0-477F-AD4C-4022FCC67231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66FFFF"/>
            </a:gs>
            <a:gs pos="100000">
              <a:srgbClr val="66FFFF">
                <a:gamma/>
                <a:tint val="0"/>
                <a:invGamma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47550A28-4539-4349-940F-02AE7B50AF40}" type="slidenum">
              <a:rPr lang="ru-RU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slide" Target="slide6.xml"/><Relationship Id="rId3" Type="http://schemas.openxmlformats.org/officeDocument/2006/relationships/image" Target="../media/image1.png"/><Relationship Id="rId7" Type="http://schemas.openxmlformats.org/officeDocument/2006/relationships/slide" Target="slide9.xml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6" Type="http://schemas.openxmlformats.org/officeDocument/2006/relationships/slide" Target="slide5.xml"/><Relationship Id="rId5" Type="http://schemas.openxmlformats.org/officeDocument/2006/relationships/image" Target="../media/image3.jpeg"/><Relationship Id="rId10" Type="http://schemas.openxmlformats.org/officeDocument/2006/relationships/image" Target="../media/image10.jpeg"/><Relationship Id="rId4" Type="http://schemas.openxmlformats.org/officeDocument/2006/relationships/image" Target="../media/image2.png"/><Relationship Id="rId9" Type="http://schemas.openxmlformats.org/officeDocument/2006/relationships/slide" Target="slide14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slide" Target="slide3.xml"/><Relationship Id="rId3" Type="http://schemas.openxmlformats.org/officeDocument/2006/relationships/image" Target="../media/image11.jpeg"/><Relationship Id="rId7" Type="http://schemas.openxmlformats.org/officeDocument/2006/relationships/image" Target="../media/image2.png"/><Relationship Id="rId12" Type="http://schemas.openxmlformats.org/officeDocument/2006/relationships/image" Target="../media/image1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slide" Target="slide8.xml"/><Relationship Id="rId11" Type="http://schemas.openxmlformats.org/officeDocument/2006/relationships/image" Target="../media/image12.jpeg"/><Relationship Id="rId5" Type="http://schemas.openxmlformats.org/officeDocument/2006/relationships/slide" Target="slide7.xml"/><Relationship Id="rId10" Type="http://schemas.openxmlformats.org/officeDocument/2006/relationships/image" Target="../media/image10.jpeg"/><Relationship Id="rId4" Type="http://schemas.openxmlformats.org/officeDocument/2006/relationships/slide" Target="slide6.xml"/><Relationship Id="rId9" Type="http://schemas.openxmlformats.org/officeDocument/2006/relationships/slide" Target="slide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7" Type="http://schemas.openxmlformats.org/officeDocument/2006/relationships/slide" Target="slide5.xml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jpeg"/><Relationship Id="rId5" Type="http://schemas.openxmlformats.org/officeDocument/2006/relationships/slide" Target="slide2.xml"/><Relationship Id="rId4" Type="http://schemas.openxmlformats.org/officeDocument/2006/relationships/image" Target="../media/image14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slide" Target="slide5.xml"/><Relationship Id="rId3" Type="http://schemas.openxmlformats.org/officeDocument/2006/relationships/image" Target="../media/image12.jpeg"/><Relationship Id="rId7" Type="http://schemas.openxmlformats.org/officeDocument/2006/relationships/slide" Target="slide6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slide" Target="slide3.xml"/><Relationship Id="rId4" Type="http://schemas.openxmlformats.org/officeDocument/2006/relationships/image" Target="../media/image11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2.jpeg"/><Relationship Id="rId7" Type="http://schemas.openxmlformats.org/officeDocument/2006/relationships/image" Target="../media/image1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slide" Target="slide6.xml"/><Relationship Id="rId5" Type="http://schemas.openxmlformats.org/officeDocument/2006/relationships/slide" Target="slide3.xml"/><Relationship Id="rId4" Type="http://schemas.openxmlformats.org/officeDocument/2006/relationships/image" Target="../media/image13.png"/><Relationship Id="rId9" Type="http://schemas.openxmlformats.org/officeDocument/2006/relationships/slide" Target="slide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7" Type="http://schemas.openxmlformats.org/officeDocument/2006/relationships/slide" Target="slide4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slide" Target="slide3.xml"/><Relationship Id="rId5" Type="http://schemas.openxmlformats.org/officeDocument/2006/relationships/chart" Target="../charts/chart1.xml"/><Relationship Id="rId4" Type="http://schemas.openxmlformats.org/officeDocument/2006/relationships/image" Target="../media/image18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9.jpeg"/><Relationship Id="rId7" Type="http://schemas.openxmlformats.org/officeDocument/2006/relationships/slide" Target="slide3.xml"/><Relationship Id="rId12" Type="http://schemas.openxmlformats.org/officeDocument/2006/relationships/slide" Target="slide4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slide" Target="slide13.xml"/><Relationship Id="rId11" Type="http://schemas.openxmlformats.org/officeDocument/2006/relationships/image" Target="../media/image23.png"/><Relationship Id="rId5" Type="http://schemas.openxmlformats.org/officeDocument/2006/relationships/slide" Target="slide12.xml"/><Relationship Id="rId10" Type="http://schemas.openxmlformats.org/officeDocument/2006/relationships/image" Target="../media/image22.jpeg"/><Relationship Id="rId4" Type="http://schemas.openxmlformats.org/officeDocument/2006/relationships/slide" Target="slide7.xml"/><Relationship Id="rId9" Type="http://schemas.openxmlformats.org/officeDocument/2006/relationships/image" Target="../media/image21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png"/><Relationship Id="rId4" Type="http://schemas.openxmlformats.org/officeDocument/2006/relationships/image" Target="../media/image24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png"/><Relationship Id="rId4" Type="http://schemas.openxmlformats.org/officeDocument/2006/relationships/image" Target="../media/image24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jpe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eg"/><Relationship Id="rId13" Type="http://schemas.openxmlformats.org/officeDocument/2006/relationships/slide" Target="slide4.xml"/><Relationship Id="rId3" Type="http://schemas.openxmlformats.org/officeDocument/2006/relationships/image" Target="../media/image23.png"/><Relationship Id="rId7" Type="http://schemas.openxmlformats.org/officeDocument/2006/relationships/image" Target="../media/image17.jpeg"/><Relationship Id="rId12" Type="http://schemas.openxmlformats.org/officeDocument/2006/relationships/slide" Target="slide15.xml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6" Type="http://schemas.openxmlformats.org/officeDocument/2006/relationships/slide" Target="slide8.xml"/><Relationship Id="rId11" Type="http://schemas.openxmlformats.org/officeDocument/2006/relationships/image" Target="../media/image30.png"/><Relationship Id="rId5" Type="http://schemas.openxmlformats.org/officeDocument/2006/relationships/slide" Target="slide3.xml"/><Relationship Id="rId10" Type="http://schemas.openxmlformats.org/officeDocument/2006/relationships/image" Target="../media/image29.png"/><Relationship Id="rId4" Type="http://schemas.openxmlformats.org/officeDocument/2006/relationships/image" Target="../media/image2.png"/><Relationship Id="rId9" Type="http://schemas.openxmlformats.org/officeDocument/2006/relationships/image" Target="../media/image28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slide" Target="slide8.xml"/><Relationship Id="rId3" Type="http://schemas.openxmlformats.org/officeDocument/2006/relationships/image" Target="../media/image2.png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jpeg"/><Relationship Id="rId5" Type="http://schemas.openxmlformats.org/officeDocument/2006/relationships/slide" Target="slide4.xml"/><Relationship Id="rId4" Type="http://schemas.openxmlformats.org/officeDocument/2006/relationships/slide" Target="slide3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hyperlink" Target="http://brightwallpapers.com.ua/Uploads/28-2-2014/066bd931-d6da-44a3-94b7-de7f6436fd6d/thumb2-276a37e0cd12c90a27d7e129e2bf61ac.jpg" TargetMode="External"/><Relationship Id="rId13" Type="http://schemas.openxmlformats.org/officeDocument/2006/relationships/hyperlink" Target="http://c0in.ru/wp-content/uploads/2016/01/gfgh.jpg" TargetMode="External"/><Relationship Id="rId3" Type="http://schemas.openxmlformats.org/officeDocument/2006/relationships/hyperlink" Target="http://cs3.a5.ru/media/d3/16/04/256_d316043b631ada917e0968d7053d273b.png" TargetMode="External"/><Relationship Id="rId7" Type="http://schemas.openxmlformats.org/officeDocument/2006/relationships/hyperlink" Target="http://freesmi.by/wp-content/uploads/2014/12/04018.jpg" TargetMode="External"/><Relationship Id="rId12" Type="http://schemas.openxmlformats.org/officeDocument/2006/relationships/hyperlink" Target="https://libre.life/7523/0624/1/00b.jpg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100casino.org/uploads/2/stenli-ho.jpg" TargetMode="External"/><Relationship Id="rId11" Type="http://schemas.openxmlformats.org/officeDocument/2006/relationships/hyperlink" Target="http://italianweek.ru/upload/iblock/261/261e77a443dd16b8cf77d204f0b124e1.jpg" TargetMode="External"/><Relationship Id="rId5" Type="http://schemas.openxmlformats.org/officeDocument/2006/relationships/hyperlink" Target="http://900igr.net/datai/pedagogika/Uchenik-shkoly/0009-007-Uchis-uchitsja.png" TargetMode="External"/><Relationship Id="rId15" Type="http://schemas.openxmlformats.org/officeDocument/2006/relationships/hyperlink" Target="http://travel365.md/wp-content/uploads/2015/06/Rome_1400x600px.jpg" TargetMode="External"/><Relationship Id="rId10" Type="http://schemas.openxmlformats.org/officeDocument/2006/relationships/hyperlink" Target="http://limefresh.ru/upload/iblock/c78/c78f7bfe5e452cb65d35364b72eca924.jpg" TargetMode="External"/><Relationship Id="rId4" Type="http://schemas.openxmlformats.org/officeDocument/2006/relationships/hyperlink" Target="http://www.playing-field.ru/img/2015/051810/0300406" TargetMode="External"/><Relationship Id="rId9" Type="http://schemas.openxmlformats.org/officeDocument/2006/relationships/hyperlink" Target="http://www.itsybitsyfun.com/uploads/9/8/7/6/9876061/8626679.png?357" TargetMode="External"/><Relationship Id="rId14" Type="http://schemas.openxmlformats.org/officeDocument/2006/relationships/hyperlink" Target="http://download-pictures.net/dowloand.php?file=img/C2/%D0%92%D0%B5%D1%81%D1%8B/%D0%92%D0%B5%D1%81%D1%8B_4.jp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dd36efffaaed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2636838"/>
            <a:ext cx="2428875" cy="3960812"/>
          </a:xfrm>
          <a:prstGeom prst="rect">
            <a:avLst/>
          </a:prstGeom>
          <a:noFill/>
        </p:spPr>
      </p:pic>
      <p:pic>
        <p:nvPicPr>
          <p:cNvPr id="2053" name="Picture 5" descr="Рисунок15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6418263" y="2420938"/>
            <a:ext cx="2725737" cy="4149725"/>
          </a:xfrm>
          <a:prstGeom prst="rect">
            <a:avLst/>
          </a:prstGeom>
          <a:noFill/>
        </p:spPr>
      </p:pic>
      <p:sp>
        <p:nvSpPr>
          <p:cNvPr id="2054" name="Rectangle 6"/>
          <p:cNvSpPr>
            <a:spLocks noChangeArrowheads="1"/>
          </p:cNvSpPr>
          <p:nvPr/>
        </p:nvSpPr>
        <p:spPr bwMode="auto">
          <a:xfrm>
            <a:off x="3059832" y="5157192"/>
            <a:ext cx="3240088" cy="622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ctr">
              <a:spcBef>
                <a:spcPct val="20000"/>
              </a:spcBef>
            </a:pPr>
            <a:r>
              <a:rPr lang="ru-RU" sz="3200" b="1" dirty="0" smtClean="0">
                <a:solidFill>
                  <a:srgbClr val="CC0000"/>
                </a:solidFill>
                <a:latin typeface="Georgia" pitchFamily="18" charset="0"/>
              </a:rPr>
              <a:t>5 – 6  классы</a:t>
            </a:r>
            <a:endParaRPr lang="ru-RU" sz="3200" b="1" dirty="0">
              <a:solidFill>
                <a:srgbClr val="CC0000"/>
              </a:solidFill>
              <a:latin typeface="Georgia" pitchFamily="18" charset="0"/>
            </a:endParaRPr>
          </a:p>
        </p:txBody>
      </p:sp>
      <p:sp>
        <p:nvSpPr>
          <p:cNvPr id="2055" name="Text Box 7"/>
          <p:cNvSpPr txBox="1">
            <a:spLocks noChangeArrowheads="1"/>
          </p:cNvSpPr>
          <p:nvPr/>
        </p:nvSpPr>
        <p:spPr bwMode="auto">
          <a:xfrm>
            <a:off x="2627784" y="5934670"/>
            <a:ext cx="4374916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ru-RU" b="1" dirty="0" err="1">
                <a:solidFill>
                  <a:srgbClr val="CC6600"/>
                </a:solidFill>
                <a:latin typeface="Georgia" pitchFamily="18" charset="0"/>
              </a:rPr>
              <a:t>Каратанова</a:t>
            </a:r>
            <a:r>
              <a:rPr lang="ru-RU" b="1" dirty="0">
                <a:solidFill>
                  <a:srgbClr val="CC6600"/>
                </a:solidFill>
                <a:latin typeface="Georgia" pitchFamily="18" charset="0"/>
              </a:rPr>
              <a:t> Марина Николаевна,</a:t>
            </a:r>
          </a:p>
          <a:p>
            <a:pPr algn="ctr"/>
            <a:r>
              <a:rPr lang="ru-RU" b="1" dirty="0">
                <a:solidFill>
                  <a:srgbClr val="CC6600"/>
                </a:solidFill>
                <a:latin typeface="Georgia" pitchFamily="18" charset="0"/>
              </a:rPr>
              <a:t>МКОУ СОШ №</a:t>
            </a:r>
            <a:r>
              <a:rPr lang="ru-RU" b="1" dirty="0" smtClean="0">
                <a:solidFill>
                  <a:srgbClr val="CC6600"/>
                </a:solidFill>
                <a:latin typeface="Georgia" pitchFamily="18" charset="0"/>
              </a:rPr>
              <a:t>256 г.Фокино</a:t>
            </a:r>
          </a:p>
          <a:p>
            <a:pPr algn="ctr"/>
            <a:r>
              <a:rPr lang="ru-RU" b="1" dirty="0" smtClean="0">
                <a:solidFill>
                  <a:srgbClr val="CC6600"/>
                </a:solidFill>
                <a:latin typeface="Georgia" pitchFamily="18" charset="0"/>
              </a:rPr>
              <a:t>Приморский край</a:t>
            </a:r>
            <a:endParaRPr lang="ru-RU" b="1" dirty="0">
              <a:solidFill>
                <a:srgbClr val="CC6600"/>
              </a:solidFill>
              <a:latin typeface="Georgia" pitchFamily="18" charset="0"/>
            </a:endParaRPr>
          </a:p>
        </p:txBody>
      </p:sp>
      <p:sp>
        <p:nvSpPr>
          <p:cNvPr id="2056" name="WordArt 8"/>
          <p:cNvSpPr>
            <a:spLocks noChangeArrowheads="1" noChangeShapeType="1" noTextEdit="1"/>
          </p:cNvSpPr>
          <p:nvPr/>
        </p:nvSpPr>
        <p:spPr bwMode="auto">
          <a:xfrm>
            <a:off x="468313" y="476250"/>
            <a:ext cx="8020050" cy="208915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 dirty="0" smtClean="0">
                <a:ln w="19050">
                  <a:solidFill>
                    <a:srgbClr val="FF9900"/>
                  </a:solidFill>
                  <a:round/>
                  <a:headEnd/>
                  <a:tailEnd/>
                </a:ln>
                <a:solidFill>
                  <a:srgbClr val="800000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Georgia"/>
              </a:rPr>
              <a:t>Готовимся</a:t>
            </a:r>
            <a:endParaRPr lang="ru-RU" sz="3600" b="1" kern="10" dirty="0">
              <a:ln w="19050">
                <a:solidFill>
                  <a:srgbClr val="FF9900"/>
                </a:solidFill>
                <a:round/>
                <a:headEnd/>
                <a:tailEnd/>
              </a:ln>
              <a:solidFill>
                <a:srgbClr val="800000"/>
              </a:solidFill>
              <a:effectLst>
                <a:outerShdw dist="35921" dir="2700000" algn="ctr" rotWithShape="0">
                  <a:srgbClr val="990000"/>
                </a:outerShdw>
              </a:effectLst>
              <a:latin typeface="Georgia"/>
            </a:endParaRPr>
          </a:p>
          <a:p>
            <a:pPr algn="ctr"/>
            <a:r>
              <a:rPr lang="ru-RU" sz="3600" b="1" kern="10" dirty="0">
                <a:ln w="19050">
                  <a:solidFill>
                    <a:srgbClr val="FF9900"/>
                  </a:solidFill>
                  <a:round/>
                  <a:headEnd/>
                  <a:tailEnd/>
                </a:ln>
                <a:solidFill>
                  <a:srgbClr val="800000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Georgia"/>
              </a:rPr>
              <a:t>к</a:t>
            </a:r>
            <a:r>
              <a:rPr lang="ru-RU" sz="3600" b="1" kern="10" dirty="0" smtClean="0">
                <a:ln w="19050">
                  <a:solidFill>
                    <a:srgbClr val="FF9900"/>
                  </a:solidFill>
                  <a:round/>
                  <a:headEnd/>
                  <a:tailEnd/>
                </a:ln>
                <a:solidFill>
                  <a:srgbClr val="800000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Georgia"/>
              </a:rPr>
              <a:t> промежуточной</a:t>
            </a:r>
            <a:endParaRPr lang="ru-RU" sz="3600" b="1" kern="10" dirty="0">
              <a:ln w="19050">
                <a:solidFill>
                  <a:srgbClr val="FF9900"/>
                </a:solidFill>
                <a:round/>
                <a:headEnd/>
                <a:tailEnd/>
              </a:ln>
              <a:solidFill>
                <a:srgbClr val="800000"/>
              </a:solidFill>
              <a:effectLst>
                <a:outerShdw dist="35921" dir="2700000" algn="ctr" rotWithShape="0">
                  <a:srgbClr val="990000"/>
                </a:outerShdw>
              </a:effectLst>
              <a:latin typeface="Georgia"/>
            </a:endParaRPr>
          </a:p>
          <a:p>
            <a:pPr algn="ctr"/>
            <a:r>
              <a:rPr lang="ru-RU" sz="3600" b="1" kern="10" dirty="0" smtClean="0">
                <a:ln w="19050">
                  <a:solidFill>
                    <a:srgbClr val="FF9900"/>
                  </a:solidFill>
                  <a:round/>
                  <a:headEnd/>
                  <a:tailEnd/>
                </a:ln>
                <a:solidFill>
                  <a:srgbClr val="800000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Georgia"/>
              </a:rPr>
              <a:t>аттестации</a:t>
            </a:r>
            <a:endParaRPr lang="ru-RU" sz="3600" b="1" kern="10" dirty="0">
              <a:ln w="19050">
                <a:solidFill>
                  <a:srgbClr val="FF9900"/>
                </a:solidFill>
                <a:round/>
                <a:headEnd/>
                <a:tailEnd/>
              </a:ln>
              <a:solidFill>
                <a:srgbClr val="800000"/>
              </a:solidFill>
              <a:effectLst>
                <a:outerShdw dist="35921" dir="2700000" algn="ctr" rotWithShape="0">
                  <a:srgbClr val="990000"/>
                </a:outerShdw>
              </a:effectLst>
              <a:latin typeface="Georgia"/>
            </a:endParaRPr>
          </a:p>
        </p:txBody>
      </p:sp>
      <p:sp>
        <p:nvSpPr>
          <p:cNvPr id="9" name="Rectangle 6"/>
          <p:cNvSpPr>
            <a:spLocks noChangeArrowheads="1"/>
          </p:cNvSpPr>
          <p:nvPr/>
        </p:nvSpPr>
        <p:spPr bwMode="auto">
          <a:xfrm>
            <a:off x="1979712" y="2780928"/>
            <a:ext cx="5328592" cy="6480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ctr">
              <a:spcBef>
                <a:spcPct val="20000"/>
              </a:spcBef>
            </a:pPr>
            <a:r>
              <a:rPr lang="ru-RU" sz="3200" b="1" dirty="0" smtClean="0">
                <a:solidFill>
                  <a:schemeClr val="accent2">
                    <a:lumMod val="75000"/>
                  </a:schemeClr>
                </a:solidFill>
                <a:latin typeface="Georgia" pitchFamily="18" charset="0"/>
              </a:rPr>
              <a:t>Комплексные  задания</a:t>
            </a:r>
          </a:p>
        </p:txBody>
      </p:sp>
      <p:sp>
        <p:nvSpPr>
          <p:cNvPr id="10" name="Rectangle 6"/>
          <p:cNvSpPr>
            <a:spLocks noChangeArrowheads="1"/>
          </p:cNvSpPr>
          <p:nvPr/>
        </p:nvSpPr>
        <p:spPr bwMode="auto">
          <a:xfrm>
            <a:off x="1979712" y="3284984"/>
            <a:ext cx="5328592" cy="6480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ctr">
              <a:spcBef>
                <a:spcPct val="20000"/>
              </a:spcBef>
            </a:pPr>
            <a:r>
              <a:rPr lang="ru-RU" sz="3200" b="1" dirty="0">
                <a:solidFill>
                  <a:schemeClr val="accent2">
                    <a:lumMod val="75000"/>
                  </a:schemeClr>
                </a:solidFill>
                <a:latin typeface="Georgia" pitchFamily="18" charset="0"/>
              </a:rPr>
              <a:t>п</a:t>
            </a:r>
            <a:r>
              <a:rPr lang="ru-RU" sz="3200" b="1" dirty="0" smtClean="0">
                <a:solidFill>
                  <a:schemeClr val="accent2">
                    <a:lumMod val="75000"/>
                  </a:schemeClr>
                </a:solidFill>
                <a:latin typeface="Georgia" pitchFamily="18" charset="0"/>
              </a:rPr>
              <a:t>о  математике</a:t>
            </a:r>
          </a:p>
        </p:txBody>
      </p:sp>
      <p:sp>
        <p:nvSpPr>
          <p:cNvPr id="11" name="Rectangle 6"/>
          <p:cNvSpPr>
            <a:spLocks noChangeArrowheads="1"/>
          </p:cNvSpPr>
          <p:nvPr/>
        </p:nvSpPr>
        <p:spPr bwMode="auto">
          <a:xfrm>
            <a:off x="2915816" y="4221088"/>
            <a:ext cx="3240088" cy="622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ctr">
              <a:spcBef>
                <a:spcPct val="20000"/>
              </a:spcBef>
            </a:pPr>
            <a:r>
              <a:rPr lang="ru-RU" sz="3200" b="1" dirty="0" smtClean="0">
                <a:solidFill>
                  <a:schemeClr val="accent1">
                    <a:lumMod val="25000"/>
                  </a:schemeClr>
                </a:solidFill>
                <a:latin typeface="Georgia" pitchFamily="18" charset="0"/>
              </a:rPr>
              <a:t>Работа  № 5</a:t>
            </a:r>
            <a:endParaRPr lang="ru-RU" sz="3200" b="1" dirty="0">
              <a:solidFill>
                <a:schemeClr val="accent1">
                  <a:lumMod val="25000"/>
                </a:schemeClr>
              </a:solidFill>
              <a:latin typeface="Georgia" pitchFamily="18" charset="0"/>
            </a:endParaRPr>
          </a:p>
        </p:txBody>
      </p:sp>
      <p:pic>
        <p:nvPicPr>
          <p:cNvPr id="2058" name="Picture 10" descr="http://konda-edu.ru/attachments/Image/395771.jpg?template=generic"/>
          <p:cNvPicPr>
            <a:picLocks noChangeAspect="1" noChangeArrowheads="1"/>
          </p:cNvPicPr>
          <p:nvPr/>
        </p:nvPicPr>
        <p:blipFill>
          <a:blip r:embed="rId4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525619" y="0"/>
            <a:ext cx="1618381" cy="109720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340768"/>
            <a:ext cx="8964488" cy="2016224"/>
          </a:xfrm>
        </p:spPr>
        <p:txBody>
          <a:bodyPr/>
          <a:lstStyle/>
          <a:p>
            <a:pPr algn="just">
              <a:buNone/>
            </a:pPr>
            <a:r>
              <a:rPr lang="ru-RU" sz="2400" b="1" dirty="0" smtClean="0">
                <a:latin typeface="Georgia" pitchFamily="18" charset="0"/>
              </a:rPr>
              <a:t>   «Трюфель – самый дорогой в мире гриб. Даже не известна точная цена за килограмм этого деликатеса, поскольку крупные экземпляры продают только на аукционах. Китайский миллиардер </a:t>
            </a:r>
            <a:r>
              <a:rPr lang="ru-RU" sz="2400" b="1" dirty="0" err="1" smtClean="0">
                <a:latin typeface="Georgia" pitchFamily="18" charset="0"/>
              </a:rPr>
              <a:t>Стенли</a:t>
            </a:r>
            <a:r>
              <a:rPr lang="ru-RU" sz="2400" b="1" dirty="0" smtClean="0">
                <a:latin typeface="Georgia" pitchFamily="18" charset="0"/>
              </a:rPr>
              <a:t> Хо несколько лет подряд завладевал самым большим трюфелем в мире</a:t>
            </a:r>
            <a:r>
              <a:rPr lang="ru-RU" sz="2400" dirty="0" smtClean="0"/>
              <a:t>.</a:t>
            </a:r>
            <a:endParaRPr lang="ru-RU" sz="2400" b="1" dirty="0">
              <a:solidFill>
                <a:schemeClr val="accent1">
                  <a:lumMod val="25000"/>
                </a:schemeClr>
              </a:solidFill>
              <a:latin typeface="Georgia" pitchFamily="18" charset="0"/>
            </a:endParaRPr>
          </a:p>
        </p:txBody>
      </p:sp>
      <p:sp>
        <p:nvSpPr>
          <p:cNvPr id="7" name="AutoShape 5"/>
          <p:cNvSpPr>
            <a:spLocks noChangeArrowheads="1"/>
          </p:cNvSpPr>
          <p:nvPr/>
        </p:nvSpPr>
        <p:spPr bwMode="auto">
          <a:xfrm>
            <a:off x="250825" y="188913"/>
            <a:ext cx="4067175" cy="575791"/>
          </a:xfrm>
          <a:prstGeom prst="wedgeRoundRectCallout">
            <a:avLst>
              <a:gd name="adj1" fmla="val -35060"/>
              <a:gd name="adj2" fmla="val 41350"/>
              <a:gd name="adj3" fmla="val 16667"/>
            </a:avLst>
          </a:prstGeom>
          <a:solidFill>
            <a:srgbClr val="FFFF99"/>
          </a:solidFill>
          <a:ln w="9525">
            <a:solidFill>
              <a:srgbClr val="FFFF00"/>
            </a:solidFill>
            <a:miter lim="800000"/>
            <a:headEnd/>
            <a:tailEnd/>
          </a:ln>
          <a:effectLst/>
        </p:spPr>
        <p:txBody>
          <a:bodyPr/>
          <a:lstStyle/>
          <a:p>
            <a:pPr algn="ctr"/>
            <a:r>
              <a:rPr lang="ru-RU" sz="2400" b="1" i="1" dirty="0" smtClean="0">
                <a:solidFill>
                  <a:srgbClr val="993300"/>
                </a:solidFill>
                <a:latin typeface="Georgia" pitchFamily="18" charset="0"/>
              </a:rPr>
              <a:t>Прочитайте  текст.</a:t>
            </a:r>
            <a:endParaRPr lang="ru-RU" sz="2400" b="1" i="1" dirty="0">
              <a:solidFill>
                <a:srgbClr val="993300"/>
              </a:solidFill>
              <a:latin typeface="Georgia" pitchFamily="18" charset="0"/>
            </a:endParaRPr>
          </a:p>
        </p:txBody>
      </p:sp>
      <p:pic>
        <p:nvPicPr>
          <p:cNvPr id="9" name="Picture 2" descr="http://100casino.org/uploads/2/stenli-ho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395536" y="3645024"/>
            <a:ext cx="4138811" cy="2683957"/>
          </a:xfrm>
          <a:prstGeom prst="rect">
            <a:avLst/>
          </a:prstGeom>
          <a:noFill/>
        </p:spPr>
      </p:pic>
      <p:pic>
        <p:nvPicPr>
          <p:cNvPr id="10" name="Picture 2" descr="http://freesmi.by/wp-content/uploads/2014/12/04018.jp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4860032" y="3645024"/>
            <a:ext cx="3816423" cy="27028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6" descr="http://www.itsybitsyfun.com/uploads/9/8/7/6/9876061/8626679.png?357"/>
          <p:cNvPicPr>
            <a:picLocks noChangeAspect="1" noChangeArrowheads="1"/>
          </p:cNvPicPr>
          <p:nvPr/>
        </p:nvPicPr>
        <p:blipFill>
          <a:blip r:embed="rId3" cstate="email">
            <a:lum bright="30000"/>
          </a:blip>
          <a:srcRect/>
          <a:stretch>
            <a:fillRect/>
          </a:stretch>
        </p:blipFill>
        <p:spPr bwMode="auto">
          <a:xfrm rot="746903">
            <a:off x="5644275" y="1183915"/>
            <a:ext cx="3381375" cy="1466851"/>
          </a:xfrm>
          <a:prstGeom prst="rect">
            <a:avLst/>
          </a:prstGeom>
          <a:noFill/>
        </p:spPr>
      </p:pic>
      <p:pic>
        <p:nvPicPr>
          <p:cNvPr id="123910" name="Picture 6" descr="http://www.itsybitsyfun.com/uploads/9/8/7/6/9876061/8626679.png?357"/>
          <p:cNvPicPr>
            <a:picLocks noChangeAspect="1" noChangeArrowheads="1"/>
          </p:cNvPicPr>
          <p:nvPr/>
        </p:nvPicPr>
        <p:blipFill>
          <a:blip r:embed="rId3" cstate="email">
            <a:lum bright="30000"/>
          </a:blip>
          <a:srcRect/>
          <a:stretch>
            <a:fillRect/>
          </a:stretch>
        </p:blipFill>
        <p:spPr bwMode="auto">
          <a:xfrm rot="746903">
            <a:off x="5482438" y="463835"/>
            <a:ext cx="3381375" cy="1466851"/>
          </a:xfrm>
          <a:prstGeom prst="rect">
            <a:avLst/>
          </a:prstGeom>
          <a:noFill/>
        </p:spPr>
      </p:pic>
      <p:pic>
        <p:nvPicPr>
          <p:cNvPr id="11" name="Picture 4" descr="http://brightwallpapers.com.ua/Uploads/28-2-2014/066bd931-d6da-44a3-94b7-de7f6436fd6d/thumb2-276a37e0cd12c90a27d7e129e2bf61ac.jpg"/>
          <p:cNvPicPr>
            <a:picLocks noChangeAspect="1" noChangeArrowheads="1"/>
          </p:cNvPicPr>
          <p:nvPr/>
        </p:nvPicPr>
        <p:blipFill>
          <a:blip r:embed="rId4" cstate="email"/>
          <a:srcRect l="-4219"/>
          <a:stretch>
            <a:fillRect/>
          </a:stretch>
        </p:blipFill>
        <p:spPr bwMode="auto">
          <a:xfrm>
            <a:off x="539552" y="5261343"/>
            <a:ext cx="4176464" cy="1596657"/>
          </a:xfrm>
          <a:prstGeom prst="rect">
            <a:avLst/>
          </a:prstGeom>
          <a:noFill/>
        </p:spPr>
      </p:pic>
      <p:pic>
        <p:nvPicPr>
          <p:cNvPr id="123908" name="Picture 4" descr="http://brightwallpapers.com.ua/Uploads/28-2-2014/066bd931-d6da-44a3-94b7-de7f6436fd6d/thumb2-276a37e0cd12c90a27d7e129e2bf61ac.jpg"/>
          <p:cNvPicPr>
            <a:picLocks noChangeAspect="1" noChangeArrowheads="1"/>
          </p:cNvPicPr>
          <p:nvPr/>
        </p:nvPicPr>
        <p:blipFill>
          <a:blip r:embed="rId5" cstate="email"/>
          <a:srcRect l="-4227"/>
          <a:stretch>
            <a:fillRect/>
          </a:stretch>
        </p:blipFill>
        <p:spPr bwMode="auto">
          <a:xfrm>
            <a:off x="4499992" y="5229200"/>
            <a:ext cx="4260541" cy="1628800"/>
          </a:xfrm>
          <a:prstGeom prst="rect">
            <a:avLst/>
          </a:prstGeom>
          <a:noFill/>
        </p:spPr>
      </p:pic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764704"/>
            <a:ext cx="9144000" cy="2016224"/>
          </a:xfrm>
        </p:spPr>
        <p:txBody>
          <a:bodyPr/>
          <a:lstStyle/>
          <a:p>
            <a:pPr>
              <a:buNone/>
            </a:pPr>
            <a:r>
              <a:rPr lang="ru-RU" sz="2400" b="1" dirty="0" smtClean="0">
                <a:latin typeface="Georgia" pitchFamily="18" charset="0"/>
              </a:rPr>
              <a:t>     29 ноября 2008 г. на международном аукционе грибов-трюфелей в Риме Хо заплатил за гриб весом в 1 килограмм 80 граммов больше, чем предлагал шейх-миллиардер из </a:t>
            </a:r>
            <a:r>
              <a:rPr lang="ru-RU" sz="2400" b="1" dirty="0" err="1" smtClean="0">
                <a:latin typeface="Georgia" pitchFamily="18" charset="0"/>
              </a:rPr>
              <a:t>Абу-Даби</a:t>
            </a:r>
            <a:r>
              <a:rPr lang="ru-RU" sz="2400" b="1" dirty="0" smtClean="0">
                <a:latin typeface="Georgia" pitchFamily="18" charset="0"/>
              </a:rPr>
              <a:t>. Затем белый трюфель пошел с молотка за 158 тысяч евро (почти 200 тысяч долларов).</a:t>
            </a:r>
          </a:p>
          <a:p>
            <a:pPr>
              <a:buNone/>
            </a:pPr>
            <a:r>
              <a:rPr lang="ru-RU" sz="2400" b="1" dirty="0" smtClean="0">
                <a:latin typeface="Georgia" pitchFamily="18" charset="0"/>
              </a:rPr>
              <a:t>    В 2014 году тот же китайский бизнесмен завладел трюфелем весом в полтора килограмма, который ему тогда обошелся в 330 тысяч долларов. Международный трюфельный аукцион проводят каждый год в Риме. Средства от аукциона идут на благотворительные цели». </a:t>
            </a:r>
          </a:p>
          <a:p>
            <a:pPr>
              <a:buNone/>
            </a:pPr>
            <a:r>
              <a:rPr lang="ru-RU" sz="2400" dirty="0" smtClean="0"/>
              <a:t> </a:t>
            </a:r>
          </a:p>
        </p:txBody>
      </p:sp>
      <p:sp>
        <p:nvSpPr>
          <p:cNvPr id="7" name="AutoShape 5"/>
          <p:cNvSpPr>
            <a:spLocks noChangeArrowheads="1"/>
          </p:cNvSpPr>
          <p:nvPr/>
        </p:nvSpPr>
        <p:spPr bwMode="auto">
          <a:xfrm>
            <a:off x="250825" y="188913"/>
            <a:ext cx="4067175" cy="575791"/>
          </a:xfrm>
          <a:prstGeom prst="wedgeRoundRectCallout">
            <a:avLst>
              <a:gd name="adj1" fmla="val -35060"/>
              <a:gd name="adj2" fmla="val 41350"/>
              <a:gd name="adj3" fmla="val 16667"/>
            </a:avLst>
          </a:prstGeom>
          <a:solidFill>
            <a:srgbClr val="FFFF99"/>
          </a:solidFill>
          <a:ln w="9525">
            <a:solidFill>
              <a:srgbClr val="FFFF00"/>
            </a:solidFill>
            <a:miter lim="800000"/>
            <a:headEnd/>
            <a:tailEnd/>
          </a:ln>
          <a:effectLst/>
        </p:spPr>
        <p:txBody>
          <a:bodyPr/>
          <a:lstStyle/>
          <a:p>
            <a:pPr algn="ctr"/>
            <a:r>
              <a:rPr lang="ru-RU" sz="2400" b="1" i="1" dirty="0" smtClean="0">
                <a:solidFill>
                  <a:srgbClr val="993300"/>
                </a:solidFill>
                <a:latin typeface="Georgia" pitchFamily="18" charset="0"/>
              </a:rPr>
              <a:t>Прочитайте  текст.</a:t>
            </a:r>
            <a:endParaRPr lang="ru-RU" sz="2400" b="1" i="1" dirty="0">
              <a:solidFill>
                <a:srgbClr val="993300"/>
              </a:solidFill>
              <a:latin typeface="Georgia" pitchFamily="18" charset="0"/>
            </a:endParaRPr>
          </a:p>
        </p:txBody>
      </p:sp>
      <p:sp>
        <p:nvSpPr>
          <p:cNvPr id="13" name="AutoShape 5"/>
          <p:cNvSpPr>
            <a:spLocks noChangeArrowheads="1"/>
          </p:cNvSpPr>
          <p:nvPr/>
        </p:nvSpPr>
        <p:spPr bwMode="auto">
          <a:xfrm>
            <a:off x="251520" y="6093296"/>
            <a:ext cx="4067175" cy="575791"/>
          </a:xfrm>
          <a:prstGeom prst="wedgeRoundRectCallout">
            <a:avLst>
              <a:gd name="adj1" fmla="val -35060"/>
              <a:gd name="adj2" fmla="val 41350"/>
              <a:gd name="adj3" fmla="val 16667"/>
            </a:avLst>
          </a:prstGeom>
          <a:solidFill>
            <a:schemeClr val="bg2">
              <a:lumMod val="20000"/>
              <a:lumOff val="80000"/>
            </a:schemeClr>
          </a:solidFill>
          <a:ln w="9525">
            <a:solidFill>
              <a:schemeClr val="tx1">
                <a:lumMod val="50000"/>
                <a:lumOff val="50000"/>
              </a:schemeClr>
            </a:solidFill>
            <a:miter lim="800000"/>
            <a:headEnd/>
            <a:tailEnd/>
          </a:ln>
          <a:effectLst/>
        </p:spPr>
        <p:txBody>
          <a:bodyPr/>
          <a:lstStyle/>
          <a:p>
            <a:pPr algn="ctr"/>
            <a:r>
              <a:rPr lang="ru-RU" sz="2400" b="1" i="1" dirty="0" smtClean="0">
                <a:solidFill>
                  <a:schemeClr val="bg2">
                    <a:lumMod val="50000"/>
                  </a:schemeClr>
                </a:solidFill>
                <a:latin typeface="Georgia" pitchFamily="18" charset="0"/>
              </a:rPr>
              <a:t>Выполните задания:</a:t>
            </a:r>
            <a:endParaRPr lang="ru-RU" sz="2400" b="1" i="1" dirty="0">
              <a:solidFill>
                <a:schemeClr val="bg2">
                  <a:lumMod val="50000"/>
                </a:schemeClr>
              </a:solidFill>
              <a:latin typeface="Georgia" pitchFamily="18" charset="0"/>
            </a:endParaRPr>
          </a:p>
        </p:txBody>
      </p:sp>
      <p:sp>
        <p:nvSpPr>
          <p:cNvPr id="15" name="Управляющая кнопка: возврат 14">
            <a:hlinkClick r:id="" action="ppaction://hlinkshowjump?jump=lastslideviewed" highlightClick="1"/>
          </p:cNvPr>
          <p:cNvSpPr/>
          <p:nvPr/>
        </p:nvSpPr>
        <p:spPr>
          <a:xfrm>
            <a:off x="8388424" y="5949280"/>
            <a:ext cx="648072" cy="404664"/>
          </a:xfrm>
          <a:prstGeom prst="actionButtonRetur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2" descr="http://italianweek.ru/upload/iblock/261/261e77a443dd16b8cf77d204f0b124e1.jpg"/>
          <p:cNvPicPr>
            <a:picLocks noChangeAspect="1" noChangeArrowheads="1"/>
          </p:cNvPicPr>
          <p:nvPr/>
        </p:nvPicPr>
        <p:blipFill>
          <a:blip r:embed="rId2" cstate="email">
            <a:clrChange>
              <a:clrFrom>
                <a:srgbClr val="FDFEFF"/>
              </a:clrFrom>
              <a:clrTo>
                <a:srgbClr val="FDFE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123728" y="4221088"/>
            <a:ext cx="2835314" cy="2016224"/>
          </a:xfrm>
          <a:prstGeom prst="rect">
            <a:avLst/>
          </a:prstGeom>
          <a:noFill/>
        </p:spPr>
      </p:pic>
      <p:pic>
        <p:nvPicPr>
          <p:cNvPr id="4" name="Picture 4" descr="dd36efffaaed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0" y="2636838"/>
            <a:ext cx="2428875" cy="3960812"/>
          </a:xfrm>
          <a:prstGeom prst="rect">
            <a:avLst/>
          </a:prstGeom>
          <a:noFill/>
        </p:spPr>
      </p:pic>
      <p:pic>
        <p:nvPicPr>
          <p:cNvPr id="5" name="Picture 5" descr="Рисунок15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6418263" y="2420938"/>
            <a:ext cx="2725737" cy="4149725"/>
          </a:xfrm>
          <a:prstGeom prst="rect">
            <a:avLst/>
          </a:prstGeom>
          <a:noFill/>
        </p:spPr>
      </p:pic>
      <p:pic>
        <p:nvPicPr>
          <p:cNvPr id="11" name="Picture 10" descr="http://konda-edu.ru/attachments/Image/395771.jpg?template=generic"/>
          <p:cNvPicPr>
            <a:picLocks noChangeAspect="1" noChangeArrowheads="1"/>
          </p:cNvPicPr>
          <p:nvPr/>
        </p:nvPicPr>
        <p:blipFill>
          <a:blip r:embed="rId5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525619" y="0"/>
            <a:ext cx="1618381" cy="1097208"/>
          </a:xfrm>
          <a:prstGeom prst="rect">
            <a:avLst/>
          </a:prstGeom>
          <a:noFill/>
        </p:spPr>
      </p:pic>
      <p:sp>
        <p:nvSpPr>
          <p:cNvPr id="12" name="Управляющая кнопка: настраиваемая 11">
            <a:hlinkClick r:id="rId6" action="ppaction://hlinksldjump" highlightClick="1"/>
          </p:cNvPr>
          <p:cNvSpPr/>
          <p:nvPr/>
        </p:nvSpPr>
        <p:spPr>
          <a:xfrm>
            <a:off x="2411760" y="548680"/>
            <a:ext cx="4320480" cy="576064"/>
          </a:xfrm>
          <a:prstGeom prst="actionButtonBlank">
            <a:avLst/>
          </a:prstGeom>
          <a:solidFill>
            <a:srgbClr val="FAE18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i="1" dirty="0" smtClean="0">
                <a:solidFill>
                  <a:schemeClr val="accent6">
                    <a:lumMod val="75000"/>
                  </a:schemeClr>
                </a:solidFill>
                <a:latin typeface="Georgia" pitchFamily="18" charset="0"/>
              </a:rPr>
              <a:t>Задание №1</a:t>
            </a:r>
            <a:endParaRPr lang="ru-RU" sz="2800" b="1" i="1" dirty="0">
              <a:solidFill>
                <a:schemeClr val="accent6">
                  <a:lumMod val="75000"/>
                </a:schemeClr>
              </a:solidFill>
              <a:latin typeface="Georgia" pitchFamily="18" charset="0"/>
            </a:endParaRPr>
          </a:p>
        </p:txBody>
      </p:sp>
      <p:sp>
        <p:nvSpPr>
          <p:cNvPr id="13" name="Управляющая кнопка: настраиваемая 12">
            <a:hlinkClick r:id="rId7" action="ppaction://hlinksldjump" highlightClick="1"/>
          </p:cNvPr>
          <p:cNvSpPr/>
          <p:nvPr/>
        </p:nvSpPr>
        <p:spPr>
          <a:xfrm>
            <a:off x="2411760" y="1268760"/>
            <a:ext cx="4320480" cy="576064"/>
          </a:xfrm>
          <a:prstGeom prst="actionButtonBlank">
            <a:avLst/>
          </a:prstGeom>
          <a:solidFill>
            <a:srgbClr val="FAE18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i="1" dirty="0" smtClean="0">
                <a:solidFill>
                  <a:schemeClr val="accent6">
                    <a:lumMod val="75000"/>
                  </a:schemeClr>
                </a:solidFill>
                <a:latin typeface="Georgia" pitchFamily="18" charset="0"/>
              </a:rPr>
              <a:t>Задание №2</a:t>
            </a:r>
            <a:endParaRPr lang="ru-RU" sz="2800" b="1" i="1" dirty="0">
              <a:solidFill>
                <a:schemeClr val="accent6">
                  <a:lumMod val="75000"/>
                </a:schemeClr>
              </a:solidFill>
              <a:latin typeface="Georgia" pitchFamily="18" charset="0"/>
            </a:endParaRPr>
          </a:p>
        </p:txBody>
      </p:sp>
      <p:sp>
        <p:nvSpPr>
          <p:cNvPr id="14" name="Управляющая кнопка: настраиваемая 13">
            <a:hlinkClick r:id="rId8" action="ppaction://hlinksldjump" highlightClick="1"/>
          </p:cNvPr>
          <p:cNvSpPr/>
          <p:nvPr/>
        </p:nvSpPr>
        <p:spPr>
          <a:xfrm>
            <a:off x="2411760" y="1988840"/>
            <a:ext cx="4320480" cy="576064"/>
          </a:xfrm>
          <a:prstGeom prst="actionButtonBlank">
            <a:avLst/>
          </a:prstGeom>
          <a:solidFill>
            <a:srgbClr val="FAE18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i="1" dirty="0" smtClean="0">
                <a:solidFill>
                  <a:schemeClr val="accent6">
                    <a:lumMod val="75000"/>
                  </a:schemeClr>
                </a:solidFill>
                <a:latin typeface="Georgia" pitchFamily="18" charset="0"/>
              </a:rPr>
              <a:t>Задание №3</a:t>
            </a:r>
            <a:endParaRPr lang="ru-RU" sz="2800" b="1" i="1" dirty="0">
              <a:solidFill>
                <a:schemeClr val="accent6">
                  <a:lumMod val="75000"/>
                </a:schemeClr>
              </a:solidFill>
              <a:latin typeface="Georgia" pitchFamily="18" charset="0"/>
            </a:endParaRPr>
          </a:p>
        </p:txBody>
      </p:sp>
      <p:sp>
        <p:nvSpPr>
          <p:cNvPr id="8" name="Управляющая кнопка: настраиваемая 7">
            <a:hlinkClick r:id="rId9" action="ppaction://hlinksldjump" highlightClick="1"/>
          </p:cNvPr>
          <p:cNvSpPr/>
          <p:nvPr/>
        </p:nvSpPr>
        <p:spPr>
          <a:xfrm>
            <a:off x="2411760" y="2708920"/>
            <a:ext cx="4320480" cy="576064"/>
          </a:xfrm>
          <a:prstGeom prst="actionButtonBlank">
            <a:avLst/>
          </a:prstGeom>
          <a:solidFill>
            <a:srgbClr val="FAE18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i="1" dirty="0" smtClean="0">
                <a:solidFill>
                  <a:schemeClr val="accent6">
                    <a:lumMod val="75000"/>
                  </a:schemeClr>
                </a:solidFill>
                <a:latin typeface="Georgia" pitchFamily="18" charset="0"/>
              </a:rPr>
              <a:t>Задание №4</a:t>
            </a:r>
            <a:endParaRPr lang="ru-RU" sz="2800" b="1" i="1" dirty="0">
              <a:solidFill>
                <a:schemeClr val="accent6">
                  <a:lumMod val="75000"/>
                </a:schemeClr>
              </a:solidFill>
              <a:latin typeface="Georgia" pitchFamily="18" charset="0"/>
            </a:endParaRPr>
          </a:p>
        </p:txBody>
      </p:sp>
      <p:pic>
        <p:nvPicPr>
          <p:cNvPr id="17" name="Picture 6" descr="http://limefresh.ru/upload/iblock/c78/c78f7bfe5e452cb65d35364b72eca924.jpg"/>
          <p:cNvPicPr>
            <a:picLocks noChangeAspect="1" noChangeArrowheads="1"/>
          </p:cNvPicPr>
          <p:nvPr/>
        </p:nvPicPr>
        <p:blipFill>
          <a:blip r:embed="rId10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059832" y="4221088"/>
            <a:ext cx="4841621" cy="282629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5956" name="Picture 4" descr="http://c0in.ru/wp-content/uploads/2016/01/gfgh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 rot="732101">
            <a:off x="4966465" y="1536276"/>
            <a:ext cx="2669599" cy="1292486"/>
          </a:xfrm>
          <a:prstGeom prst="rect">
            <a:avLst/>
          </a:prstGeom>
          <a:noFill/>
        </p:spPr>
      </p:pic>
      <p:sp>
        <p:nvSpPr>
          <p:cNvPr id="4" name="AutoShape 5"/>
          <p:cNvSpPr>
            <a:spLocks noChangeArrowheads="1"/>
          </p:cNvSpPr>
          <p:nvPr/>
        </p:nvSpPr>
        <p:spPr bwMode="auto">
          <a:xfrm>
            <a:off x="250825" y="188913"/>
            <a:ext cx="2376959" cy="575791"/>
          </a:xfrm>
          <a:prstGeom prst="wedgeRoundRectCallout">
            <a:avLst>
              <a:gd name="adj1" fmla="val -35060"/>
              <a:gd name="adj2" fmla="val 41350"/>
              <a:gd name="adj3" fmla="val 16667"/>
            </a:avLst>
          </a:prstGeom>
          <a:solidFill>
            <a:srgbClr val="FFFF99"/>
          </a:solidFill>
          <a:ln w="9525">
            <a:solidFill>
              <a:srgbClr val="FFFF00"/>
            </a:solidFill>
            <a:miter lim="800000"/>
            <a:headEnd/>
            <a:tailEnd/>
          </a:ln>
          <a:effectLst/>
        </p:spPr>
        <p:txBody>
          <a:bodyPr/>
          <a:lstStyle/>
          <a:p>
            <a:pPr algn="ctr"/>
            <a:r>
              <a:rPr lang="ru-RU" sz="2400" b="1" i="1" dirty="0" smtClean="0">
                <a:solidFill>
                  <a:srgbClr val="993300"/>
                </a:solidFill>
                <a:latin typeface="Georgia" pitchFamily="18" charset="0"/>
              </a:rPr>
              <a:t>Задание 1</a:t>
            </a:r>
            <a:endParaRPr lang="ru-RU" sz="2400" b="1" i="1" dirty="0">
              <a:solidFill>
                <a:srgbClr val="993300"/>
              </a:solidFill>
              <a:latin typeface="Georgia" pitchFamily="18" charset="0"/>
            </a:endParaRPr>
          </a:p>
        </p:txBody>
      </p:sp>
      <p:sp>
        <p:nvSpPr>
          <p:cNvPr id="5" name="AutoShape 8"/>
          <p:cNvSpPr>
            <a:spLocks noChangeArrowheads="1"/>
          </p:cNvSpPr>
          <p:nvPr/>
        </p:nvSpPr>
        <p:spPr bwMode="auto">
          <a:xfrm>
            <a:off x="2627784" y="188640"/>
            <a:ext cx="6192687" cy="575791"/>
          </a:xfrm>
          <a:prstGeom prst="wedgeRoundRectCallout">
            <a:avLst>
              <a:gd name="adj1" fmla="val 34439"/>
              <a:gd name="adj2" fmla="val 30666"/>
              <a:gd name="adj3" fmla="val 16667"/>
            </a:avLst>
          </a:prstGeom>
          <a:solidFill>
            <a:srgbClr val="CCFFFF"/>
          </a:solidFill>
          <a:ln w="9525">
            <a:solidFill>
              <a:srgbClr val="99CCFF"/>
            </a:solidFill>
            <a:miter lim="800000"/>
            <a:headEnd/>
            <a:tailEnd/>
          </a:ln>
          <a:effectLst/>
        </p:spPr>
        <p:txBody>
          <a:bodyPr/>
          <a:lstStyle/>
          <a:p>
            <a:pPr algn="ctr"/>
            <a:r>
              <a:rPr lang="ru-RU" sz="2400" b="1" i="1" dirty="0" smtClean="0">
                <a:solidFill>
                  <a:schemeClr val="accent2"/>
                </a:solidFill>
                <a:latin typeface="Georgia" pitchFamily="18" charset="0"/>
              </a:rPr>
              <a:t>Решите задачи:</a:t>
            </a:r>
            <a:endParaRPr lang="ru-RU" sz="2400" b="1" i="1" dirty="0">
              <a:solidFill>
                <a:schemeClr val="accent2"/>
              </a:solidFill>
              <a:latin typeface="Georgia" pitchFamily="18" charset="0"/>
            </a:endParaRPr>
          </a:p>
        </p:txBody>
      </p:sp>
      <p:sp>
        <p:nvSpPr>
          <p:cNvPr id="10" name="Управляющая кнопка: настраиваемая 9">
            <a:hlinkClick r:id="rId4" action="ppaction://hlinksldjump" highlightClick="1"/>
          </p:cNvPr>
          <p:cNvSpPr/>
          <p:nvPr/>
        </p:nvSpPr>
        <p:spPr>
          <a:xfrm>
            <a:off x="971600" y="1628800"/>
            <a:ext cx="720080" cy="720080"/>
          </a:xfrm>
          <a:prstGeom prst="actionButtonBlank">
            <a:avLst/>
          </a:prstGeom>
          <a:solidFill>
            <a:srgbClr val="9E4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i="1" dirty="0" smtClean="0"/>
              <a:t>1</a:t>
            </a:r>
            <a:endParaRPr lang="ru-RU" sz="3600" b="1" i="1" dirty="0"/>
          </a:p>
        </p:txBody>
      </p:sp>
      <p:sp>
        <p:nvSpPr>
          <p:cNvPr id="11" name="Управляющая кнопка: настраиваемая 10">
            <a:hlinkClick r:id="rId5" action="ppaction://hlinksldjump" highlightClick="1"/>
          </p:cNvPr>
          <p:cNvSpPr/>
          <p:nvPr/>
        </p:nvSpPr>
        <p:spPr>
          <a:xfrm>
            <a:off x="971600" y="3068960"/>
            <a:ext cx="720080" cy="720080"/>
          </a:xfrm>
          <a:prstGeom prst="actionButtonBlank">
            <a:avLst/>
          </a:prstGeom>
          <a:solidFill>
            <a:srgbClr val="9E4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i="1" dirty="0" smtClean="0"/>
              <a:t>2</a:t>
            </a:r>
            <a:endParaRPr lang="ru-RU" sz="3600" b="1" i="1" dirty="0"/>
          </a:p>
        </p:txBody>
      </p:sp>
      <p:sp>
        <p:nvSpPr>
          <p:cNvPr id="12" name="Управляющая кнопка: настраиваемая 11">
            <a:hlinkClick r:id="rId6" action="ppaction://hlinksldjump" highlightClick="1"/>
          </p:cNvPr>
          <p:cNvSpPr/>
          <p:nvPr/>
        </p:nvSpPr>
        <p:spPr>
          <a:xfrm>
            <a:off x="971600" y="4509120"/>
            <a:ext cx="720080" cy="720080"/>
          </a:xfrm>
          <a:prstGeom prst="actionButtonBlank">
            <a:avLst/>
          </a:prstGeom>
          <a:solidFill>
            <a:srgbClr val="9E4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i="1" dirty="0" smtClean="0"/>
              <a:t>3</a:t>
            </a:r>
            <a:endParaRPr lang="ru-RU" sz="3600" b="1" i="1" dirty="0"/>
          </a:p>
        </p:txBody>
      </p:sp>
      <p:pic>
        <p:nvPicPr>
          <p:cNvPr id="19" name="Picture 4" descr="Рисунок15"/>
          <p:cNvPicPr>
            <a:picLocks noChangeAspect="1" noChangeArrowheads="1"/>
          </p:cNvPicPr>
          <p:nvPr/>
        </p:nvPicPr>
        <p:blipFill>
          <a:blip r:embed="rId7" cstate="email"/>
          <a:srcRect/>
          <a:stretch>
            <a:fillRect/>
          </a:stretch>
        </p:blipFill>
        <p:spPr bwMode="auto">
          <a:xfrm>
            <a:off x="7127705" y="3788345"/>
            <a:ext cx="2016295" cy="3069655"/>
          </a:xfrm>
          <a:prstGeom prst="rect">
            <a:avLst/>
          </a:prstGeom>
          <a:noFill/>
        </p:spPr>
      </p:pic>
      <p:sp>
        <p:nvSpPr>
          <p:cNvPr id="20" name="Управляющая кнопка: настраиваемая 19">
            <a:hlinkClick r:id="rId8" action="ppaction://hlinksldjump" highlightClick="1"/>
          </p:cNvPr>
          <p:cNvSpPr/>
          <p:nvPr/>
        </p:nvSpPr>
        <p:spPr>
          <a:xfrm>
            <a:off x="1835696" y="6309320"/>
            <a:ext cx="1224136" cy="432048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Georgia" pitchFamily="18" charset="0"/>
              </a:rPr>
              <a:t>Текст</a:t>
            </a:r>
            <a:endParaRPr lang="ru-RU" b="1" dirty="0">
              <a:solidFill>
                <a:schemeClr val="tx1"/>
              </a:solidFill>
              <a:latin typeface="Georgia" pitchFamily="18" charset="0"/>
            </a:endParaRPr>
          </a:p>
        </p:txBody>
      </p:sp>
      <p:sp>
        <p:nvSpPr>
          <p:cNvPr id="21" name="Управляющая кнопка: возврат 20">
            <a:hlinkClick r:id="rId9" action="ppaction://hlinksldjump" highlightClick="1"/>
          </p:cNvPr>
          <p:cNvSpPr/>
          <p:nvPr/>
        </p:nvSpPr>
        <p:spPr>
          <a:xfrm>
            <a:off x="1043608" y="6309320"/>
            <a:ext cx="648072" cy="404664"/>
          </a:xfrm>
          <a:prstGeom prst="actionButtonRetur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5" name="Picture 6" descr="http://limefresh.ru/upload/iblock/c78/c78f7bfe5e452cb65d35364b72eca924.jpg"/>
          <p:cNvPicPr>
            <a:picLocks noChangeAspect="1" noChangeArrowheads="1"/>
          </p:cNvPicPr>
          <p:nvPr/>
        </p:nvPicPr>
        <p:blipFill>
          <a:blip r:embed="rId10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491880" y="4031704"/>
            <a:ext cx="4841621" cy="2826296"/>
          </a:xfrm>
          <a:prstGeom prst="rect">
            <a:avLst/>
          </a:prstGeom>
          <a:noFill/>
        </p:spPr>
      </p:pic>
      <p:pic>
        <p:nvPicPr>
          <p:cNvPr id="125954" name="Picture 2" descr="https://libre.life/7523/0624/1/00b.jpg"/>
          <p:cNvPicPr>
            <a:picLocks noChangeAspect="1" noChangeArrowheads="1"/>
          </p:cNvPicPr>
          <p:nvPr/>
        </p:nvPicPr>
        <p:blipFill>
          <a:blip r:embed="rId11" cstate="email"/>
          <a:srcRect/>
          <a:stretch>
            <a:fillRect/>
          </a:stretch>
        </p:blipFill>
        <p:spPr bwMode="auto">
          <a:xfrm rot="841720">
            <a:off x="4387029" y="3284984"/>
            <a:ext cx="2808312" cy="1221976"/>
          </a:xfrm>
          <a:prstGeom prst="rect">
            <a:avLst/>
          </a:prstGeom>
          <a:noFill/>
        </p:spPr>
      </p:pic>
      <p:pic>
        <p:nvPicPr>
          <p:cNvPr id="33" name="Picture 2" descr="https://libre.life/7523/0624/1/00b.jpg"/>
          <p:cNvPicPr>
            <a:picLocks noChangeAspect="1" noChangeArrowheads="1"/>
          </p:cNvPicPr>
          <p:nvPr/>
        </p:nvPicPr>
        <p:blipFill>
          <a:blip r:embed="rId11" cstate="email"/>
          <a:srcRect/>
          <a:stretch>
            <a:fillRect/>
          </a:stretch>
        </p:blipFill>
        <p:spPr bwMode="auto">
          <a:xfrm rot="512496">
            <a:off x="4355976" y="3452640"/>
            <a:ext cx="2808312" cy="1221976"/>
          </a:xfrm>
          <a:prstGeom prst="rect">
            <a:avLst/>
          </a:prstGeom>
          <a:noFill/>
        </p:spPr>
      </p:pic>
      <p:pic>
        <p:nvPicPr>
          <p:cNvPr id="34" name="Picture 2" descr="https://libre.life/7523/0624/1/00b.jpg"/>
          <p:cNvPicPr>
            <a:picLocks noChangeAspect="1" noChangeArrowheads="1"/>
          </p:cNvPicPr>
          <p:nvPr/>
        </p:nvPicPr>
        <p:blipFill>
          <a:blip r:embed="rId11" cstate="email"/>
          <a:srcRect/>
          <a:stretch>
            <a:fillRect/>
          </a:stretch>
        </p:blipFill>
        <p:spPr bwMode="auto">
          <a:xfrm rot="168087">
            <a:off x="4380993" y="3678799"/>
            <a:ext cx="2808312" cy="1221976"/>
          </a:xfrm>
          <a:prstGeom prst="rect">
            <a:avLst/>
          </a:prstGeom>
          <a:noFill/>
        </p:spPr>
      </p:pic>
      <p:pic>
        <p:nvPicPr>
          <p:cNvPr id="35" name="Picture 2" descr="https://libre.life/7523/0624/1/00b.jpg"/>
          <p:cNvPicPr>
            <a:picLocks noChangeAspect="1" noChangeArrowheads="1"/>
          </p:cNvPicPr>
          <p:nvPr/>
        </p:nvPicPr>
        <p:blipFill>
          <a:blip r:embed="rId11" cstate="email"/>
          <a:srcRect/>
          <a:stretch>
            <a:fillRect/>
          </a:stretch>
        </p:blipFill>
        <p:spPr bwMode="auto">
          <a:xfrm rot="21169041">
            <a:off x="4418184" y="3853680"/>
            <a:ext cx="2808312" cy="1221976"/>
          </a:xfrm>
          <a:prstGeom prst="rect">
            <a:avLst/>
          </a:prstGeom>
          <a:noFill/>
        </p:spPr>
      </p:pic>
      <p:pic>
        <p:nvPicPr>
          <p:cNvPr id="36" name="Picture 2" descr="https://libre.life/7523/0624/1/00b.jpg"/>
          <p:cNvPicPr>
            <a:picLocks noChangeAspect="1" noChangeArrowheads="1"/>
          </p:cNvPicPr>
          <p:nvPr/>
        </p:nvPicPr>
        <p:blipFill>
          <a:blip r:embed="rId11" cstate="email"/>
          <a:srcRect/>
          <a:stretch>
            <a:fillRect/>
          </a:stretch>
        </p:blipFill>
        <p:spPr bwMode="auto">
          <a:xfrm rot="20860458">
            <a:off x="4522878" y="4112585"/>
            <a:ext cx="2808312" cy="1221976"/>
          </a:xfrm>
          <a:prstGeom prst="rect">
            <a:avLst/>
          </a:prstGeom>
          <a:noFill/>
        </p:spPr>
      </p:pic>
      <p:pic>
        <p:nvPicPr>
          <p:cNvPr id="37" name="Picture 2" descr="https://libre.life/7523/0624/1/00b.jpg"/>
          <p:cNvPicPr>
            <a:picLocks noChangeAspect="1" noChangeArrowheads="1"/>
          </p:cNvPicPr>
          <p:nvPr/>
        </p:nvPicPr>
        <p:blipFill>
          <a:blip r:embed="rId11" cstate="email"/>
          <a:srcRect/>
          <a:stretch>
            <a:fillRect/>
          </a:stretch>
        </p:blipFill>
        <p:spPr bwMode="auto">
          <a:xfrm rot="20599183">
            <a:off x="4616278" y="4310382"/>
            <a:ext cx="2808312" cy="1221976"/>
          </a:xfrm>
          <a:prstGeom prst="rect">
            <a:avLst/>
          </a:prstGeom>
          <a:noFill/>
        </p:spPr>
      </p:pic>
      <p:pic>
        <p:nvPicPr>
          <p:cNvPr id="29" name="Picture 6" descr="http://www.itsybitsyfun.com/uploads/9/8/7/6/9876061/8626679.png?357"/>
          <p:cNvPicPr>
            <a:picLocks noChangeAspect="1" noChangeArrowheads="1"/>
          </p:cNvPicPr>
          <p:nvPr/>
        </p:nvPicPr>
        <p:blipFill>
          <a:blip r:embed="rId12" cstate="email">
            <a:lum/>
          </a:blip>
          <a:srcRect/>
          <a:stretch>
            <a:fillRect/>
          </a:stretch>
        </p:blipFill>
        <p:spPr bwMode="auto">
          <a:xfrm rot="20627081">
            <a:off x="1945001" y="4069018"/>
            <a:ext cx="2687014" cy="1165635"/>
          </a:xfrm>
          <a:prstGeom prst="rect">
            <a:avLst/>
          </a:prstGeom>
          <a:noFill/>
        </p:spPr>
      </p:pic>
      <p:grpSp>
        <p:nvGrpSpPr>
          <p:cNvPr id="54" name="Группа 53"/>
          <p:cNvGrpSpPr/>
          <p:nvPr/>
        </p:nvGrpSpPr>
        <p:grpSpPr>
          <a:xfrm>
            <a:off x="2034496" y="1070023"/>
            <a:ext cx="3081425" cy="2529192"/>
            <a:chOff x="2034496" y="1070023"/>
            <a:chExt cx="3081425" cy="2529192"/>
          </a:xfrm>
        </p:grpSpPr>
        <p:pic>
          <p:nvPicPr>
            <p:cNvPr id="46" name="Picture 2" descr="https://libre.life/7523/0624/1/00b.jpg"/>
            <p:cNvPicPr>
              <a:picLocks noChangeAspect="1" noChangeArrowheads="1"/>
            </p:cNvPicPr>
            <p:nvPr/>
          </p:nvPicPr>
          <p:blipFill>
            <a:blip r:embed="rId11" cstate="email"/>
            <a:srcRect/>
            <a:stretch>
              <a:fillRect/>
            </a:stretch>
          </p:blipFill>
          <p:spPr bwMode="auto">
            <a:xfrm rot="20147067">
              <a:off x="2168007" y="1070023"/>
              <a:ext cx="2808312" cy="1221976"/>
            </a:xfrm>
            <a:prstGeom prst="rect">
              <a:avLst/>
            </a:prstGeom>
            <a:noFill/>
          </p:spPr>
        </p:pic>
        <p:pic>
          <p:nvPicPr>
            <p:cNvPr id="47" name="Picture 2" descr="https://libre.life/7523/0624/1/00b.jpg"/>
            <p:cNvPicPr>
              <a:picLocks noChangeAspect="1" noChangeArrowheads="1"/>
            </p:cNvPicPr>
            <p:nvPr/>
          </p:nvPicPr>
          <p:blipFill>
            <a:blip r:embed="rId11" cstate="email"/>
            <a:srcRect/>
            <a:stretch>
              <a:fillRect/>
            </a:stretch>
          </p:blipFill>
          <p:spPr bwMode="auto">
            <a:xfrm rot="20446034">
              <a:off x="2246623" y="1193143"/>
              <a:ext cx="2808312" cy="1221976"/>
            </a:xfrm>
            <a:prstGeom prst="rect">
              <a:avLst/>
            </a:prstGeom>
            <a:noFill/>
          </p:spPr>
        </p:pic>
        <p:pic>
          <p:nvPicPr>
            <p:cNvPr id="48" name="Picture 2" descr="https://libre.life/7523/0624/1/00b.jpg"/>
            <p:cNvPicPr>
              <a:picLocks noChangeAspect="1" noChangeArrowheads="1"/>
            </p:cNvPicPr>
            <p:nvPr/>
          </p:nvPicPr>
          <p:blipFill>
            <a:blip r:embed="rId11" cstate="email"/>
            <a:srcRect/>
            <a:stretch>
              <a:fillRect/>
            </a:stretch>
          </p:blipFill>
          <p:spPr bwMode="auto">
            <a:xfrm rot="20860458">
              <a:off x="2221789" y="1338397"/>
              <a:ext cx="2808312" cy="1221976"/>
            </a:xfrm>
            <a:prstGeom prst="rect">
              <a:avLst/>
            </a:prstGeom>
            <a:noFill/>
          </p:spPr>
        </p:pic>
        <p:pic>
          <p:nvPicPr>
            <p:cNvPr id="49" name="Picture 2" descr="https://libre.life/7523/0624/1/00b.jpg"/>
            <p:cNvPicPr>
              <a:picLocks noChangeAspect="1" noChangeArrowheads="1"/>
            </p:cNvPicPr>
            <p:nvPr/>
          </p:nvPicPr>
          <p:blipFill>
            <a:blip r:embed="rId11" cstate="email"/>
            <a:srcRect/>
            <a:stretch>
              <a:fillRect/>
            </a:stretch>
          </p:blipFill>
          <p:spPr bwMode="auto">
            <a:xfrm rot="21355520">
              <a:off x="2307609" y="1583014"/>
              <a:ext cx="2808312" cy="1221976"/>
            </a:xfrm>
            <a:prstGeom prst="rect">
              <a:avLst/>
            </a:prstGeom>
            <a:noFill/>
          </p:spPr>
        </p:pic>
        <p:pic>
          <p:nvPicPr>
            <p:cNvPr id="50" name="Picture 2" descr="https://libre.life/7523/0624/1/00b.jpg"/>
            <p:cNvPicPr>
              <a:picLocks noChangeAspect="1" noChangeArrowheads="1"/>
            </p:cNvPicPr>
            <p:nvPr/>
          </p:nvPicPr>
          <p:blipFill>
            <a:blip r:embed="rId11" cstate="email"/>
            <a:srcRect/>
            <a:stretch>
              <a:fillRect/>
            </a:stretch>
          </p:blipFill>
          <p:spPr bwMode="auto">
            <a:xfrm rot="168087">
              <a:off x="2223920" y="1768706"/>
              <a:ext cx="2808312" cy="1221976"/>
            </a:xfrm>
            <a:prstGeom prst="rect">
              <a:avLst/>
            </a:prstGeom>
            <a:noFill/>
          </p:spPr>
        </p:pic>
        <p:pic>
          <p:nvPicPr>
            <p:cNvPr id="51" name="Picture 2" descr="https://libre.life/7523/0624/1/00b.jpg"/>
            <p:cNvPicPr>
              <a:picLocks noChangeAspect="1" noChangeArrowheads="1"/>
            </p:cNvPicPr>
            <p:nvPr/>
          </p:nvPicPr>
          <p:blipFill>
            <a:blip r:embed="rId11" cstate="email"/>
            <a:srcRect/>
            <a:stretch>
              <a:fillRect/>
            </a:stretch>
          </p:blipFill>
          <p:spPr bwMode="auto">
            <a:xfrm rot="644278">
              <a:off x="2284987" y="1951728"/>
              <a:ext cx="2808312" cy="1221976"/>
            </a:xfrm>
            <a:prstGeom prst="rect">
              <a:avLst/>
            </a:prstGeom>
            <a:noFill/>
          </p:spPr>
        </p:pic>
        <p:pic>
          <p:nvPicPr>
            <p:cNvPr id="52" name="Picture 2" descr="https://libre.life/7523/0624/1/00b.jpg"/>
            <p:cNvPicPr>
              <a:picLocks noChangeAspect="1" noChangeArrowheads="1"/>
            </p:cNvPicPr>
            <p:nvPr/>
          </p:nvPicPr>
          <p:blipFill>
            <a:blip r:embed="rId11" cstate="email"/>
            <a:srcRect/>
            <a:stretch>
              <a:fillRect/>
            </a:stretch>
          </p:blipFill>
          <p:spPr bwMode="auto">
            <a:xfrm rot="841720">
              <a:off x="2229957" y="2166979"/>
              <a:ext cx="2808312" cy="1221976"/>
            </a:xfrm>
            <a:prstGeom prst="rect">
              <a:avLst/>
            </a:prstGeom>
            <a:noFill/>
          </p:spPr>
        </p:pic>
        <p:pic>
          <p:nvPicPr>
            <p:cNvPr id="53" name="Picture 2" descr="https://libre.life/7523/0624/1/00b.jpg"/>
            <p:cNvPicPr>
              <a:picLocks noChangeAspect="1" noChangeArrowheads="1"/>
            </p:cNvPicPr>
            <p:nvPr/>
          </p:nvPicPr>
          <p:blipFill>
            <a:blip r:embed="rId11" cstate="email"/>
            <a:srcRect/>
            <a:stretch>
              <a:fillRect/>
            </a:stretch>
          </p:blipFill>
          <p:spPr bwMode="auto">
            <a:xfrm rot="1487273">
              <a:off x="2034496" y="2377239"/>
              <a:ext cx="2808312" cy="1221976"/>
            </a:xfrm>
            <a:prstGeom prst="rect">
              <a:avLst/>
            </a:prstGeom>
            <a:noFill/>
          </p:spPr>
        </p:pic>
      </p:grpSp>
      <p:pic>
        <p:nvPicPr>
          <p:cNvPr id="55" name="Picture 4" descr="http://c0in.ru/wp-content/uploads/2016/01/gfgh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 rot="732101">
            <a:off x="4966464" y="1536276"/>
            <a:ext cx="2669599" cy="1292486"/>
          </a:xfrm>
          <a:prstGeom prst="rect">
            <a:avLst/>
          </a:prstGeom>
          <a:noFill/>
        </p:spPr>
      </p:pic>
      <p:sp>
        <p:nvSpPr>
          <p:cNvPr id="56" name="Управляющая кнопка: назад 55">
            <a:hlinkClick r:id="rId9" action="ppaction://hlinksldjump" highlightClick="1"/>
          </p:cNvPr>
          <p:cNvSpPr/>
          <p:nvPr/>
        </p:nvSpPr>
        <p:spPr>
          <a:xfrm>
            <a:off x="3203848" y="6309320"/>
            <a:ext cx="648072" cy="404664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Группа 22"/>
          <p:cNvGrpSpPr/>
          <p:nvPr/>
        </p:nvGrpSpPr>
        <p:grpSpPr>
          <a:xfrm>
            <a:off x="0" y="1628800"/>
            <a:ext cx="3081425" cy="2529192"/>
            <a:chOff x="2034496" y="1070023"/>
            <a:chExt cx="3081425" cy="2529192"/>
          </a:xfrm>
        </p:grpSpPr>
        <p:pic>
          <p:nvPicPr>
            <p:cNvPr id="27" name="Picture 2" descr="https://libre.life/7523/0624/1/00b.jpg"/>
            <p:cNvPicPr>
              <a:picLocks noChangeAspect="1" noChangeArrowheads="1"/>
            </p:cNvPicPr>
            <p:nvPr/>
          </p:nvPicPr>
          <p:blipFill>
            <a:blip r:embed="rId2" cstate="email"/>
            <a:srcRect/>
            <a:stretch>
              <a:fillRect/>
            </a:stretch>
          </p:blipFill>
          <p:spPr bwMode="auto">
            <a:xfrm rot="21355520">
              <a:off x="2307609" y="1583014"/>
              <a:ext cx="2808312" cy="1221976"/>
            </a:xfrm>
            <a:prstGeom prst="rect">
              <a:avLst/>
            </a:prstGeom>
            <a:noFill/>
          </p:spPr>
        </p:pic>
        <p:pic>
          <p:nvPicPr>
            <p:cNvPr id="24" name="Picture 2" descr="https://libre.life/7523/0624/1/00b.jpg"/>
            <p:cNvPicPr>
              <a:picLocks noChangeAspect="1" noChangeArrowheads="1"/>
            </p:cNvPicPr>
            <p:nvPr/>
          </p:nvPicPr>
          <p:blipFill>
            <a:blip r:embed="rId2" cstate="email"/>
            <a:srcRect/>
            <a:stretch>
              <a:fillRect/>
            </a:stretch>
          </p:blipFill>
          <p:spPr bwMode="auto">
            <a:xfrm rot="20147067">
              <a:off x="2168007" y="1070023"/>
              <a:ext cx="2808312" cy="1221976"/>
            </a:xfrm>
            <a:prstGeom prst="rect">
              <a:avLst/>
            </a:prstGeom>
            <a:noFill/>
          </p:spPr>
        </p:pic>
        <p:pic>
          <p:nvPicPr>
            <p:cNvPr id="25" name="Picture 2" descr="https://libre.life/7523/0624/1/00b.jpg"/>
            <p:cNvPicPr>
              <a:picLocks noChangeAspect="1" noChangeArrowheads="1"/>
            </p:cNvPicPr>
            <p:nvPr/>
          </p:nvPicPr>
          <p:blipFill>
            <a:blip r:embed="rId2" cstate="email"/>
            <a:srcRect/>
            <a:stretch>
              <a:fillRect/>
            </a:stretch>
          </p:blipFill>
          <p:spPr bwMode="auto">
            <a:xfrm rot="20446034">
              <a:off x="2246623" y="1193143"/>
              <a:ext cx="2808312" cy="1221976"/>
            </a:xfrm>
            <a:prstGeom prst="rect">
              <a:avLst/>
            </a:prstGeom>
            <a:noFill/>
          </p:spPr>
        </p:pic>
        <p:pic>
          <p:nvPicPr>
            <p:cNvPr id="26" name="Picture 2" descr="https://libre.life/7523/0624/1/00b.jpg"/>
            <p:cNvPicPr>
              <a:picLocks noChangeAspect="1" noChangeArrowheads="1"/>
            </p:cNvPicPr>
            <p:nvPr/>
          </p:nvPicPr>
          <p:blipFill>
            <a:blip r:embed="rId2" cstate="email"/>
            <a:srcRect/>
            <a:stretch>
              <a:fillRect/>
            </a:stretch>
          </p:blipFill>
          <p:spPr bwMode="auto">
            <a:xfrm rot="20860458">
              <a:off x="2221789" y="1338397"/>
              <a:ext cx="2808312" cy="1221976"/>
            </a:xfrm>
            <a:prstGeom prst="rect">
              <a:avLst/>
            </a:prstGeom>
            <a:noFill/>
          </p:spPr>
        </p:pic>
        <p:pic>
          <p:nvPicPr>
            <p:cNvPr id="28" name="Picture 2" descr="https://libre.life/7523/0624/1/00b.jpg"/>
            <p:cNvPicPr>
              <a:picLocks noChangeAspect="1" noChangeArrowheads="1"/>
            </p:cNvPicPr>
            <p:nvPr/>
          </p:nvPicPr>
          <p:blipFill>
            <a:blip r:embed="rId2" cstate="email"/>
            <a:srcRect/>
            <a:stretch>
              <a:fillRect/>
            </a:stretch>
          </p:blipFill>
          <p:spPr bwMode="auto">
            <a:xfrm rot="168087">
              <a:off x="2223920" y="1768706"/>
              <a:ext cx="2808312" cy="1221976"/>
            </a:xfrm>
            <a:prstGeom prst="rect">
              <a:avLst/>
            </a:prstGeom>
            <a:noFill/>
          </p:spPr>
        </p:pic>
        <p:pic>
          <p:nvPicPr>
            <p:cNvPr id="29" name="Picture 2" descr="https://libre.life/7523/0624/1/00b.jpg"/>
            <p:cNvPicPr>
              <a:picLocks noChangeAspect="1" noChangeArrowheads="1"/>
            </p:cNvPicPr>
            <p:nvPr/>
          </p:nvPicPr>
          <p:blipFill>
            <a:blip r:embed="rId2" cstate="email"/>
            <a:srcRect/>
            <a:stretch>
              <a:fillRect/>
            </a:stretch>
          </p:blipFill>
          <p:spPr bwMode="auto">
            <a:xfrm rot="644278">
              <a:off x="2284987" y="1951728"/>
              <a:ext cx="2808312" cy="1221976"/>
            </a:xfrm>
            <a:prstGeom prst="rect">
              <a:avLst/>
            </a:prstGeom>
            <a:noFill/>
          </p:spPr>
        </p:pic>
        <p:pic>
          <p:nvPicPr>
            <p:cNvPr id="30" name="Picture 2" descr="https://libre.life/7523/0624/1/00b.jpg"/>
            <p:cNvPicPr>
              <a:picLocks noChangeAspect="1" noChangeArrowheads="1"/>
            </p:cNvPicPr>
            <p:nvPr/>
          </p:nvPicPr>
          <p:blipFill>
            <a:blip r:embed="rId2" cstate="email"/>
            <a:srcRect/>
            <a:stretch>
              <a:fillRect/>
            </a:stretch>
          </p:blipFill>
          <p:spPr bwMode="auto">
            <a:xfrm rot="841720">
              <a:off x="2229957" y="2166979"/>
              <a:ext cx="2808312" cy="1221976"/>
            </a:xfrm>
            <a:prstGeom prst="rect">
              <a:avLst/>
            </a:prstGeom>
            <a:noFill/>
          </p:spPr>
        </p:pic>
        <p:pic>
          <p:nvPicPr>
            <p:cNvPr id="31" name="Picture 2" descr="https://libre.life/7523/0624/1/00b.jpg"/>
            <p:cNvPicPr>
              <a:picLocks noChangeAspect="1" noChangeArrowheads="1"/>
            </p:cNvPicPr>
            <p:nvPr/>
          </p:nvPicPr>
          <p:blipFill>
            <a:blip r:embed="rId2" cstate="email"/>
            <a:srcRect/>
            <a:stretch>
              <a:fillRect/>
            </a:stretch>
          </p:blipFill>
          <p:spPr bwMode="auto">
            <a:xfrm rot="1487273">
              <a:off x="2034496" y="2377239"/>
              <a:ext cx="2808312" cy="1221976"/>
            </a:xfrm>
            <a:prstGeom prst="rect">
              <a:avLst/>
            </a:prstGeom>
            <a:noFill/>
          </p:spPr>
        </p:pic>
      </p:grpSp>
      <p:pic>
        <p:nvPicPr>
          <p:cNvPr id="21" name="Picture 4" descr="http://c0in.ru/wp-content/uploads/2016/01/gfgh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 rot="732101">
            <a:off x="6190601" y="456156"/>
            <a:ext cx="2669599" cy="1292486"/>
          </a:xfrm>
          <a:prstGeom prst="rect">
            <a:avLst/>
          </a:prstGeom>
          <a:noFill/>
        </p:spPr>
      </p:pic>
      <p:pic>
        <p:nvPicPr>
          <p:cNvPr id="20" name="Picture 2" descr="http://freesmi.by/wp-content/uploads/2014/12/04018.jp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6516216" y="5149946"/>
            <a:ext cx="2411760" cy="1708054"/>
          </a:xfrm>
          <a:prstGeom prst="rect">
            <a:avLst/>
          </a:prstGeom>
          <a:noFill/>
        </p:spPr>
      </p:pic>
      <p:sp>
        <p:nvSpPr>
          <p:cNvPr id="5" name="Управляющая кнопка: настраиваемая 4">
            <a:hlinkClick r:id="rId5" action="ppaction://hlinksldjump" highlightClick="1"/>
          </p:cNvPr>
          <p:cNvSpPr/>
          <p:nvPr/>
        </p:nvSpPr>
        <p:spPr>
          <a:xfrm>
            <a:off x="1835696" y="6309320"/>
            <a:ext cx="1224136" cy="432048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Georgia" pitchFamily="18" charset="0"/>
              </a:rPr>
              <a:t>Текст</a:t>
            </a:r>
            <a:endParaRPr lang="ru-RU" b="1" dirty="0">
              <a:solidFill>
                <a:schemeClr val="tx1"/>
              </a:solidFill>
              <a:latin typeface="Georgia" pitchFamily="18" charset="0"/>
            </a:endParaRPr>
          </a:p>
        </p:txBody>
      </p:sp>
      <p:sp>
        <p:nvSpPr>
          <p:cNvPr id="6" name="Управляющая кнопка: настраиваемая 5">
            <a:hlinkClick r:id="" action="ppaction://noaction" highlightClick="1"/>
          </p:cNvPr>
          <p:cNvSpPr/>
          <p:nvPr/>
        </p:nvSpPr>
        <p:spPr>
          <a:xfrm>
            <a:off x="251520" y="908720"/>
            <a:ext cx="720080" cy="720080"/>
          </a:xfrm>
          <a:prstGeom prst="actionButtonBlank">
            <a:avLst/>
          </a:prstGeom>
          <a:solidFill>
            <a:srgbClr val="9E4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i="1" dirty="0" smtClean="0"/>
              <a:t>1</a:t>
            </a:r>
            <a:endParaRPr lang="ru-RU" sz="3600" b="1" i="1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1115616" y="836712"/>
            <a:ext cx="7776864" cy="2376264"/>
          </a:xfrm>
          <a:prstGeom prst="rect">
            <a:avLst/>
          </a:prstGeom>
          <a:solidFill>
            <a:schemeClr val="bg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400" b="1" dirty="0" smtClean="0">
                <a:solidFill>
                  <a:srgbClr val="800000"/>
                </a:solidFill>
                <a:latin typeface="Georgia" pitchFamily="18" charset="0"/>
              </a:rPr>
              <a:t>По  курсу  валют  Центрального  банка  РФ  на  29  ноября 2008 г. курс евро составлял 35,7166 р. Определите в рублях стоимость трюфеля, приобретенного китайским миллиардером </a:t>
            </a:r>
            <a:r>
              <a:rPr lang="ru-RU" sz="2400" b="1" dirty="0" err="1" smtClean="0">
                <a:solidFill>
                  <a:srgbClr val="800000"/>
                </a:solidFill>
                <a:latin typeface="Georgia" pitchFamily="18" charset="0"/>
              </a:rPr>
              <a:t>Стенли</a:t>
            </a:r>
            <a:r>
              <a:rPr lang="ru-RU" sz="2400" b="1" dirty="0" smtClean="0">
                <a:solidFill>
                  <a:srgbClr val="800000"/>
                </a:solidFill>
                <a:latin typeface="Georgia" pitchFamily="18" charset="0"/>
              </a:rPr>
              <a:t> Хо (предварительно округлите число 35,7166 до сотых). </a:t>
            </a:r>
          </a:p>
        </p:txBody>
      </p:sp>
      <p:sp>
        <p:nvSpPr>
          <p:cNvPr id="8" name="AutoShape 5"/>
          <p:cNvSpPr>
            <a:spLocks noChangeArrowheads="1"/>
          </p:cNvSpPr>
          <p:nvPr/>
        </p:nvSpPr>
        <p:spPr bwMode="auto">
          <a:xfrm>
            <a:off x="250825" y="188913"/>
            <a:ext cx="2376959" cy="575791"/>
          </a:xfrm>
          <a:prstGeom prst="wedgeRoundRectCallout">
            <a:avLst>
              <a:gd name="adj1" fmla="val -35060"/>
              <a:gd name="adj2" fmla="val 41350"/>
              <a:gd name="adj3" fmla="val 16667"/>
            </a:avLst>
          </a:prstGeom>
          <a:solidFill>
            <a:srgbClr val="FFFF99"/>
          </a:solidFill>
          <a:ln w="9525">
            <a:solidFill>
              <a:srgbClr val="FFFF00"/>
            </a:solidFill>
            <a:miter lim="800000"/>
            <a:headEnd/>
            <a:tailEnd/>
          </a:ln>
          <a:effectLst/>
        </p:spPr>
        <p:txBody>
          <a:bodyPr/>
          <a:lstStyle/>
          <a:p>
            <a:pPr algn="ctr"/>
            <a:r>
              <a:rPr lang="ru-RU" sz="2400" b="1" i="1" dirty="0" smtClean="0">
                <a:solidFill>
                  <a:srgbClr val="993300"/>
                </a:solidFill>
                <a:latin typeface="Georgia" pitchFamily="18" charset="0"/>
              </a:rPr>
              <a:t>Задание 1</a:t>
            </a:r>
            <a:endParaRPr lang="ru-RU" sz="2400" b="1" i="1" dirty="0">
              <a:solidFill>
                <a:srgbClr val="993300"/>
              </a:solidFill>
              <a:latin typeface="Georgia" pitchFamily="18" charset="0"/>
            </a:endParaRPr>
          </a:p>
        </p:txBody>
      </p:sp>
      <p:sp>
        <p:nvSpPr>
          <p:cNvPr id="11" name="Управляющая кнопка: возврат 10">
            <a:hlinkClick r:id="" action="ppaction://hlinkshowjump?jump=lastslideviewed" highlightClick="1"/>
          </p:cNvPr>
          <p:cNvSpPr/>
          <p:nvPr/>
        </p:nvSpPr>
        <p:spPr>
          <a:xfrm>
            <a:off x="1043608" y="6309320"/>
            <a:ext cx="648072" cy="404664"/>
          </a:xfrm>
          <a:prstGeom prst="actionButtonRetur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Прямоугольник 31"/>
          <p:cNvSpPr/>
          <p:nvPr/>
        </p:nvSpPr>
        <p:spPr>
          <a:xfrm>
            <a:off x="2627784" y="3212976"/>
            <a:ext cx="2549281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i="1" kern="10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/>
                <a:cs typeface="Times New Roman"/>
              </a:rPr>
              <a:t>35,7166</a:t>
            </a:r>
            <a:endParaRPr lang="ru-RU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33" name="Прямоугольник 32"/>
          <p:cNvSpPr/>
          <p:nvPr/>
        </p:nvSpPr>
        <p:spPr>
          <a:xfrm>
            <a:off x="5436096" y="3212976"/>
            <a:ext cx="2549281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i="1" kern="10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/>
                <a:cs typeface="Times New Roman"/>
              </a:rPr>
              <a:t>35,72</a:t>
            </a:r>
            <a:endParaRPr lang="ru-RU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grpSp>
        <p:nvGrpSpPr>
          <p:cNvPr id="36" name="Группа 35"/>
          <p:cNvGrpSpPr/>
          <p:nvPr/>
        </p:nvGrpSpPr>
        <p:grpSpPr>
          <a:xfrm>
            <a:off x="5220072" y="3068960"/>
            <a:ext cx="648072" cy="1067346"/>
            <a:chOff x="3923928" y="116632"/>
            <a:chExt cx="648072" cy="1067346"/>
          </a:xfrm>
        </p:grpSpPr>
        <p:sp>
          <p:nvSpPr>
            <p:cNvPr id="34" name="Прямоугольник 33"/>
            <p:cNvSpPr/>
            <p:nvPr/>
          </p:nvSpPr>
          <p:spPr>
            <a:xfrm>
              <a:off x="3923928" y="116632"/>
              <a:ext cx="648072" cy="923330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ru-RU" sz="5400" b="1" i="1" kern="10" cap="none" spc="0" dirty="0" smtClean="0">
                  <a:ln w="1905"/>
                  <a:gradFill>
                    <a:gsLst>
                      <a:gs pos="0">
                        <a:schemeClr val="accent6">
                          <a:shade val="20000"/>
                          <a:satMod val="200000"/>
                        </a:schemeClr>
                      </a:gs>
                      <a:gs pos="78000">
                        <a:schemeClr val="accent6">
                          <a:tint val="90000"/>
                          <a:shade val="89000"/>
                          <a:satMod val="220000"/>
                        </a:schemeClr>
                      </a:gs>
                      <a:gs pos="100000">
                        <a:schemeClr val="accent6">
                          <a:tint val="12000"/>
                          <a:satMod val="255000"/>
                        </a:schemeClr>
                      </a:gs>
                    </a:gsLst>
                    <a:lin ang="5400000"/>
                  </a:gra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Times New Roman"/>
                  <a:cs typeface="Times New Roman"/>
                </a:rPr>
                <a:t>~</a:t>
              </a:r>
              <a:endParaRPr lang="ru-RU" sz="5400" b="1" cap="none" spc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endParaRPr>
            </a:p>
          </p:txBody>
        </p:sp>
        <p:sp>
          <p:nvSpPr>
            <p:cNvPr id="35" name="Прямоугольник 34"/>
            <p:cNvSpPr/>
            <p:nvPr/>
          </p:nvSpPr>
          <p:spPr>
            <a:xfrm>
              <a:off x="3923928" y="260648"/>
              <a:ext cx="648072" cy="923330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ru-RU" sz="5400" b="1" i="1" kern="10" cap="none" spc="0" dirty="0" smtClean="0">
                  <a:ln w="1905"/>
                  <a:gradFill>
                    <a:gsLst>
                      <a:gs pos="0">
                        <a:schemeClr val="accent6">
                          <a:shade val="20000"/>
                          <a:satMod val="200000"/>
                        </a:schemeClr>
                      </a:gs>
                      <a:gs pos="78000">
                        <a:schemeClr val="accent6">
                          <a:tint val="90000"/>
                          <a:shade val="89000"/>
                          <a:satMod val="220000"/>
                        </a:schemeClr>
                      </a:gs>
                      <a:gs pos="100000">
                        <a:schemeClr val="accent6">
                          <a:tint val="12000"/>
                          <a:satMod val="255000"/>
                        </a:schemeClr>
                      </a:gs>
                    </a:gsLst>
                    <a:lin ang="5400000"/>
                  </a:gra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Times New Roman"/>
                  <a:cs typeface="Times New Roman"/>
                </a:rPr>
                <a:t>~</a:t>
              </a:r>
              <a:endParaRPr lang="ru-RU" sz="5400" b="1" cap="none" spc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endParaRPr>
            </a:p>
          </p:txBody>
        </p:sp>
      </p:grpSp>
      <p:sp>
        <p:nvSpPr>
          <p:cNvPr id="37" name="Прямоугольник 36"/>
          <p:cNvSpPr/>
          <p:nvPr/>
        </p:nvSpPr>
        <p:spPr>
          <a:xfrm>
            <a:off x="1475656" y="4221088"/>
            <a:ext cx="4860032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i="1" kern="10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/>
                <a:cs typeface="Times New Roman"/>
              </a:rPr>
              <a:t>35,72 · 158000 =</a:t>
            </a:r>
            <a:endParaRPr lang="ru-RU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38" name="Прямоугольник 37"/>
          <p:cNvSpPr/>
          <p:nvPr/>
        </p:nvSpPr>
        <p:spPr>
          <a:xfrm>
            <a:off x="6228184" y="4221088"/>
            <a:ext cx="2664296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i="1" kern="1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/>
                <a:cs typeface="Times New Roman"/>
              </a:rPr>
              <a:t>5643760</a:t>
            </a:r>
            <a:endParaRPr lang="ru-RU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pic>
        <p:nvPicPr>
          <p:cNvPr id="126978" name="Picture 2" descr="http://thumbs.dreamstime.com/z/symbole-d-de-rouble-russe-35450550.jpg"/>
          <p:cNvPicPr>
            <a:picLocks noChangeAspect="1" noChangeArrowheads="1"/>
          </p:cNvPicPr>
          <p:nvPr/>
        </p:nvPicPr>
        <p:blipFill>
          <a:blip r:embed="rId6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308304" y="5445224"/>
            <a:ext cx="792088" cy="936104"/>
          </a:xfrm>
          <a:prstGeom prst="rect">
            <a:avLst/>
          </a:prstGeom>
          <a:noFill/>
        </p:spPr>
      </p:pic>
      <p:sp>
        <p:nvSpPr>
          <p:cNvPr id="39" name="Управляющая кнопка: назад 38">
            <a:hlinkClick r:id="rId7" action="ppaction://hlinksldjump" highlightClick="1"/>
          </p:cNvPr>
          <p:cNvSpPr/>
          <p:nvPr/>
        </p:nvSpPr>
        <p:spPr>
          <a:xfrm>
            <a:off x="3203848" y="6309320"/>
            <a:ext cx="648072" cy="404664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5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2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9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6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000"/>
                            </p:stCondLst>
                            <p:childTnLst>
                              <p:par>
                                <p:cTn id="38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269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269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269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000"/>
                            </p:stCondLst>
                            <p:childTnLst>
                              <p:par>
                                <p:cTn id="44" presetID="35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45" dur="1000" fill="hold"/>
                                        <p:tgtEl>
                                          <p:spTgt spid="1269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000"/>
                            </p:stCondLst>
                            <p:childTnLst>
                              <p:par>
                                <p:cTn id="47" presetID="35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48" dur="1000" fill="hold"/>
                                        <p:tgtEl>
                                          <p:spTgt spid="1269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000"/>
                            </p:stCondLst>
                            <p:childTnLst>
                              <p:par>
                                <p:cTn id="50" presetID="35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51" dur="1000" fill="hold"/>
                                        <p:tgtEl>
                                          <p:spTgt spid="1269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33" grpId="0"/>
      <p:bldP spid="37" grpId="0"/>
      <p:bldP spid="3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5" name="Группа 44"/>
          <p:cNvGrpSpPr/>
          <p:nvPr/>
        </p:nvGrpSpPr>
        <p:grpSpPr>
          <a:xfrm>
            <a:off x="0" y="1628800"/>
            <a:ext cx="3081425" cy="2529192"/>
            <a:chOff x="2034496" y="1070023"/>
            <a:chExt cx="3081425" cy="2529192"/>
          </a:xfrm>
        </p:grpSpPr>
        <p:pic>
          <p:nvPicPr>
            <p:cNvPr id="46" name="Picture 2" descr="https://libre.life/7523/0624/1/00b.jpg"/>
            <p:cNvPicPr>
              <a:picLocks noChangeAspect="1" noChangeArrowheads="1"/>
            </p:cNvPicPr>
            <p:nvPr/>
          </p:nvPicPr>
          <p:blipFill>
            <a:blip r:embed="rId3" cstate="email"/>
            <a:srcRect/>
            <a:stretch>
              <a:fillRect/>
            </a:stretch>
          </p:blipFill>
          <p:spPr bwMode="auto">
            <a:xfrm rot="21355520">
              <a:off x="2307609" y="1583014"/>
              <a:ext cx="2808312" cy="1221976"/>
            </a:xfrm>
            <a:prstGeom prst="rect">
              <a:avLst/>
            </a:prstGeom>
            <a:noFill/>
          </p:spPr>
        </p:pic>
        <p:pic>
          <p:nvPicPr>
            <p:cNvPr id="47" name="Picture 2" descr="https://libre.life/7523/0624/1/00b.jpg"/>
            <p:cNvPicPr>
              <a:picLocks noChangeAspect="1" noChangeArrowheads="1"/>
            </p:cNvPicPr>
            <p:nvPr/>
          </p:nvPicPr>
          <p:blipFill>
            <a:blip r:embed="rId3" cstate="email"/>
            <a:srcRect/>
            <a:stretch>
              <a:fillRect/>
            </a:stretch>
          </p:blipFill>
          <p:spPr bwMode="auto">
            <a:xfrm rot="20147067">
              <a:off x="2168007" y="1070023"/>
              <a:ext cx="2808312" cy="1221976"/>
            </a:xfrm>
            <a:prstGeom prst="rect">
              <a:avLst/>
            </a:prstGeom>
            <a:noFill/>
          </p:spPr>
        </p:pic>
        <p:pic>
          <p:nvPicPr>
            <p:cNvPr id="48" name="Picture 2" descr="https://libre.life/7523/0624/1/00b.jpg"/>
            <p:cNvPicPr>
              <a:picLocks noChangeAspect="1" noChangeArrowheads="1"/>
            </p:cNvPicPr>
            <p:nvPr/>
          </p:nvPicPr>
          <p:blipFill>
            <a:blip r:embed="rId3" cstate="email"/>
            <a:srcRect/>
            <a:stretch>
              <a:fillRect/>
            </a:stretch>
          </p:blipFill>
          <p:spPr bwMode="auto">
            <a:xfrm rot="20446034">
              <a:off x="2246623" y="1193143"/>
              <a:ext cx="2808312" cy="1221976"/>
            </a:xfrm>
            <a:prstGeom prst="rect">
              <a:avLst/>
            </a:prstGeom>
            <a:noFill/>
          </p:spPr>
        </p:pic>
        <p:pic>
          <p:nvPicPr>
            <p:cNvPr id="49" name="Picture 2" descr="https://libre.life/7523/0624/1/00b.jpg"/>
            <p:cNvPicPr>
              <a:picLocks noChangeAspect="1" noChangeArrowheads="1"/>
            </p:cNvPicPr>
            <p:nvPr/>
          </p:nvPicPr>
          <p:blipFill>
            <a:blip r:embed="rId3" cstate="email"/>
            <a:srcRect/>
            <a:stretch>
              <a:fillRect/>
            </a:stretch>
          </p:blipFill>
          <p:spPr bwMode="auto">
            <a:xfrm rot="20860458">
              <a:off x="2221789" y="1338397"/>
              <a:ext cx="2808312" cy="1221976"/>
            </a:xfrm>
            <a:prstGeom prst="rect">
              <a:avLst/>
            </a:prstGeom>
            <a:noFill/>
          </p:spPr>
        </p:pic>
        <p:pic>
          <p:nvPicPr>
            <p:cNvPr id="50" name="Picture 2" descr="https://libre.life/7523/0624/1/00b.jpg"/>
            <p:cNvPicPr>
              <a:picLocks noChangeAspect="1" noChangeArrowheads="1"/>
            </p:cNvPicPr>
            <p:nvPr/>
          </p:nvPicPr>
          <p:blipFill>
            <a:blip r:embed="rId3" cstate="email"/>
            <a:srcRect/>
            <a:stretch>
              <a:fillRect/>
            </a:stretch>
          </p:blipFill>
          <p:spPr bwMode="auto">
            <a:xfrm rot="168087">
              <a:off x="2223920" y="1768706"/>
              <a:ext cx="2808312" cy="1221976"/>
            </a:xfrm>
            <a:prstGeom prst="rect">
              <a:avLst/>
            </a:prstGeom>
            <a:noFill/>
          </p:spPr>
        </p:pic>
        <p:pic>
          <p:nvPicPr>
            <p:cNvPr id="51" name="Picture 2" descr="https://libre.life/7523/0624/1/00b.jpg"/>
            <p:cNvPicPr>
              <a:picLocks noChangeAspect="1" noChangeArrowheads="1"/>
            </p:cNvPicPr>
            <p:nvPr/>
          </p:nvPicPr>
          <p:blipFill>
            <a:blip r:embed="rId3" cstate="email"/>
            <a:srcRect/>
            <a:stretch>
              <a:fillRect/>
            </a:stretch>
          </p:blipFill>
          <p:spPr bwMode="auto">
            <a:xfrm rot="644278">
              <a:off x="2284987" y="1951728"/>
              <a:ext cx="2808312" cy="1221976"/>
            </a:xfrm>
            <a:prstGeom prst="rect">
              <a:avLst/>
            </a:prstGeom>
            <a:noFill/>
          </p:spPr>
        </p:pic>
        <p:pic>
          <p:nvPicPr>
            <p:cNvPr id="52" name="Picture 2" descr="https://libre.life/7523/0624/1/00b.jpg"/>
            <p:cNvPicPr>
              <a:picLocks noChangeAspect="1" noChangeArrowheads="1"/>
            </p:cNvPicPr>
            <p:nvPr/>
          </p:nvPicPr>
          <p:blipFill>
            <a:blip r:embed="rId3" cstate="email"/>
            <a:srcRect/>
            <a:stretch>
              <a:fillRect/>
            </a:stretch>
          </p:blipFill>
          <p:spPr bwMode="auto">
            <a:xfrm rot="841720">
              <a:off x="2229957" y="2166979"/>
              <a:ext cx="2808312" cy="1221976"/>
            </a:xfrm>
            <a:prstGeom prst="rect">
              <a:avLst/>
            </a:prstGeom>
            <a:noFill/>
          </p:spPr>
        </p:pic>
        <p:pic>
          <p:nvPicPr>
            <p:cNvPr id="53" name="Picture 2" descr="https://libre.life/7523/0624/1/00b.jpg"/>
            <p:cNvPicPr>
              <a:picLocks noChangeAspect="1" noChangeArrowheads="1"/>
            </p:cNvPicPr>
            <p:nvPr/>
          </p:nvPicPr>
          <p:blipFill>
            <a:blip r:embed="rId3" cstate="email"/>
            <a:srcRect/>
            <a:stretch>
              <a:fillRect/>
            </a:stretch>
          </p:blipFill>
          <p:spPr bwMode="auto">
            <a:xfrm rot="1487273">
              <a:off x="2034496" y="2377239"/>
              <a:ext cx="2808312" cy="1221976"/>
            </a:xfrm>
            <a:prstGeom prst="rect">
              <a:avLst/>
            </a:prstGeom>
            <a:noFill/>
          </p:spPr>
        </p:pic>
      </p:grpSp>
      <p:pic>
        <p:nvPicPr>
          <p:cNvPr id="44" name="Picture 4" descr="http://c0in.ru/wp-content/uploads/2016/01/gfgh.jp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 rot="732101">
            <a:off x="6190601" y="456156"/>
            <a:ext cx="2669599" cy="1292486"/>
          </a:xfrm>
          <a:prstGeom prst="rect">
            <a:avLst/>
          </a:prstGeom>
          <a:noFill/>
        </p:spPr>
      </p:pic>
      <p:sp>
        <p:nvSpPr>
          <p:cNvPr id="5" name="Управляющая кнопка: настраиваемая 4">
            <a:hlinkClick r:id="rId5" action="ppaction://hlinksldjump" highlightClick="1"/>
          </p:cNvPr>
          <p:cNvSpPr/>
          <p:nvPr/>
        </p:nvSpPr>
        <p:spPr>
          <a:xfrm>
            <a:off x="1835696" y="6309320"/>
            <a:ext cx="1224136" cy="432048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Georgia" pitchFamily="18" charset="0"/>
              </a:rPr>
              <a:t>Текст</a:t>
            </a:r>
            <a:endParaRPr lang="ru-RU" b="1" dirty="0">
              <a:solidFill>
                <a:schemeClr val="tx1"/>
              </a:solidFill>
              <a:latin typeface="Georgia" pitchFamily="18" charset="0"/>
            </a:endParaRPr>
          </a:p>
        </p:txBody>
      </p:sp>
      <p:sp>
        <p:nvSpPr>
          <p:cNvPr id="6" name="Управляющая кнопка: настраиваемая 5">
            <a:hlinkClick r:id="" action="ppaction://noaction" highlightClick="1"/>
          </p:cNvPr>
          <p:cNvSpPr/>
          <p:nvPr/>
        </p:nvSpPr>
        <p:spPr>
          <a:xfrm>
            <a:off x="251520" y="908720"/>
            <a:ext cx="720080" cy="720080"/>
          </a:xfrm>
          <a:prstGeom prst="actionButtonBlank">
            <a:avLst/>
          </a:prstGeom>
          <a:solidFill>
            <a:srgbClr val="9E4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i="1" dirty="0" smtClean="0"/>
              <a:t>2</a:t>
            </a:r>
            <a:endParaRPr lang="ru-RU" sz="3600" b="1" i="1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1187624" y="692696"/>
            <a:ext cx="7848872" cy="3096344"/>
          </a:xfrm>
          <a:prstGeom prst="rect">
            <a:avLst/>
          </a:prstGeom>
          <a:solidFill>
            <a:schemeClr val="bg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400" b="1" dirty="0" smtClean="0">
                <a:solidFill>
                  <a:srgbClr val="800000"/>
                </a:solidFill>
                <a:latin typeface="Georgia" pitchFamily="18" charset="0"/>
              </a:rPr>
              <a:t>По курсу валют Центрального банка на             8 августа 2014 г. курс евро составил 48,4947 р. Определите, на сколько рублей больше стоил бы трюфель, купленный </a:t>
            </a:r>
            <a:r>
              <a:rPr lang="ru-RU" sz="2400" b="1" dirty="0" err="1" smtClean="0">
                <a:solidFill>
                  <a:srgbClr val="800000"/>
                </a:solidFill>
                <a:latin typeface="Georgia" pitchFamily="18" charset="0"/>
              </a:rPr>
              <a:t>Стенли</a:t>
            </a:r>
            <a:r>
              <a:rPr lang="ru-RU" sz="2400" b="1" dirty="0" smtClean="0">
                <a:solidFill>
                  <a:srgbClr val="800000"/>
                </a:solidFill>
                <a:latin typeface="Georgia" pitchFamily="18" charset="0"/>
              </a:rPr>
              <a:t> Хо, если бы он приобрел его 8 августа 2014 г. за ту же цену в евро, что и 29 ноября 2008 г. (предварительно округлите число 48,4947 до сотых и используйте задачу 1).</a:t>
            </a:r>
          </a:p>
        </p:txBody>
      </p:sp>
      <p:sp>
        <p:nvSpPr>
          <p:cNvPr id="8" name="AutoShape 5"/>
          <p:cNvSpPr>
            <a:spLocks noChangeArrowheads="1"/>
          </p:cNvSpPr>
          <p:nvPr/>
        </p:nvSpPr>
        <p:spPr bwMode="auto">
          <a:xfrm>
            <a:off x="250825" y="188913"/>
            <a:ext cx="2376959" cy="575791"/>
          </a:xfrm>
          <a:prstGeom prst="wedgeRoundRectCallout">
            <a:avLst>
              <a:gd name="adj1" fmla="val -35060"/>
              <a:gd name="adj2" fmla="val 41350"/>
              <a:gd name="adj3" fmla="val 16667"/>
            </a:avLst>
          </a:prstGeom>
          <a:solidFill>
            <a:srgbClr val="FFFF99"/>
          </a:solidFill>
          <a:ln w="9525">
            <a:solidFill>
              <a:srgbClr val="FFFF00"/>
            </a:solidFill>
            <a:miter lim="800000"/>
            <a:headEnd/>
            <a:tailEnd/>
          </a:ln>
          <a:effectLst/>
        </p:spPr>
        <p:txBody>
          <a:bodyPr/>
          <a:lstStyle/>
          <a:p>
            <a:pPr algn="ctr"/>
            <a:r>
              <a:rPr lang="ru-RU" sz="2400" b="1" i="1" dirty="0" smtClean="0">
                <a:solidFill>
                  <a:srgbClr val="993300"/>
                </a:solidFill>
                <a:latin typeface="Georgia" pitchFamily="18" charset="0"/>
              </a:rPr>
              <a:t>Задание 1</a:t>
            </a:r>
            <a:endParaRPr lang="ru-RU" sz="2400" b="1" i="1" dirty="0">
              <a:solidFill>
                <a:srgbClr val="993300"/>
              </a:solidFill>
              <a:latin typeface="Georgia" pitchFamily="18" charset="0"/>
            </a:endParaRPr>
          </a:p>
        </p:txBody>
      </p:sp>
      <p:sp>
        <p:nvSpPr>
          <p:cNvPr id="11" name="Управляющая кнопка: возврат 10">
            <a:hlinkClick r:id="" action="ppaction://hlinkshowjump?jump=lastslideviewed" highlightClick="1"/>
          </p:cNvPr>
          <p:cNvSpPr/>
          <p:nvPr/>
        </p:nvSpPr>
        <p:spPr>
          <a:xfrm>
            <a:off x="1043608" y="6309320"/>
            <a:ext cx="648072" cy="404664"/>
          </a:xfrm>
          <a:prstGeom prst="actionButtonRetur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6" name="Picture 4" descr="Рисунок15"/>
          <p:cNvPicPr>
            <a:picLocks noChangeAspect="1" noChangeArrowheads="1"/>
          </p:cNvPicPr>
          <p:nvPr/>
        </p:nvPicPr>
        <p:blipFill>
          <a:blip r:embed="rId6" cstate="email"/>
          <a:srcRect/>
          <a:stretch>
            <a:fillRect/>
          </a:stretch>
        </p:blipFill>
        <p:spPr bwMode="auto">
          <a:xfrm>
            <a:off x="7127705" y="3788345"/>
            <a:ext cx="2016295" cy="3069655"/>
          </a:xfrm>
          <a:prstGeom prst="rect">
            <a:avLst/>
          </a:prstGeom>
          <a:noFill/>
        </p:spPr>
      </p:pic>
      <p:sp>
        <p:nvSpPr>
          <p:cNvPr id="34" name="Управляющая кнопка: настраиваемая 33">
            <a:hlinkClick r:id="rId7" action="ppaction://hlinksldjump" highlightClick="1"/>
          </p:cNvPr>
          <p:cNvSpPr/>
          <p:nvPr/>
        </p:nvSpPr>
        <p:spPr>
          <a:xfrm>
            <a:off x="3203848" y="6309320"/>
            <a:ext cx="1224136" cy="432048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Georgia" pitchFamily="18" charset="0"/>
              </a:rPr>
              <a:t>Задача 1</a:t>
            </a:r>
            <a:endParaRPr lang="ru-RU" b="1" dirty="0">
              <a:solidFill>
                <a:schemeClr val="tx1"/>
              </a:solidFill>
              <a:latin typeface="Georgia" pitchFamily="18" charset="0"/>
            </a:endParaRPr>
          </a:p>
        </p:txBody>
      </p:sp>
      <p:sp>
        <p:nvSpPr>
          <p:cNvPr id="58" name="Прямоугольник 57"/>
          <p:cNvSpPr/>
          <p:nvPr/>
        </p:nvSpPr>
        <p:spPr>
          <a:xfrm>
            <a:off x="251520" y="3717032"/>
            <a:ext cx="2549281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i="1" kern="1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/>
                <a:cs typeface="Times New Roman"/>
              </a:rPr>
              <a:t>48</a:t>
            </a:r>
            <a:r>
              <a:rPr lang="ru-RU" sz="5400" b="1" i="1" kern="10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/>
                <a:cs typeface="Times New Roman"/>
              </a:rPr>
              <a:t>,4947</a:t>
            </a:r>
            <a:endParaRPr lang="ru-RU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59" name="Прямоугольник 58"/>
          <p:cNvSpPr/>
          <p:nvPr/>
        </p:nvSpPr>
        <p:spPr>
          <a:xfrm>
            <a:off x="3059832" y="3717032"/>
            <a:ext cx="2549281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i="1" kern="1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/>
                <a:cs typeface="Times New Roman"/>
              </a:rPr>
              <a:t>48</a:t>
            </a:r>
            <a:r>
              <a:rPr lang="ru-RU" sz="5400" b="1" i="1" kern="10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/>
                <a:cs typeface="Times New Roman"/>
              </a:rPr>
              <a:t>,50</a:t>
            </a:r>
            <a:endParaRPr lang="ru-RU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grpSp>
        <p:nvGrpSpPr>
          <p:cNvPr id="60" name="Группа 59"/>
          <p:cNvGrpSpPr/>
          <p:nvPr/>
        </p:nvGrpSpPr>
        <p:grpSpPr>
          <a:xfrm>
            <a:off x="2843808" y="3573016"/>
            <a:ext cx="648072" cy="1067346"/>
            <a:chOff x="3923928" y="116632"/>
            <a:chExt cx="648072" cy="1067346"/>
          </a:xfrm>
        </p:grpSpPr>
        <p:sp>
          <p:nvSpPr>
            <p:cNvPr id="61" name="Прямоугольник 60"/>
            <p:cNvSpPr/>
            <p:nvPr/>
          </p:nvSpPr>
          <p:spPr>
            <a:xfrm>
              <a:off x="3923928" y="116632"/>
              <a:ext cx="648072" cy="923330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ru-RU" sz="5400" b="1" i="1" kern="10" cap="none" spc="0" dirty="0" smtClean="0">
                  <a:ln w="1905"/>
                  <a:gradFill>
                    <a:gsLst>
                      <a:gs pos="0">
                        <a:schemeClr val="accent6">
                          <a:shade val="20000"/>
                          <a:satMod val="200000"/>
                        </a:schemeClr>
                      </a:gs>
                      <a:gs pos="78000">
                        <a:schemeClr val="accent6">
                          <a:tint val="90000"/>
                          <a:shade val="89000"/>
                          <a:satMod val="220000"/>
                        </a:schemeClr>
                      </a:gs>
                      <a:gs pos="100000">
                        <a:schemeClr val="accent6">
                          <a:tint val="12000"/>
                          <a:satMod val="255000"/>
                        </a:schemeClr>
                      </a:gs>
                    </a:gsLst>
                    <a:lin ang="5400000"/>
                  </a:gra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Times New Roman"/>
                  <a:cs typeface="Times New Roman"/>
                </a:rPr>
                <a:t>~</a:t>
              </a:r>
              <a:endParaRPr lang="ru-RU" sz="5400" b="1" cap="none" spc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endParaRPr>
            </a:p>
          </p:txBody>
        </p:sp>
        <p:sp>
          <p:nvSpPr>
            <p:cNvPr id="62" name="Прямоугольник 61"/>
            <p:cNvSpPr/>
            <p:nvPr/>
          </p:nvSpPr>
          <p:spPr>
            <a:xfrm>
              <a:off x="3923928" y="260648"/>
              <a:ext cx="648072" cy="923330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ru-RU" sz="5400" b="1" i="1" kern="10" cap="none" spc="0" dirty="0" smtClean="0">
                  <a:ln w="1905"/>
                  <a:gradFill>
                    <a:gsLst>
                      <a:gs pos="0">
                        <a:schemeClr val="accent6">
                          <a:shade val="20000"/>
                          <a:satMod val="200000"/>
                        </a:schemeClr>
                      </a:gs>
                      <a:gs pos="78000">
                        <a:schemeClr val="accent6">
                          <a:tint val="90000"/>
                          <a:shade val="89000"/>
                          <a:satMod val="220000"/>
                        </a:schemeClr>
                      </a:gs>
                      <a:gs pos="100000">
                        <a:schemeClr val="accent6">
                          <a:tint val="12000"/>
                          <a:satMod val="255000"/>
                        </a:schemeClr>
                      </a:gs>
                    </a:gsLst>
                    <a:lin ang="5400000"/>
                  </a:gra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Times New Roman"/>
                  <a:cs typeface="Times New Roman"/>
                </a:rPr>
                <a:t>~</a:t>
              </a:r>
              <a:endParaRPr lang="ru-RU" sz="5400" b="1" cap="none" spc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endParaRPr>
            </a:p>
          </p:txBody>
        </p:sp>
      </p:grpSp>
      <p:sp>
        <p:nvSpPr>
          <p:cNvPr id="63" name="Прямоугольник 62"/>
          <p:cNvSpPr/>
          <p:nvPr/>
        </p:nvSpPr>
        <p:spPr>
          <a:xfrm>
            <a:off x="179512" y="4509120"/>
            <a:ext cx="4860032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i="1" kern="10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/>
                <a:cs typeface="Times New Roman"/>
              </a:rPr>
              <a:t>48,5 · 158000 =</a:t>
            </a:r>
            <a:endParaRPr lang="ru-RU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64" name="Прямоугольник 63"/>
          <p:cNvSpPr/>
          <p:nvPr/>
        </p:nvSpPr>
        <p:spPr>
          <a:xfrm>
            <a:off x="4932040" y="4509120"/>
            <a:ext cx="2664296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i="1" kern="1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/>
                <a:cs typeface="Times New Roman"/>
              </a:rPr>
              <a:t>7663000</a:t>
            </a:r>
            <a:endParaRPr lang="ru-RU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65" name="Прямоугольник 64"/>
          <p:cNvSpPr/>
          <p:nvPr/>
        </p:nvSpPr>
        <p:spPr>
          <a:xfrm>
            <a:off x="5076056" y="3861048"/>
            <a:ext cx="3312368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000" b="1" i="1" kern="10" dirty="0" smtClean="0">
                <a:ln w="1905"/>
                <a:solidFill>
                  <a:srgbClr val="8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/>
                <a:cs typeface="Times New Roman"/>
              </a:rPr>
              <a:t>48</a:t>
            </a:r>
            <a:r>
              <a:rPr lang="ru-RU" sz="4000" b="1" i="1" kern="10" cap="none" spc="0" dirty="0" smtClean="0">
                <a:ln w="1905"/>
                <a:solidFill>
                  <a:srgbClr val="8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/>
                <a:cs typeface="Times New Roman"/>
              </a:rPr>
              <a:t>,50 = 48,5</a:t>
            </a:r>
            <a:endParaRPr lang="ru-RU" sz="4000" b="1" cap="none" spc="0" dirty="0">
              <a:ln w="1905"/>
              <a:solidFill>
                <a:srgbClr val="80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66" name="Прямоугольник 65"/>
          <p:cNvSpPr/>
          <p:nvPr/>
        </p:nvSpPr>
        <p:spPr>
          <a:xfrm>
            <a:off x="107504" y="5373216"/>
            <a:ext cx="6301208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i="1" kern="1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/>
                <a:cs typeface="Times New Roman"/>
              </a:rPr>
              <a:t>7663000 -</a:t>
            </a:r>
            <a:r>
              <a:rPr lang="ru-RU" sz="5400" b="1" i="1" kern="10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/>
                <a:cs typeface="Times New Roman"/>
              </a:rPr>
              <a:t>5643760 =</a:t>
            </a:r>
            <a:endParaRPr lang="ru-RU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67" name="Прямоугольник 66"/>
          <p:cNvSpPr/>
          <p:nvPr/>
        </p:nvSpPr>
        <p:spPr>
          <a:xfrm>
            <a:off x="6084168" y="5373216"/>
            <a:ext cx="2843808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i="1" kern="10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/>
                <a:cs typeface="Times New Roman"/>
              </a:rPr>
              <a:t>2019240</a:t>
            </a:r>
            <a:endParaRPr lang="ru-RU" sz="5400" b="1" cap="none" spc="0" dirty="0">
              <a:ln w="1905"/>
              <a:solidFill>
                <a:srgbClr val="FF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68" name="Управляющая кнопка: назад 67">
            <a:hlinkClick r:id="rId8" action="ppaction://hlinksldjump" highlightClick="1"/>
          </p:cNvPr>
          <p:cNvSpPr/>
          <p:nvPr/>
        </p:nvSpPr>
        <p:spPr>
          <a:xfrm>
            <a:off x="4572000" y="6309320"/>
            <a:ext cx="648072" cy="404664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5" dur="1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2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9" dur="1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6" dur="1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3" dur="1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0" dur="1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60" dur="1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" grpId="0"/>
      <p:bldP spid="59" grpId="0"/>
      <p:bldP spid="63" grpId="0"/>
      <p:bldP spid="64" grpId="0"/>
      <p:bldP spid="65" grpId="0"/>
      <p:bldP spid="66" grpId="0"/>
      <p:bldP spid="6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Группа 32"/>
          <p:cNvGrpSpPr/>
          <p:nvPr/>
        </p:nvGrpSpPr>
        <p:grpSpPr>
          <a:xfrm>
            <a:off x="0" y="1628800"/>
            <a:ext cx="3081425" cy="2529192"/>
            <a:chOff x="2034496" y="1070023"/>
            <a:chExt cx="3081425" cy="2529192"/>
          </a:xfrm>
        </p:grpSpPr>
        <p:pic>
          <p:nvPicPr>
            <p:cNvPr id="34" name="Picture 2" descr="https://libre.life/7523/0624/1/00b.jpg"/>
            <p:cNvPicPr>
              <a:picLocks noChangeAspect="1" noChangeArrowheads="1"/>
            </p:cNvPicPr>
            <p:nvPr/>
          </p:nvPicPr>
          <p:blipFill>
            <a:blip r:embed="rId3" cstate="email"/>
            <a:srcRect/>
            <a:stretch>
              <a:fillRect/>
            </a:stretch>
          </p:blipFill>
          <p:spPr bwMode="auto">
            <a:xfrm rot="21355520">
              <a:off x="2307609" y="1583014"/>
              <a:ext cx="2808312" cy="1221976"/>
            </a:xfrm>
            <a:prstGeom prst="rect">
              <a:avLst/>
            </a:prstGeom>
            <a:noFill/>
          </p:spPr>
        </p:pic>
        <p:pic>
          <p:nvPicPr>
            <p:cNvPr id="35" name="Picture 2" descr="https://libre.life/7523/0624/1/00b.jpg"/>
            <p:cNvPicPr>
              <a:picLocks noChangeAspect="1" noChangeArrowheads="1"/>
            </p:cNvPicPr>
            <p:nvPr/>
          </p:nvPicPr>
          <p:blipFill>
            <a:blip r:embed="rId3" cstate="email"/>
            <a:srcRect/>
            <a:stretch>
              <a:fillRect/>
            </a:stretch>
          </p:blipFill>
          <p:spPr bwMode="auto">
            <a:xfrm rot="20147067">
              <a:off x="2168007" y="1070023"/>
              <a:ext cx="2808312" cy="1221976"/>
            </a:xfrm>
            <a:prstGeom prst="rect">
              <a:avLst/>
            </a:prstGeom>
            <a:noFill/>
          </p:spPr>
        </p:pic>
        <p:pic>
          <p:nvPicPr>
            <p:cNvPr id="36" name="Picture 2" descr="https://libre.life/7523/0624/1/00b.jpg"/>
            <p:cNvPicPr>
              <a:picLocks noChangeAspect="1" noChangeArrowheads="1"/>
            </p:cNvPicPr>
            <p:nvPr/>
          </p:nvPicPr>
          <p:blipFill>
            <a:blip r:embed="rId3" cstate="email"/>
            <a:srcRect/>
            <a:stretch>
              <a:fillRect/>
            </a:stretch>
          </p:blipFill>
          <p:spPr bwMode="auto">
            <a:xfrm rot="20446034">
              <a:off x="2246623" y="1193143"/>
              <a:ext cx="2808312" cy="1221976"/>
            </a:xfrm>
            <a:prstGeom prst="rect">
              <a:avLst/>
            </a:prstGeom>
            <a:noFill/>
          </p:spPr>
        </p:pic>
        <p:pic>
          <p:nvPicPr>
            <p:cNvPr id="37" name="Picture 2" descr="https://libre.life/7523/0624/1/00b.jpg"/>
            <p:cNvPicPr>
              <a:picLocks noChangeAspect="1" noChangeArrowheads="1"/>
            </p:cNvPicPr>
            <p:nvPr/>
          </p:nvPicPr>
          <p:blipFill>
            <a:blip r:embed="rId3" cstate="email"/>
            <a:srcRect/>
            <a:stretch>
              <a:fillRect/>
            </a:stretch>
          </p:blipFill>
          <p:spPr bwMode="auto">
            <a:xfrm rot="20860458">
              <a:off x="2221789" y="1338397"/>
              <a:ext cx="2808312" cy="1221976"/>
            </a:xfrm>
            <a:prstGeom prst="rect">
              <a:avLst/>
            </a:prstGeom>
            <a:noFill/>
          </p:spPr>
        </p:pic>
        <p:pic>
          <p:nvPicPr>
            <p:cNvPr id="38" name="Picture 2" descr="https://libre.life/7523/0624/1/00b.jpg"/>
            <p:cNvPicPr>
              <a:picLocks noChangeAspect="1" noChangeArrowheads="1"/>
            </p:cNvPicPr>
            <p:nvPr/>
          </p:nvPicPr>
          <p:blipFill>
            <a:blip r:embed="rId3" cstate="email"/>
            <a:srcRect/>
            <a:stretch>
              <a:fillRect/>
            </a:stretch>
          </p:blipFill>
          <p:spPr bwMode="auto">
            <a:xfrm rot="168087">
              <a:off x="2223920" y="1768706"/>
              <a:ext cx="2808312" cy="1221976"/>
            </a:xfrm>
            <a:prstGeom prst="rect">
              <a:avLst/>
            </a:prstGeom>
            <a:noFill/>
          </p:spPr>
        </p:pic>
        <p:pic>
          <p:nvPicPr>
            <p:cNvPr id="39" name="Picture 2" descr="https://libre.life/7523/0624/1/00b.jpg"/>
            <p:cNvPicPr>
              <a:picLocks noChangeAspect="1" noChangeArrowheads="1"/>
            </p:cNvPicPr>
            <p:nvPr/>
          </p:nvPicPr>
          <p:blipFill>
            <a:blip r:embed="rId3" cstate="email"/>
            <a:srcRect/>
            <a:stretch>
              <a:fillRect/>
            </a:stretch>
          </p:blipFill>
          <p:spPr bwMode="auto">
            <a:xfrm rot="644278">
              <a:off x="2284987" y="1951728"/>
              <a:ext cx="2808312" cy="1221976"/>
            </a:xfrm>
            <a:prstGeom prst="rect">
              <a:avLst/>
            </a:prstGeom>
            <a:noFill/>
          </p:spPr>
        </p:pic>
        <p:pic>
          <p:nvPicPr>
            <p:cNvPr id="40" name="Picture 2" descr="https://libre.life/7523/0624/1/00b.jpg"/>
            <p:cNvPicPr>
              <a:picLocks noChangeAspect="1" noChangeArrowheads="1"/>
            </p:cNvPicPr>
            <p:nvPr/>
          </p:nvPicPr>
          <p:blipFill>
            <a:blip r:embed="rId3" cstate="email"/>
            <a:srcRect/>
            <a:stretch>
              <a:fillRect/>
            </a:stretch>
          </p:blipFill>
          <p:spPr bwMode="auto">
            <a:xfrm rot="841720">
              <a:off x="2229957" y="2166979"/>
              <a:ext cx="2808312" cy="1221976"/>
            </a:xfrm>
            <a:prstGeom prst="rect">
              <a:avLst/>
            </a:prstGeom>
            <a:noFill/>
          </p:spPr>
        </p:pic>
        <p:pic>
          <p:nvPicPr>
            <p:cNvPr id="41" name="Picture 2" descr="https://libre.life/7523/0624/1/00b.jpg"/>
            <p:cNvPicPr>
              <a:picLocks noChangeAspect="1" noChangeArrowheads="1"/>
            </p:cNvPicPr>
            <p:nvPr/>
          </p:nvPicPr>
          <p:blipFill>
            <a:blip r:embed="rId3" cstate="email"/>
            <a:srcRect/>
            <a:stretch>
              <a:fillRect/>
            </a:stretch>
          </p:blipFill>
          <p:spPr bwMode="auto">
            <a:xfrm rot="1487273">
              <a:off x="2034496" y="2377239"/>
              <a:ext cx="2808312" cy="1221976"/>
            </a:xfrm>
            <a:prstGeom prst="rect">
              <a:avLst/>
            </a:prstGeom>
            <a:noFill/>
          </p:spPr>
        </p:pic>
      </p:grpSp>
      <p:pic>
        <p:nvPicPr>
          <p:cNvPr id="32" name="Picture 6" descr="http://www.itsybitsyfun.com/uploads/9/8/7/6/9876061/8626679.png?357"/>
          <p:cNvPicPr>
            <a:picLocks noChangeAspect="1" noChangeArrowheads="1"/>
          </p:cNvPicPr>
          <p:nvPr/>
        </p:nvPicPr>
        <p:blipFill>
          <a:blip r:embed="rId4" cstate="email">
            <a:lum/>
          </a:blip>
          <a:srcRect/>
          <a:stretch>
            <a:fillRect/>
          </a:stretch>
        </p:blipFill>
        <p:spPr bwMode="auto">
          <a:xfrm rot="21102400">
            <a:off x="5748750" y="403736"/>
            <a:ext cx="2687014" cy="1165635"/>
          </a:xfrm>
          <a:prstGeom prst="rect">
            <a:avLst/>
          </a:prstGeom>
          <a:noFill/>
        </p:spPr>
      </p:pic>
      <p:sp>
        <p:nvSpPr>
          <p:cNvPr id="6" name="Управляющая кнопка: настраиваемая 5">
            <a:hlinkClick r:id="" action="ppaction://noaction" highlightClick="1"/>
          </p:cNvPr>
          <p:cNvSpPr/>
          <p:nvPr/>
        </p:nvSpPr>
        <p:spPr>
          <a:xfrm>
            <a:off x="251520" y="908720"/>
            <a:ext cx="720080" cy="720080"/>
          </a:xfrm>
          <a:prstGeom prst="actionButtonBlank">
            <a:avLst/>
          </a:prstGeom>
          <a:solidFill>
            <a:srgbClr val="9E4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i="1" dirty="0" smtClean="0"/>
              <a:t>3</a:t>
            </a:r>
            <a:endParaRPr lang="ru-RU" sz="3600" b="1" i="1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1115616" y="836712"/>
            <a:ext cx="7920880" cy="2664296"/>
          </a:xfrm>
          <a:prstGeom prst="rect">
            <a:avLst/>
          </a:prstGeom>
          <a:solidFill>
            <a:schemeClr val="bg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sz="2400" b="1" dirty="0" smtClean="0">
              <a:solidFill>
                <a:srgbClr val="800000"/>
              </a:solidFill>
              <a:latin typeface="Georgia" pitchFamily="18" charset="0"/>
            </a:endParaRPr>
          </a:p>
          <a:p>
            <a:r>
              <a:rPr lang="ru-RU" sz="2400" b="1" dirty="0" smtClean="0">
                <a:solidFill>
                  <a:srgbClr val="800000"/>
                </a:solidFill>
                <a:latin typeface="Georgia" pitchFamily="18" charset="0"/>
              </a:rPr>
              <a:t>По курсу валют Центрального банка на            29 ноября 2008 г. курс американского доллара составлял 27,6060 р. Определите стоимость трюфеля, купленного </a:t>
            </a:r>
            <a:r>
              <a:rPr lang="ru-RU" sz="2400" b="1" dirty="0" err="1" smtClean="0">
                <a:solidFill>
                  <a:srgbClr val="800000"/>
                </a:solidFill>
                <a:latin typeface="Georgia" pitchFamily="18" charset="0"/>
              </a:rPr>
              <a:t>Стенли</a:t>
            </a:r>
            <a:r>
              <a:rPr lang="ru-RU" sz="2400" b="1" dirty="0" smtClean="0">
                <a:solidFill>
                  <a:srgbClr val="800000"/>
                </a:solidFill>
                <a:latin typeface="Georgia" pitchFamily="18" charset="0"/>
              </a:rPr>
              <a:t> Хо, в долларах (предварительно округлите число 27,6060 до сотых и используйте задачу 1; полученный результат округлите до целого числа). </a:t>
            </a:r>
          </a:p>
          <a:p>
            <a:endParaRPr lang="ru-RU" sz="2400" dirty="0" smtClean="0"/>
          </a:p>
        </p:txBody>
      </p:sp>
      <p:sp>
        <p:nvSpPr>
          <p:cNvPr id="8" name="AutoShape 5"/>
          <p:cNvSpPr>
            <a:spLocks noChangeArrowheads="1"/>
          </p:cNvSpPr>
          <p:nvPr/>
        </p:nvSpPr>
        <p:spPr bwMode="auto">
          <a:xfrm>
            <a:off x="250825" y="188913"/>
            <a:ext cx="2376959" cy="575791"/>
          </a:xfrm>
          <a:prstGeom prst="wedgeRoundRectCallout">
            <a:avLst>
              <a:gd name="adj1" fmla="val -35060"/>
              <a:gd name="adj2" fmla="val 41350"/>
              <a:gd name="adj3" fmla="val 16667"/>
            </a:avLst>
          </a:prstGeom>
          <a:solidFill>
            <a:srgbClr val="FFFF99"/>
          </a:solidFill>
          <a:ln w="9525">
            <a:solidFill>
              <a:srgbClr val="FFFF00"/>
            </a:solidFill>
            <a:miter lim="800000"/>
            <a:headEnd/>
            <a:tailEnd/>
          </a:ln>
          <a:effectLst/>
        </p:spPr>
        <p:txBody>
          <a:bodyPr/>
          <a:lstStyle/>
          <a:p>
            <a:pPr algn="ctr"/>
            <a:r>
              <a:rPr lang="ru-RU" sz="2400" b="1" i="1" dirty="0" smtClean="0">
                <a:solidFill>
                  <a:srgbClr val="993300"/>
                </a:solidFill>
                <a:latin typeface="Georgia" pitchFamily="18" charset="0"/>
              </a:rPr>
              <a:t>Задание 1</a:t>
            </a:r>
            <a:endParaRPr lang="ru-RU" sz="2400" b="1" i="1" dirty="0">
              <a:solidFill>
                <a:srgbClr val="993300"/>
              </a:solidFill>
              <a:latin typeface="Georgia" pitchFamily="18" charset="0"/>
            </a:endParaRPr>
          </a:p>
        </p:txBody>
      </p:sp>
      <p:sp>
        <p:nvSpPr>
          <p:cNvPr id="25" name="Управляющая кнопка: настраиваемая 24">
            <a:hlinkClick r:id="rId5" action="ppaction://hlinksldjump" highlightClick="1"/>
          </p:cNvPr>
          <p:cNvSpPr/>
          <p:nvPr/>
        </p:nvSpPr>
        <p:spPr>
          <a:xfrm>
            <a:off x="1835696" y="6309320"/>
            <a:ext cx="1224136" cy="432048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Georgia" pitchFamily="18" charset="0"/>
              </a:rPr>
              <a:t>Текст</a:t>
            </a:r>
            <a:endParaRPr lang="ru-RU" b="1" dirty="0">
              <a:solidFill>
                <a:schemeClr val="tx1"/>
              </a:solidFill>
              <a:latin typeface="Georgia" pitchFamily="18" charset="0"/>
            </a:endParaRPr>
          </a:p>
        </p:txBody>
      </p:sp>
      <p:sp>
        <p:nvSpPr>
          <p:cNvPr id="30" name="Управляющая кнопка: возврат 29">
            <a:hlinkClick r:id="" action="ppaction://hlinkshowjump?jump=lastslideviewed" highlightClick="1"/>
          </p:cNvPr>
          <p:cNvSpPr/>
          <p:nvPr/>
        </p:nvSpPr>
        <p:spPr>
          <a:xfrm>
            <a:off x="1043608" y="6309320"/>
            <a:ext cx="648072" cy="404664"/>
          </a:xfrm>
          <a:prstGeom prst="actionButtonRetur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Управляющая кнопка: настраиваемая 30">
            <a:hlinkClick r:id="rId6" action="ppaction://hlinksldjump" highlightClick="1"/>
          </p:cNvPr>
          <p:cNvSpPr/>
          <p:nvPr/>
        </p:nvSpPr>
        <p:spPr>
          <a:xfrm>
            <a:off x="3203848" y="6309320"/>
            <a:ext cx="1224136" cy="432048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Georgia" pitchFamily="18" charset="0"/>
              </a:rPr>
              <a:t>Задача 1</a:t>
            </a:r>
            <a:endParaRPr lang="ru-RU" b="1" dirty="0">
              <a:solidFill>
                <a:schemeClr val="tx1"/>
              </a:solidFill>
              <a:latin typeface="Georgia" pitchFamily="18" charset="0"/>
            </a:endParaRPr>
          </a:p>
        </p:txBody>
      </p:sp>
      <p:sp>
        <p:nvSpPr>
          <p:cNvPr id="42" name="Прямоугольник 41"/>
          <p:cNvSpPr/>
          <p:nvPr/>
        </p:nvSpPr>
        <p:spPr>
          <a:xfrm>
            <a:off x="323528" y="3429000"/>
            <a:ext cx="2549281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i="1" kern="1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/>
                <a:cs typeface="Times New Roman"/>
              </a:rPr>
              <a:t>27</a:t>
            </a:r>
            <a:r>
              <a:rPr lang="ru-RU" sz="5400" b="1" i="1" kern="10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/>
                <a:cs typeface="Times New Roman"/>
              </a:rPr>
              <a:t>,6060</a:t>
            </a:r>
            <a:endParaRPr lang="ru-RU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43" name="Прямоугольник 42"/>
          <p:cNvSpPr/>
          <p:nvPr/>
        </p:nvSpPr>
        <p:spPr>
          <a:xfrm>
            <a:off x="3131840" y="3429000"/>
            <a:ext cx="2549281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i="1" kern="1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/>
                <a:cs typeface="Times New Roman"/>
              </a:rPr>
              <a:t>27</a:t>
            </a:r>
            <a:r>
              <a:rPr lang="ru-RU" sz="5400" b="1" i="1" kern="10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/>
                <a:cs typeface="Times New Roman"/>
              </a:rPr>
              <a:t>,60</a:t>
            </a:r>
            <a:endParaRPr lang="ru-RU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grpSp>
        <p:nvGrpSpPr>
          <p:cNvPr id="44" name="Группа 43"/>
          <p:cNvGrpSpPr/>
          <p:nvPr/>
        </p:nvGrpSpPr>
        <p:grpSpPr>
          <a:xfrm>
            <a:off x="2915816" y="3284984"/>
            <a:ext cx="648072" cy="1067346"/>
            <a:chOff x="3923928" y="116632"/>
            <a:chExt cx="648072" cy="1067346"/>
          </a:xfrm>
        </p:grpSpPr>
        <p:sp>
          <p:nvSpPr>
            <p:cNvPr id="45" name="Прямоугольник 44"/>
            <p:cNvSpPr/>
            <p:nvPr/>
          </p:nvSpPr>
          <p:spPr>
            <a:xfrm>
              <a:off x="3923928" y="116632"/>
              <a:ext cx="648072" cy="923330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ru-RU" sz="5400" b="1" i="1" kern="10" cap="none" spc="0" dirty="0" smtClean="0">
                  <a:ln w="1905"/>
                  <a:gradFill>
                    <a:gsLst>
                      <a:gs pos="0">
                        <a:schemeClr val="accent6">
                          <a:shade val="20000"/>
                          <a:satMod val="200000"/>
                        </a:schemeClr>
                      </a:gs>
                      <a:gs pos="78000">
                        <a:schemeClr val="accent6">
                          <a:tint val="90000"/>
                          <a:shade val="89000"/>
                          <a:satMod val="220000"/>
                        </a:schemeClr>
                      </a:gs>
                      <a:gs pos="100000">
                        <a:schemeClr val="accent6">
                          <a:tint val="12000"/>
                          <a:satMod val="255000"/>
                        </a:schemeClr>
                      </a:gs>
                    </a:gsLst>
                    <a:lin ang="5400000"/>
                  </a:gra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Times New Roman"/>
                  <a:cs typeface="Times New Roman"/>
                </a:rPr>
                <a:t>~</a:t>
              </a:r>
              <a:endParaRPr lang="ru-RU" sz="5400" b="1" cap="none" spc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endParaRPr>
            </a:p>
          </p:txBody>
        </p:sp>
        <p:sp>
          <p:nvSpPr>
            <p:cNvPr id="46" name="Прямоугольник 45"/>
            <p:cNvSpPr/>
            <p:nvPr/>
          </p:nvSpPr>
          <p:spPr>
            <a:xfrm>
              <a:off x="3923928" y="260648"/>
              <a:ext cx="648072" cy="923330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ru-RU" sz="5400" b="1" i="1" kern="10" cap="none" spc="0" dirty="0" smtClean="0">
                  <a:ln w="1905"/>
                  <a:gradFill>
                    <a:gsLst>
                      <a:gs pos="0">
                        <a:schemeClr val="accent6">
                          <a:shade val="20000"/>
                          <a:satMod val="200000"/>
                        </a:schemeClr>
                      </a:gs>
                      <a:gs pos="78000">
                        <a:schemeClr val="accent6">
                          <a:tint val="90000"/>
                          <a:shade val="89000"/>
                          <a:satMod val="220000"/>
                        </a:schemeClr>
                      </a:gs>
                      <a:gs pos="100000">
                        <a:schemeClr val="accent6">
                          <a:tint val="12000"/>
                          <a:satMod val="255000"/>
                        </a:schemeClr>
                      </a:gs>
                    </a:gsLst>
                    <a:lin ang="5400000"/>
                  </a:gra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Times New Roman"/>
                  <a:cs typeface="Times New Roman"/>
                </a:rPr>
                <a:t>~</a:t>
              </a:r>
              <a:endParaRPr lang="ru-RU" sz="5400" b="1" cap="none" spc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endParaRPr>
            </a:p>
          </p:txBody>
        </p:sp>
      </p:grpSp>
      <p:sp>
        <p:nvSpPr>
          <p:cNvPr id="47" name="Прямоугольник 46"/>
          <p:cNvSpPr/>
          <p:nvPr/>
        </p:nvSpPr>
        <p:spPr>
          <a:xfrm>
            <a:off x="5148064" y="3573016"/>
            <a:ext cx="3312368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000" b="1" i="1" kern="10" dirty="0" smtClean="0">
                <a:ln w="1905"/>
                <a:solidFill>
                  <a:srgbClr val="8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/>
                <a:cs typeface="Times New Roman"/>
              </a:rPr>
              <a:t>27</a:t>
            </a:r>
            <a:r>
              <a:rPr lang="ru-RU" sz="4000" b="1" i="1" kern="10" cap="none" spc="0" dirty="0" smtClean="0">
                <a:ln w="1905"/>
                <a:solidFill>
                  <a:srgbClr val="8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/>
                <a:cs typeface="Times New Roman"/>
              </a:rPr>
              <a:t>,60 = 27,6</a:t>
            </a:r>
            <a:endParaRPr lang="ru-RU" sz="4000" b="1" cap="none" spc="0" dirty="0">
              <a:ln w="1905"/>
              <a:solidFill>
                <a:srgbClr val="80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48" name="Прямоугольник 47"/>
          <p:cNvSpPr/>
          <p:nvPr/>
        </p:nvSpPr>
        <p:spPr>
          <a:xfrm>
            <a:off x="251520" y="4365104"/>
            <a:ext cx="4860032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i="1" kern="1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/>
                <a:cs typeface="Times New Roman"/>
              </a:rPr>
              <a:t>5643760 : 27,6 </a:t>
            </a:r>
            <a:r>
              <a:rPr lang="ru-RU" sz="5400" b="1" i="1" kern="10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/>
                <a:cs typeface="Times New Roman"/>
              </a:rPr>
              <a:t> </a:t>
            </a:r>
            <a:endParaRPr lang="ru-RU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49" name="Прямоугольник 48"/>
          <p:cNvSpPr/>
          <p:nvPr/>
        </p:nvSpPr>
        <p:spPr>
          <a:xfrm>
            <a:off x="5148064" y="4365104"/>
            <a:ext cx="2664296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i="1" kern="1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/>
                <a:cs typeface="Times New Roman"/>
              </a:rPr>
              <a:t>204484</a:t>
            </a:r>
            <a:endParaRPr lang="ru-RU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grpSp>
        <p:nvGrpSpPr>
          <p:cNvPr id="50" name="Группа 49"/>
          <p:cNvGrpSpPr/>
          <p:nvPr/>
        </p:nvGrpSpPr>
        <p:grpSpPr>
          <a:xfrm>
            <a:off x="4788024" y="4221088"/>
            <a:ext cx="648072" cy="1067346"/>
            <a:chOff x="3923928" y="116632"/>
            <a:chExt cx="648072" cy="1067346"/>
          </a:xfrm>
        </p:grpSpPr>
        <p:sp>
          <p:nvSpPr>
            <p:cNvPr id="51" name="Прямоугольник 50"/>
            <p:cNvSpPr/>
            <p:nvPr/>
          </p:nvSpPr>
          <p:spPr>
            <a:xfrm>
              <a:off x="3923928" y="116632"/>
              <a:ext cx="648072" cy="923330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ru-RU" sz="5400" b="1" i="1" kern="10" cap="none" spc="0" dirty="0" smtClean="0">
                  <a:ln w="1905"/>
                  <a:gradFill>
                    <a:gsLst>
                      <a:gs pos="0">
                        <a:schemeClr val="accent6">
                          <a:shade val="20000"/>
                          <a:satMod val="200000"/>
                        </a:schemeClr>
                      </a:gs>
                      <a:gs pos="78000">
                        <a:schemeClr val="accent6">
                          <a:tint val="90000"/>
                          <a:shade val="89000"/>
                          <a:satMod val="220000"/>
                        </a:schemeClr>
                      </a:gs>
                      <a:gs pos="100000">
                        <a:schemeClr val="accent6">
                          <a:tint val="12000"/>
                          <a:satMod val="255000"/>
                        </a:schemeClr>
                      </a:gs>
                    </a:gsLst>
                    <a:lin ang="5400000"/>
                  </a:gra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Times New Roman"/>
                  <a:cs typeface="Times New Roman"/>
                </a:rPr>
                <a:t>~</a:t>
              </a:r>
              <a:endParaRPr lang="ru-RU" sz="5400" b="1" cap="none" spc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endParaRPr>
            </a:p>
          </p:txBody>
        </p:sp>
        <p:sp>
          <p:nvSpPr>
            <p:cNvPr id="52" name="Прямоугольник 51"/>
            <p:cNvSpPr/>
            <p:nvPr/>
          </p:nvSpPr>
          <p:spPr>
            <a:xfrm>
              <a:off x="3923928" y="260648"/>
              <a:ext cx="648072" cy="923330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ru-RU" sz="5400" b="1" i="1" kern="10" cap="none" spc="0" dirty="0" smtClean="0">
                  <a:ln w="1905"/>
                  <a:gradFill>
                    <a:gsLst>
                      <a:gs pos="0">
                        <a:schemeClr val="accent6">
                          <a:shade val="20000"/>
                          <a:satMod val="200000"/>
                        </a:schemeClr>
                      </a:gs>
                      <a:gs pos="78000">
                        <a:schemeClr val="accent6">
                          <a:tint val="90000"/>
                          <a:shade val="89000"/>
                          <a:satMod val="220000"/>
                        </a:schemeClr>
                      </a:gs>
                      <a:gs pos="100000">
                        <a:schemeClr val="accent6">
                          <a:tint val="12000"/>
                          <a:satMod val="255000"/>
                        </a:schemeClr>
                      </a:gs>
                    </a:gsLst>
                    <a:lin ang="5400000"/>
                  </a:gra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Times New Roman"/>
                  <a:cs typeface="Times New Roman"/>
                </a:rPr>
                <a:t>~</a:t>
              </a:r>
              <a:endParaRPr lang="ru-RU" sz="5400" b="1" cap="none" spc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endParaRPr>
            </a:p>
          </p:txBody>
        </p:sp>
      </p:grpSp>
      <p:pic>
        <p:nvPicPr>
          <p:cNvPr id="53" name="Picture 2" descr="http://freesmi.by/wp-content/uploads/2014/12/04018.jpg"/>
          <p:cNvPicPr>
            <a:picLocks noChangeAspect="1" noChangeArrowheads="1"/>
          </p:cNvPicPr>
          <p:nvPr/>
        </p:nvPicPr>
        <p:blipFill>
          <a:blip r:embed="rId7" cstate="email"/>
          <a:srcRect/>
          <a:stretch>
            <a:fillRect/>
          </a:stretch>
        </p:blipFill>
        <p:spPr bwMode="auto">
          <a:xfrm>
            <a:off x="6516216" y="5149946"/>
            <a:ext cx="2411760" cy="1708054"/>
          </a:xfrm>
          <a:prstGeom prst="rect">
            <a:avLst/>
          </a:prstGeom>
          <a:noFill/>
        </p:spPr>
      </p:pic>
      <p:pic>
        <p:nvPicPr>
          <p:cNvPr id="129028" name="Picture 4" descr="http://www.incomplanet.ru/upload/medialibrary/f93/f938fa3159c34c9b27bdae5e33a96ba5.png"/>
          <p:cNvPicPr>
            <a:picLocks noChangeAspect="1" noChangeArrowheads="1"/>
          </p:cNvPicPr>
          <p:nvPr/>
        </p:nvPicPr>
        <p:blipFill>
          <a:blip r:embed="rId8" cstate="email"/>
          <a:srcRect/>
          <a:stretch>
            <a:fillRect/>
          </a:stretch>
        </p:blipFill>
        <p:spPr bwMode="auto">
          <a:xfrm>
            <a:off x="7380312" y="5229200"/>
            <a:ext cx="936104" cy="1221006"/>
          </a:xfrm>
          <a:prstGeom prst="rect">
            <a:avLst/>
          </a:prstGeom>
          <a:noFill/>
        </p:spPr>
      </p:pic>
      <p:sp>
        <p:nvSpPr>
          <p:cNvPr id="54" name="Управляющая кнопка: назад 53">
            <a:hlinkClick r:id="rId9" action="ppaction://hlinksldjump" highlightClick="1"/>
          </p:cNvPr>
          <p:cNvSpPr/>
          <p:nvPr/>
        </p:nvSpPr>
        <p:spPr>
          <a:xfrm>
            <a:off x="4572000" y="6309320"/>
            <a:ext cx="648072" cy="404664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5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2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9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6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000"/>
                            </p:stCondLst>
                            <p:childTnLst>
                              <p:par>
                                <p:cTn id="38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2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9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000"/>
                            </p:stCondLst>
                            <p:childTnLst>
                              <p:par>
                                <p:cTn id="51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1290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29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29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/>
      <p:bldP spid="43" grpId="0"/>
      <p:bldP spid="47" grpId="0"/>
      <p:bldP spid="48" grpId="0"/>
      <p:bldP spid="4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5"/>
          <p:cNvSpPr>
            <a:spLocks noChangeArrowheads="1"/>
          </p:cNvSpPr>
          <p:nvPr/>
        </p:nvSpPr>
        <p:spPr bwMode="auto">
          <a:xfrm>
            <a:off x="250825" y="188913"/>
            <a:ext cx="2376959" cy="575791"/>
          </a:xfrm>
          <a:prstGeom prst="wedgeRoundRectCallout">
            <a:avLst>
              <a:gd name="adj1" fmla="val -35060"/>
              <a:gd name="adj2" fmla="val 41350"/>
              <a:gd name="adj3" fmla="val 16667"/>
            </a:avLst>
          </a:prstGeom>
          <a:solidFill>
            <a:srgbClr val="FFFF99"/>
          </a:solidFill>
          <a:ln w="9525">
            <a:solidFill>
              <a:srgbClr val="FFFF00"/>
            </a:solidFill>
            <a:miter lim="800000"/>
            <a:headEnd/>
            <a:tailEnd/>
          </a:ln>
          <a:effectLst/>
        </p:spPr>
        <p:txBody>
          <a:bodyPr/>
          <a:lstStyle/>
          <a:p>
            <a:pPr algn="ctr"/>
            <a:r>
              <a:rPr lang="ru-RU" sz="2400" b="1" i="1" dirty="0" smtClean="0">
                <a:solidFill>
                  <a:srgbClr val="993300"/>
                </a:solidFill>
                <a:latin typeface="Georgia" pitchFamily="18" charset="0"/>
              </a:rPr>
              <a:t>Задание 2</a:t>
            </a:r>
            <a:endParaRPr lang="ru-RU" sz="2400" b="1" i="1" dirty="0">
              <a:solidFill>
                <a:srgbClr val="993300"/>
              </a:solidFill>
              <a:latin typeface="Georgia" pitchFamily="18" charset="0"/>
            </a:endParaRPr>
          </a:p>
        </p:txBody>
      </p:sp>
      <p:sp>
        <p:nvSpPr>
          <p:cNvPr id="5" name="AutoShape 8"/>
          <p:cNvSpPr>
            <a:spLocks noChangeArrowheads="1"/>
          </p:cNvSpPr>
          <p:nvPr/>
        </p:nvSpPr>
        <p:spPr bwMode="auto">
          <a:xfrm>
            <a:off x="2411760" y="188640"/>
            <a:ext cx="6732240" cy="2160240"/>
          </a:xfrm>
          <a:prstGeom prst="wedgeRoundRectCallout">
            <a:avLst>
              <a:gd name="adj1" fmla="val 34439"/>
              <a:gd name="adj2" fmla="val 30666"/>
              <a:gd name="adj3" fmla="val 16667"/>
            </a:avLst>
          </a:prstGeom>
          <a:solidFill>
            <a:srgbClr val="CCFFFF"/>
          </a:solidFill>
          <a:ln w="9525">
            <a:solidFill>
              <a:srgbClr val="99CCFF"/>
            </a:solidFill>
            <a:miter lim="800000"/>
            <a:headEnd/>
            <a:tailEnd/>
          </a:ln>
          <a:effectLst/>
        </p:spPr>
        <p:txBody>
          <a:bodyPr/>
          <a:lstStyle/>
          <a:p>
            <a:pPr algn="ctr"/>
            <a:r>
              <a:rPr lang="ru-RU" sz="2400" b="1" i="1" dirty="0" smtClean="0">
                <a:solidFill>
                  <a:schemeClr val="accent2"/>
                </a:solidFill>
                <a:latin typeface="Georgia" pitchFamily="18" charset="0"/>
              </a:rPr>
              <a:t>Используя программу </a:t>
            </a:r>
            <a:endParaRPr lang="en-US" sz="2400" b="1" i="1" dirty="0" smtClean="0">
              <a:solidFill>
                <a:schemeClr val="accent2"/>
              </a:solidFill>
              <a:latin typeface="Georgia" pitchFamily="18" charset="0"/>
            </a:endParaRPr>
          </a:p>
          <a:p>
            <a:pPr algn="ctr"/>
            <a:r>
              <a:rPr lang="en-US" sz="2400" b="1" i="1" dirty="0" smtClean="0">
                <a:solidFill>
                  <a:schemeClr val="accent2"/>
                </a:solidFill>
                <a:latin typeface="Georgia" pitchFamily="18" charset="0"/>
              </a:rPr>
              <a:t>Microsoft Excel </a:t>
            </a:r>
          </a:p>
          <a:p>
            <a:pPr algn="ctr"/>
            <a:r>
              <a:rPr lang="ru-RU" sz="2400" b="1" i="1" dirty="0" smtClean="0">
                <a:solidFill>
                  <a:schemeClr val="accent2"/>
                </a:solidFill>
                <a:latin typeface="Georgia" pitchFamily="18" charset="0"/>
              </a:rPr>
              <a:t>постройте столбчатую диаграмму веса белых трюфелей, приняв за одну клетку 200 граммов.</a:t>
            </a:r>
            <a:endParaRPr lang="ru-RU" sz="2400" b="1" i="1" dirty="0">
              <a:solidFill>
                <a:schemeClr val="accent2"/>
              </a:solidFill>
              <a:latin typeface="Georgia" pitchFamily="18" charset="0"/>
            </a:endParaRPr>
          </a:p>
        </p:txBody>
      </p:sp>
      <p:pic>
        <p:nvPicPr>
          <p:cNvPr id="13" name="Picture 4" descr="Рисунок15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7127705" y="3788345"/>
            <a:ext cx="2016295" cy="3069655"/>
          </a:xfrm>
          <a:prstGeom prst="rect">
            <a:avLst/>
          </a:prstGeom>
          <a:noFill/>
        </p:spPr>
      </p:pic>
      <p:sp>
        <p:nvSpPr>
          <p:cNvPr id="22" name="Управляющая кнопка: настраиваемая 21">
            <a:hlinkClick r:id="" action="ppaction://noaction" highlightClick="1"/>
          </p:cNvPr>
          <p:cNvSpPr/>
          <p:nvPr/>
        </p:nvSpPr>
        <p:spPr>
          <a:xfrm>
            <a:off x="3203848" y="6309320"/>
            <a:ext cx="1656184" cy="432048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Georgia" pitchFamily="18" charset="0"/>
              </a:rPr>
              <a:t>Проверка</a:t>
            </a:r>
            <a:endParaRPr lang="ru-RU" b="1" dirty="0">
              <a:solidFill>
                <a:schemeClr val="tx1"/>
              </a:solidFill>
              <a:latin typeface="Georgia" pitchFamily="18" charset="0"/>
            </a:endParaRPr>
          </a:p>
        </p:txBody>
      </p:sp>
      <p:pic>
        <p:nvPicPr>
          <p:cNvPr id="132098" name="Picture 2" descr="http://download-pictures.net/dowloand.php?file=img/C2/%D0%92%D0%B5%D1%81%D1%8B/%D0%92%D0%B5%D1%81%D1%8B_4.jpg"/>
          <p:cNvPicPr>
            <a:picLocks noChangeAspect="1" noChangeArrowheads="1"/>
          </p:cNvPicPr>
          <p:nvPr/>
        </p:nvPicPr>
        <p:blipFill>
          <a:blip r:embed="rId3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798525" y="4537759"/>
            <a:ext cx="2445462" cy="1700808"/>
          </a:xfrm>
          <a:prstGeom prst="rect">
            <a:avLst/>
          </a:prstGeom>
          <a:noFill/>
        </p:spPr>
      </p:pic>
      <p:pic>
        <p:nvPicPr>
          <p:cNvPr id="23" name="Picture 6" descr="http://limefresh.ru/upload/iblock/c78/c78f7bfe5e452cb65d35364b72eca924.jpg"/>
          <p:cNvPicPr>
            <a:picLocks noChangeAspect="1" noChangeArrowheads="1"/>
          </p:cNvPicPr>
          <p:nvPr/>
        </p:nvPicPr>
        <p:blipFill>
          <a:blip r:embed="rId4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192535">
            <a:off x="2319349" y="3592349"/>
            <a:ext cx="3317757" cy="1936740"/>
          </a:xfrm>
          <a:prstGeom prst="rect">
            <a:avLst/>
          </a:prstGeom>
          <a:noFill/>
        </p:spPr>
      </p:pic>
      <p:sp>
        <p:nvSpPr>
          <p:cNvPr id="24" name="Прямоугольник 23"/>
          <p:cNvSpPr/>
          <p:nvPr/>
        </p:nvSpPr>
        <p:spPr>
          <a:xfrm rot="526589">
            <a:off x="3106361" y="5458434"/>
            <a:ext cx="839971" cy="26623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ru-RU" b="1" dirty="0" smtClean="0">
                <a:solidFill>
                  <a:schemeClr val="accent2"/>
                </a:solidFill>
              </a:rPr>
              <a:t>1500</a:t>
            </a:r>
            <a:endParaRPr lang="ru-RU" b="1" dirty="0">
              <a:solidFill>
                <a:schemeClr val="accent2"/>
              </a:solidFill>
            </a:endParaRPr>
          </a:p>
        </p:txBody>
      </p:sp>
      <p:graphicFrame>
        <p:nvGraphicFramePr>
          <p:cNvPr id="21" name="Диаграмма 20"/>
          <p:cNvGraphicFramePr/>
          <p:nvPr/>
        </p:nvGraphicFramePr>
        <p:xfrm>
          <a:off x="323528" y="2564904"/>
          <a:ext cx="6984776" cy="36724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25" name="Управляющая кнопка: настраиваемая 24">
            <a:hlinkClick r:id="rId6" action="ppaction://hlinksldjump" highlightClick="1"/>
          </p:cNvPr>
          <p:cNvSpPr/>
          <p:nvPr/>
        </p:nvSpPr>
        <p:spPr>
          <a:xfrm>
            <a:off x="1835696" y="6309320"/>
            <a:ext cx="1224136" cy="432048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Georgia" pitchFamily="18" charset="0"/>
              </a:rPr>
              <a:t>Текст</a:t>
            </a:r>
            <a:endParaRPr lang="ru-RU" b="1" dirty="0">
              <a:solidFill>
                <a:schemeClr val="tx1"/>
              </a:solidFill>
              <a:latin typeface="Georgia" pitchFamily="18" charset="0"/>
            </a:endParaRPr>
          </a:p>
        </p:txBody>
      </p:sp>
      <p:sp>
        <p:nvSpPr>
          <p:cNvPr id="26" name="Управляющая кнопка: возврат 25">
            <a:hlinkClick r:id="" action="ppaction://hlinkshowjump?jump=lastslideviewed" highlightClick="1"/>
          </p:cNvPr>
          <p:cNvSpPr/>
          <p:nvPr/>
        </p:nvSpPr>
        <p:spPr>
          <a:xfrm>
            <a:off x="1043608" y="6309320"/>
            <a:ext cx="648072" cy="404664"/>
          </a:xfrm>
          <a:prstGeom prst="actionButtonRetur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Управляющая кнопка: назад 11">
            <a:hlinkClick r:id="rId7" action="ppaction://hlinksldjump" highlightClick="1"/>
          </p:cNvPr>
          <p:cNvSpPr/>
          <p:nvPr/>
        </p:nvSpPr>
        <p:spPr>
          <a:xfrm>
            <a:off x="5004048" y="6309320"/>
            <a:ext cx="648072" cy="404664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</p:childTnLst>
        </p:cTn>
      </p:par>
    </p:tnLst>
    <p:bldLst>
      <p:bldGraphic spid="21" grpId="0">
        <p:bldAsOne/>
      </p:bldGraphic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2" descr="http://italianweek.ru/upload/iblock/261/261e77a443dd16b8cf77d204f0b124e1.jpg"/>
          <p:cNvPicPr>
            <a:picLocks noChangeAspect="1" noChangeArrowheads="1"/>
          </p:cNvPicPr>
          <p:nvPr/>
        </p:nvPicPr>
        <p:blipFill>
          <a:blip r:embed="rId3" cstate="email">
            <a:clrChange>
              <a:clrFrom>
                <a:srgbClr val="FDFEFF"/>
              </a:clrFrom>
              <a:clrTo>
                <a:srgbClr val="FDFE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635896" y="5517050"/>
            <a:ext cx="1885710" cy="1340950"/>
          </a:xfrm>
          <a:prstGeom prst="rect">
            <a:avLst/>
          </a:prstGeom>
          <a:noFill/>
        </p:spPr>
      </p:pic>
      <p:sp>
        <p:nvSpPr>
          <p:cNvPr id="6" name="AutoShape 5"/>
          <p:cNvSpPr>
            <a:spLocks noChangeArrowheads="1"/>
          </p:cNvSpPr>
          <p:nvPr/>
        </p:nvSpPr>
        <p:spPr bwMode="auto">
          <a:xfrm>
            <a:off x="250825" y="188913"/>
            <a:ext cx="2376959" cy="575791"/>
          </a:xfrm>
          <a:prstGeom prst="wedgeRoundRectCallout">
            <a:avLst>
              <a:gd name="adj1" fmla="val -35060"/>
              <a:gd name="adj2" fmla="val 41350"/>
              <a:gd name="adj3" fmla="val 16667"/>
            </a:avLst>
          </a:prstGeom>
          <a:solidFill>
            <a:srgbClr val="FFFF99"/>
          </a:solidFill>
          <a:ln w="9525">
            <a:solidFill>
              <a:srgbClr val="FFFF00"/>
            </a:solidFill>
            <a:miter lim="800000"/>
            <a:headEnd/>
            <a:tailEnd/>
          </a:ln>
          <a:effectLst/>
        </p:spPr>
        <p:txBody>
          <a:bodyPr/>
          <a:lstStyle/>
          <a:p>
            <a:pPr algn="ctr"/>
            <a:r>
              <a:rPr lang="ru-RU" sz="2400" b="1" i="1" dirty="0" smtClean="0">
                <a:solidFill>
                  <a:srgbClr val="993300"/>
                </a:solidFill>
                <a:latin typeface="Georgia" pitchFamily="18" charset="0"/>
              </a:rPr>
              <a:t>Задание 3</a:t>
            </a:r>
            <a:endParaRPr lang="ru-RU" sz="2400" b="1" i="1" dirty="0">
              <a:solidFill>
                <a:srgbClr val="993300"/>
              </a:solidFill>
              <a:latin typeface="Georgia" pitchFamily="18" charset="0"/>
            </a:endParaRPr>
          </a:p>
        </p:txBody>
      </p:sp>
      <p:sp>
        <p:nvSpPr>
          <p:cNvPr id="7" name="AutoShape 8"/>
          <p:cNvSpPr>
            <a:spLocks noChangeArrowheads="1"/>
          </p:cNvSpPr>
          <p:nvPr/>
        </p:nvSpPr>
        <p:spPr bwMode="auto">
          <a:xfrm>
            <a:off x="2627784" y="188640"/>
            <a:ext cx="6192687" cy="575791"/>
          </a:xfrm>
          <a:prstGeom prst="wedgeRoundRectCallout">
            <a:avLst>
              <a:gd name="adj1" fmla="val 34439"/>
              <a:gd name="adj2" fmla="val 30666"/>
              <a:gd name="adj3" fmla="val 16667"/>
            </a:avLst>
          </a:prstGeom>
          <a:solidFill>
            <a:srgbClr val="CCFFFF"/>
          </a:solidFill>
          <a:ln w="9525">
            <a:solidFill>
              <a:srgbClr val="99CCFF"/>
            </a:solidFill>
            <a:miter lim="800000"/>
            <a:headEnd/>
            <a:tailEnd/>
          </a:ln>
          <a:effectLst/>
        </p:spPr>
        <p:txBody>
          <a:bodyPr/>
          <a:lstStyle/>
          <a:p>
            <a:pPr algn="ctr"/>
            <a:r>
              <a:rPr lang="ru-RU" sz="2400" b="1" i="1" dirty="0" smtClean="0">
                <a:solidFill>
                  <a:schemeClr val="accent2"/>
                </a:solidFill>
                <a:latin typeface="Georgia" pitchFamily="18" charset="0"/>
              </a:rPr>
              <a:t>Выберите верное утверждение:</a:t>
            </a:r>
            <a:endParaRPr lang="ru-RU" sz="2400" b="1" i="1" dirty="0">
              <a:solidFill>
                <a:schemeClr val="accent2"/>
              </a:solidFill>
              <a:latin typeface="Georgia" pitchFamily="18" charset="0"/>
            </a:endParaRPr>
          </a:p>
        </p:txBody>
      </p:sp>
      <p:sp>
        <p:nvSpPr>
          <p:cNvPr id="9" name="Управляющая кнопка: настраиваемая 8">
            <a:hlinkClick r:id="rId4" action="ppaction://hlinksldjump" highlightClick="1"/>
          </p:cNvPr>
          <p:cNvSpPr/>
          <p:nvPr/>
        </p:nvSpPr>
        <p:spPr>
          <a:xfrm>
            <a:off x="1691680" y="1340768"/>
            <a:ext cx="720080" cy="720080"/>
          </a:xfrm>
          <a:prstGeom prst="actionButtonBlank">
            <a:avLst/>
          </a:prstGeom>
          <a:solidFill>
            <a:srgbClr val="9E4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i="1" dirty="0" smtClean="0"/>
              <a:t>А</a:t>
            </a:r>
            <a:endParaRPr lang="ru-RU" sz="3600" b="1" i="1" dirty="0"/>
          </a:p>
        </p:txBody>
      </p:sp>
      <p:sp>
        <p:nvSpPr>
          <p:cNvPr id="10" name="Управляющая кнопка: настраиваемая 9">
            <a:hlinkClick r:id="rId5" action="ppaction://hlinksldjump" highlightClick="1"/>
          </p:cNvPr>
          <p:cNvSpPr/>
          <p:nvPr/>
        </p:nvSpPr>
        <p:spPr>
          <a:xfrm>
            <a:off x="1691680" y="2780928"/>
            <a:ext cx="720080" cy="720080"/>
          </a:xfrm>
          <a:prstGeom prst="actionButtonBlank">
            <a:avLst/>
          </a:prstGeom>
          <a:solidFill>
            <a:srgbClr val="9E4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i="1" dirty="0"/>
              <a:t>Б</a:t>
            </a:r>
          </a:p>
        </p:txBody>
      </p:sp>
      <p:sp>
        <p:nvSpPr>
          <p:cNvPr id="11" name="Управляющая кнопка: настраиваемая 10">
            <a:hlinkClick r:id="rId6" action="ppaction://hlinksldjump" highlightClick="1"/>
          </p:cNvPr>
          <p:cNvSpPr/>
          <p:nvPr/>
        </p:nvSpPr>
        <p:spPr>
          <a:xfrm>
            <a:off x="1691680" y="4221088"/>
            <a:ext cx="720080" cy="720080"/>
          </a:xfrm>
          <a:prstGeom prst="actionButtonBlank">
            <a:avLst/>
          </a:prstGeom>
          <a:solidFill>
            <a:srgbClr val="9E4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i="1" dirty="0" smtClean="0"/>
              <a:t>В</a:t>
            </a:r>
            <a:endParaRPr lang="ru-RU" sz="3600" b="1" i="1" dirty="0"/>
          </a:p>
        </p:txBody>
      </p:sp>
      <p:sp>
        <p:nvSpPr>
          <p:cNvPr id="13" name="AutoShape 11"/>
          <p:cNvSpPr>
            <a:spLocks noChangeArrowheads="1"/>
          </p:cNvSpPr>
          <p:nvPr/>
        </p:nvSpPr>
        <p:spPr bwMode="auto">
          <a:xfrm>
            <a:off x="2735288" y="1268760"/>
            <a:ext cx="6301208" cy="1080120"/>
          </a:xfrm>
          <a:prstGeom prst="roundRect">
            <a:avLst>
              <a:gd name="adj" fmla="val 16667"/>
            </a:avLst>
          </a:prstGeom>
          <a:solidFill>
            <a:srgbClr val="CCFFCC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r>
              <a:rPr lang="ru-RU" sz="2400" b="1" dirty="0" smtClean="0">
                <a:latin typeface="Georgia" pitchFamily="18" charset="0"/>
              </a:rPr>
              <a:t>Белый трюфель, который имел вес </a:t>
            </a:r>
          </a:p>
          <a:p>
            <a:r>
              <a:rPr lang="ru-RU" sz="2400" b="1" dirty="0" smtClean="0">
                <a:latin typeface="Georgia" pitchFamily="18" charset="0"/>
              </a:rPr>
              <a:t>1,8 килограмма, был куплен почти </a:t>
            </a:r>
          </a:p>
          <a:p>
            <a:r>
              <a:rPr lang="ru-RU" sz="2400" b="1" dirty="0" smtClean="0">
                <a:latin typeface="Georgia" pitchFamily="18" charset="0"/>
              </a:rPr>
              <a:t>за 200 000 долларов.</a:t>
            </a:r>
          </a:p>
        </p:txBody>
      </p:sp>
      <p:sp>
        <p:nvSpPr>
          <p:cNvPr id="14" name="AutoShape 11"/>
          <p:cNvSpPr>
            <a:spLocks noChangeArrowheads="1"/>
          </p:cNvSpPr>
          <p:nvPr/>
        </p:nvSpPr>
        <p:spPr bwMode="auto">
          <a:xfrm>
            <a:off x="2699792" y="2636912"/>
            <a:ext cx="6264696" cy="1152128"/>
          </a:xfrm>
          <a:prstGeom prst="roundRect">
            <a:avLst>
              <a:gd name="adj" fmla="val 16667"/>
            </a:avLst>
          </a:prstGeom>
          <a:solidFill>
            <a:srgbClr val="CCFFCC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r>
              <a:rPr lang="ru-RU" sz="2400" b="1" dirty="0" smtClean="0">
                <a:latin typeface="Georgia" pitchFamily="18" charset="0"/>
              </a:rPr>
              <a:t>Трюфель весом 1,5 кг был </a:t>
            </a:r>
          </a:p>
          <a:p>
            <a:r>
              <a:rPr lang="ru-RU" sz="2400" b="1" dirty="0" smtClean="0">
                <a:latin typeface="Georgia" pitchFamily="18" charset="0"/>
              </a:rPr>
              <a:t>приобретен за 330 000 долларов.</a:t>
            </a:r>
          </a:p>
        </p:txBody>
      </p:sp>
      <p:sp>
        <p:nvSpPr>
          <p:cNvPr id="16" name="AutoShape 11"/>
          <p:cNvSpPr>
            <a:spLocks noChangeArrowheads="1"/>
          </p:cNvSpPr>
          <p:nvPr/>
        </p:nvSpPr>
        <p:spPr bwMode="auto">
          <a:xfrm>
            <a:off x="2699792" y="4005064"/>
            <a:ext cx="6264696" cy="1368152"/>
          </a:xfrm>
          <a:prstGeom prst="roundRect">
            <a:avLst>
              <a:gd name="adj" fmla="val 16667"/>
            </a:avLst>
          </a:prstGeom>
          <a:solidFill>
            <a:srgbClr val="CCFFCC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r>
              <a:rPr lang="ru-RU" sz="2400" b="1" dirty="0" smtClean="0">
                <a:latin typeface="Georgia" pitchFamily="18" charset="0"/>
              </a:rPr>
              <a:t>В Италии стало традицией каждый </a:t>
            </a:r>
          </a:p>
          <a:p>
            <a:r>
              <a:rPr lang="ru-RU" sz="2400" b="1" dirty="0" smtClean="0">
                <a:latin typeface="Georgia" pitchFamily="18" charset="0"/>
              </a:rPr>
              <a:t>год  проводить благотворительные </a:t>
            </a:r>
          </a:p>
          <a:p>
            <a:r>
              <a:rPr lang="ru-RU" sz="2400" b="1" dirty="0" smtClean="0">
                <a:latin typeface="Georgia" pitchFamily="18" charset="0"/>
              </a:rPr>
              <a:t>аукционы трюфеля.</a:t>
            </a:r>
          </a:p>
        </p:txBody>
      </p:sp>
      <p:sp>
        <p:nvSpPr>
          <p:cNvPr id="19" name="Управляющая кнопка: настраиваемая 18">
            <a:hlinkClick r:id="rId7" action="ppaction://hlinksldjump" highlightClick="1"/>
          </p:cNvPr>
          <p:cNvSpPr/>
          <p:nvPr/>
        </p:nvSpPr>
        <p:spPr>
          <a:xfrm>
            <a:off x="1835696" y="6309320"/>
            <a:ext cx="1224136" cy="432048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Georgia" pitchFamily="18" charset="0"/>
              </a:rPr>
              <a:t>Текст</a:t>
            </a:r>
            <a:endParaRPr lang="ru-RU" b="1" dirty="0">
              <a:solidFill>
                <a:schemeClr val="tx1"/>
              </a:solidFill>
              <a:latin typeface="Georgia" pitchFamily="18" charset="0"/>
            </a:endParaRPr>
          </a:p>
        </p:txBody>
      </p:sp>
      <p:sp>
        <p:nvSpPr>
          <p:cNvPr id="20" name="Скругленная прямоугольная выноска 19"/>
          <p:cNvSpPr/>
          <p:nvPr/>
        </p:nvSpPr>
        <p:spPr>
          <a:xfrm>
            <a:off x="6012160" y="980728"/>
            <a:ext cx="2160240" cy="360040"/>
          </a:xfrm>
          <a:prstGeom prst="wedgeRoundRectCallout">
            <a:avLst>
              <a:gd name="adj1" fmla="val 68259"/>
              <a:gd name="adj2" fmla="val 118938"/>
              <a:gd name="adj3" fmla="val 16667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i="1" dirty="0" smtClean="0">
                <a:solidFill>
                  <a:schemeClr val="bg1"/>
                </a:solidFill>
                <a:latin typeface="Georgia" pitchFamily="18" charset="0"/>
              </a:rPr>
              <a:t>Неверно</a:t>
            </a:r>
            <a:endParaRPr lang="ru-RU" sz="2400" b="1" i="1" dirty="0">
              <a:solidFill>
                <a:schemeClr val="bg1"/>
              </a:solidFill>
              <a:latin typeface="Georgia" pitchFamily="18" charset="0"/>
            </a:endParaRPr>
          </a:p>
        </p:txBody>
      </p:sp>
      <p:sp>
        <p:nvSpPr>
          <p:cNvPr id="21" name="Скругленная прямоугольная выноска 20"/>
          <p:cNvSpPr/>
          <p:nvPr/>
        </p:nvSpPr>
        <p:spPr>
          <a:xfrm>
            <a:off x="6012160" y="2492896"/>
            <a:ext cx="2160240" cy="360040"/>
          </a:xfrm>
          <a:prstGeom prst="wedgeRoundRectCallout">
            <a:avLst>
              <a:gd name="adj1" fmla="val 68259"/>
              <a:gd name="adj2" fmla="val 118938"/>
              <a:gd name="adj3" fmla="val 16667"/>
            </a:avLst>
          </a:prstGeom>
          <a:solidFill>
            <a:srgbClr val="006600"/>
          </a:solidFill>
          <a:ln>
            <a:solidFill>
              <a:srgbClr val="00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i="1" dirty="0" smtClean="0">
                <a:solidFill>
                  <a:schemeClr val="bg1"/>
                </a:solidFill>
                <a:latin typeface="Georgia" pitchFamily="18" charset="0"/>
              </a:rPr>
              <a:t>Верно</a:t>
            </a:r>
            <a:endParaRPr lang="ru-RU" sz="2400" b="1" i="1" dirty="0">
              <a:solidFill>
                <a:schemeClr val="bg1"/>
              </a:solidFill>
              <a:latin typeface="Georgia" pitchFamily="18" charset="0"/>
            </a:endParaRPr>
          </a:p>
        </p:txBody>
      </p:sp>
      <p:sp>
        <p:nvSpPr>
          <p:cNvPr id="22" name="Скругленная прямоугольная выноска 21"/>
          <p:cNvSpPr/>
          <p:nvPr/>
        </p:nvSpPr>
        <p:spPr>
          <a:xfrm>
            <a:off x="6012160" y="3861048"/>
            <a:ext cx="2160240" cy="360040"/>
          </a:xfrm>
          <a:prstGeom prst="wedgeRoundRectCallout">
            <a:avLst>
              <a:gd name="adj1" fmla="val 68259"/>
              <a:gd name="adj2" fmla="val 118938"/>
              <a:gd name="adj3" fmla="val 16667"/>
            </a:avLst>
          </a:prstGeom>
          <a:solidFill>
            <a:srgbClr val="006600"/>
          </a:solidFill>
          <a:ln>
            <a:solidFill>
              <a:srgbClr val="00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i="1" dirty="0" smtClean="0">
                <a:solidFill>
                  <a:schemeClr val="bg1"/>
                </a:solidFill>
                <a:latin typeface="Georgia" pitchFamily="18" charset="0"/>
              </a:rPr>
              <a:t>Верно</a:t>
            </a:r>
            <a:endParaRPr lang="ru-RU" sz="2400" b="1" i="1" dirty="0">
              <a:solidFill>
                <a:schemeClr val="bg1"/>
              </a:solidFill>
              <a:latin typeface="Georgia" pitchFamily="18" charset="0"/>
            </a:endParaRPr>
          </a:p>
        </p:txBody>
      </p:sp>
      <p:pic>
        <p:nvPicPr>
          <p:cNvPr id="5" name="Picture 4" descr="dd36efffaaed"/>
          <p:cNvPicPr>
            <a:picLocks noChangeAspect="1" noChangeArrowheads="1"/>
          </p:cNvPicPr>
          <p:nvPr/>
        </p:nvPicPr>
        <p:blipFill>
          <a:blip r:embed="rId8" cstate="email"/>
          <a:srcRect/>
          <a:stretch>
            <a:fillRect/>
          </a:stretch>
        </p:blipFill>
        <p:spPr bwMode="auto">
          <a:xfrm>
            <a:off x="0" y="1484784"/>
            <a:ext cx="1872208" cy="3053044"/>
          </a:xfrm>
          <a:prstGeom prst="rect">
            <a:avLst/>
          </a:prstGeom>
          <a:noFill/>
        </p:spPr>
      </p:pic>
      <p:sp>
        <p:nvSpPr>
          <p:cNvPr id="24" name="Управляющая кнопка: возврат 23">
            <a:hlinkClick r:id="" action="ppaction://hlinkshowjump?jump=lastslideviewed" highlightClick="1"/>
          </p:cNvPr>
          <p:cNvSpPr/>
          <p:nvPr/>
        </p:nvSpPr>
        <p:spPr>
          <a:xfrm>
            <a:off x="8388424" y="6309320"/>
            <a:ext cx="648072" cy="404664"/>
          </a:xfrm>
          <a:prstGeom prst="actionButtonRetur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5" name="Picture 6" descr="http://limefresh.ru/upload/iblock/c78/c78f7bfe5e452cb65d35364b72eca924.jpg"/>
          <p:cNvPicPr>
            <a:picLocks noChangeAspect="1" noChangeArrowheads="1"/>
          </p:cNvPicPr>
          <p:nvPr/>
        </p:nvPicPr>
        <p:blipFill>
          <a:blip r:embed="rId9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788024" y="4869160"/>
            <a:ext cx="3672408" cy="2143768"/>
          </a:xfrm>
          <a:prstGeom prst="rect">
            <a:avLst/>
          </a:prstGeom>
          <a:noFill/>
        </p:spPr>
      </p:pic>
      <p:pic>
        <p:nvPicPr>
          <p:cNvPr id="27" name="Picture 4" descr="http://c0in.ru/wp-content/uploads/2016/01/gfgh.jpg"/>
          <p:cNvPicPr>
            <a:picLocks noChangeAspect="1" noChangeArrowheads="1"/>
          </p:cNvPicPr>
          <p:nvPr/>
        </p:nvPicPr>
        <p:blipFill>
          <a:blip r:embed="rId10" cstate="email"/>
          <a:srcRect/>
          <a:stretch>
            <a:fillRect/>
          </a:stretch>
        </p:blipFill>
        <p:spPr bwMode="auto">
          <a:xfrm rot="519237">
            <a:off x="267088" y="4873257"/>
            <a:ext cx="2196632" cy="1063499"/>
          </a:xfrm>
          <a:prstGeom prst="rect">
            <a:avLst/>
          </a:prstGeom>
          <a:noFill/>
        </p:spPr>
      </p:pic>
      <p:pic>
        <p:nvPicPr>
          <p:cNvPr id="28" name="Picture 6" descr="http://www.itsybitsyfun.com/uploads/9/8/7/6/9876061/8626679.png?357"/>
          <p:cNvPicPr>
            <a:picLocks noChangeAspect="1" noChangeArrowheads="1"/>
          </p:cNvPicPr>
          <p:nvPr/>
        </p:nvPicPr>
        <p:blipFill>
          <a:blip r:embed="rId11" cstate="email">
            <a:lum/>
          </a:blip>
          <a:srcRect/>
          <a:stretch>
            <a:fillRect/>
          </a:stretch>
        </p:blipFill>
        <p:spPr bwMode="auto">
          <a:xfrm rot="21323801">
            <a:off x="649639" y="5252248"/>
            <a:ext cx="2410833" cy="1045827"/>
          </a:xfrm>
          <a:prstGeom prst="rect">
            <a:avLst/>
          </a:prstGeom>
          <a:noFill/>
        </p:spPr>
      </p:pic>
      <p:sp>
        <p:nvSpPr>
          <p:cNvPr id="23" name="Управляющая кнопка: назад 22">
            <a:hlinkClick r:id="rId12" action="ppaction://hlinksldjump" highlightClick="1"/>
          </p:cNvPr>
          <p:cNvSpPr/>
          <p:nvPr/>
        </p:nvSpPr>
        <p:spPr>
          <a:xfrm>
            <a:off x="3203848" y="6309320"/>
            <a:ext cx="648072" cy="404664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</p:childTnLst>
        </p:cTn>
      </p:par>
    </p:tnLst>
    <p:bldLst>
      <p:bldP spid="20" grpId="0" animBg="1"/>
      <p:bldP spid="21" grpId="0" animBg="1"/>
      <p:bldP spid="2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6" descr="http://limefresh.ru/upload/iblock/c78/c78f7bfe5e452cb65d35364b72eca924.jpg"/>
          <p:cNvPicPr>
            <a:picLocks noChangeAspect="1" noChangeArrowheads="1"/>
          </p:cNvPicPr>
          <p:nvPr/>
        </p:nvPicPr>
        <p:blipFill>
          <a:blip r:embed="rId3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716016" y="4221088"/>
            <a:ext cx="3672408" cy="2143768"/>
          </a:xfrm>
          <a:prstGeom prst="rect">
            <a:avLst/>
          </a:prstGeom>
          <a:noFill/>
        </p:spPr>
      </p:pic>
      <p:pic>
        <p:nvPicPr>
          <p:cNvPr id="18434" name="Picture 2" descr="https://im3-tub-ru.yandex.net/i?id=d6ac1dea1326f90a10194e85c4592d5a&amp;n=33&amp;h=215&amp;w=480"/>
          <p:cNvPicPr>
            <a:picLocks noChangeAspect="1" noChangeArrowheads="1"/>
          </p:cNvPicPr>
          <p:nvPr/>
        </p:nvPicPr>
        <p:blipFill>
          <a:blip r:embed="rId4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4886324"/>
            <a:ext cx="4644008" cy="1971676"/>
          </a:xfrm>
          <a:prstGeom prst="rect">
            <a:avLst/>
          </a:prstGeom>
          <a:noFill/>
        </p:spPr>
      </p:pic>
      <p:sp>
        <p:nvSpPr>
          <p:cNvPr id="4" name="AutoShape 5"/>
          <p:cNvSpPr>
            <a:spLocks noChangeArrowheads="1"/>
          </p:cNvSpPr>
          <p:nvPr/>
        </p:nvSpPr>
        <p:spPr bwMode="auto">
          <a:xfrm>
            <a:off x="250825" y="188913"/>
            <a:ext cx="2376959" cy="575791"/>
          </a:xfrm>
          <a:prstGeom prst="wedgeRoundRectCallout">
            <a:avLst>
              <a:gd name="adj1" fmla="val -35060"/>
              <a:gd name="adj2" fmla="val 41350"/>
              <a:gd name="adj3" fmla="val 16667"/>
            </a:avLst>
          </a:prstGeom>
          <a:solidFill>
            <a:srgbClr val="FFFF99"/>
          </a:solidFill>
          <a:ln w="9525">
            <a:solidFill>
              <a:srgbClr val="FFFF00"/>
            </a:solidFill>
            <a:miter lim="800000"/>
            <a:headEnd/>
            <a:tailEnd/>
          </a:ln>
          <a:effectLst/>
        </p:spPr>
        <p:txBody>
          <a:bodyPr/>
          <a:lstStyle/>
          <a:p>
            <a:pPr algn="ctr"/>
            <a:r>
              <a:rPr lang="ru-RU" sz="2400" b="1" i="1" dirty="0" smtClean="0">
                <a:solidFill>
                  <a:srgbClr val="993300"/>
                </a:solidFill>
                <a:latin typeface="Georgia" pitchFamily="18" charset="0"/>
              </a:rPr>
              <a:t>Задание 3</a:t>
            </a:r>
            <a:endParaRPr lang="ru-RU" sz="2400" b="1" i="1" dirty="0">
              <a:solidFill>
                <a:srgbClr val="993300"/>
              </a:solidFill>
              <a:latin typeface="Georgia" pitchFamily="18" charset="0"/>
            </a:endParaRPr>
          </a:p>
        </p:txBody>
      </p:sp>
      <p:sp>
        <p:nvSpPr>
          <p:cNvPr id="5" name="AutoShape 8"/>
          <p:cNvSpPr>
            <a:spLocks noChangeArrowheads="1"/>
          </p:cNvSpPr>
          <p:nvPr/>
        </p:nvSpPr>
        <p:spPr bwMode="auto">
          <a:xfrm>
            <a:off x="2627784" y="188640"/>
            <a:ext cx="6192687" cy="575791"/>
          </a:xfrm>
          <a:prstGeom prst="wedgeRoundRectCallout">
            <a:avLst>
              <a:gd name="adj1" fmla="val 34439"/>
              <a:gd name="adj2" fmla="val 30666"/>
              <a:gd name="adj3" fmla="val 16667"/>
            </a:avLst>
          </a:prstGeom>
          <a:solidFill>
            <a:srgbClr val="CCFFFF"/>
          </a:solidFill>
          <a:ln w="9525">
            <a:solidFill>
              <a:srgbClr val="99CCFF"/>
            </a:solidFill>
            <a:miter lim="800000"/>
            <a:headEnd/>
            <a:tailEnd/>
          </a:ln>
          <a:effectLst/>
        </p:spPr>
        <p:txBody>
          <a:bodyPr/>
          <a:lstStyle/>
          <a:p>
            <a:pPr algn="ctr"/>
            <a:r>
              <a:rPr lang="ru-RU" sz="2400" b="1" i="1" dirty="0" smtClean="0">
                <a:solidFill>
                  <a:schemeClr val="accent2"/>
                </a:solidFill>
                <a:latin typeface="Georgia" pitchFamily="18" charset="0"/>
              </a:rPr>
              <a:t>Выберите верные утверждения:</a:t>
            </a:r>
            <a:endParaRPr lang="ru-RU" sz="2400" b="1" i="1" dirty="0">
              <a:solidFill>
                <a:schemeClr val="accent2"/>
              </a:solidFill>
              <a:latin typeface="Georgia" pitchFamily="18" charset="0"/>
            </a:endParaRPr>
          </a:p>
        </p:txBody>
      </p:sp>
      <p:sp>
        <p:nvSpPr>
          <p:cNvPr id="6" name="Управляющая кнопка: настраиваемая 5">
            <a:hlinkClick r:id="" action="ppaction://noaction" highlightClick="1"/>
          </p:cNvPr>
          <p:cNvSpPr/>
          <p:nvPr/>
        </p:nvSpPr>
        <p:spPr>
          <a:xfrm>
            <a:off x="1691680" y="1268760"/>
            <a:ext cx="720080" cy="720080"/>
          </a:xfrm>
          <a:prstGeom prst="actionButtonBlank">
            <a:avLst/>
          </a:prstGeom>
          <a:solidFill>
            <a:srgbClr val="9E4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i="1" dirty="0" smtClean="0"/>
              <a:t>А</a:t>
            </a:r>
            <a:endParaRPr lang="ru-RU" sz="3600" b="1" i="1" dirty="0"/>
          </a:p>
        </p:txBody>
      </p:sp>
      <p:sp>
        <p:nvSpPr>
          <p:cNvPr id="7" name="AutoShape 11"/>
          <p:cNvSpPr>
            <a:spLocks noChangeArrowheads="1"/>
          </p:cNvSpPr>
          <p:nvPr/>
        </p:nvSpPr>
        <p:spPr bwMode="auto">
          <a:xfrm>
            <a:off x="2555776" y="1052736"/>
            <a:ext cx="6408712" cy="1224136"/>
          </a:xfrm>
          <a:prstGeom prst="roundRect">
            <a:avLst>
              <a:gd name="adj" fmla="val 16667"/>
            </a:avLst>
          </a:prstGeom>
          <a:solidFill>
            <a:srgbClr val="CCFFCC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r>
              <a:rPr lang="ru-RU" sz="2400" b="1" dirty="0" smtClean="0">
                <a:latin typeface="Georgia" pitchFamily="18" charset="0"/>
              </a:rPr>
              <a:t>Белый трюфель, который имел вес </a:t>
            </a:r>
          </a:p>
          <a:p>
            <a:r>
              <a:rPr lang="ru-RU" sz="2400" b="1" dirty="0" smtClean="0">
                <a:latin typeface="Georgia" pitchFamily="18" charset="0"/>
              </a:rPr>
              <a:t>1,8 килограмма, был куплен почти </a:t>
            </a:r>
          </a:p>
          <a:p>
            <a:r>
              <a:rPr lang="ru-RU" sz="2400" b="1" dirty="0" smtClean="0">
                <a:latin typeface="Georgia" pitchFamily="18" charset="0"/>
              </a:rPr>
              <a:t>за 200 000 долларов.</a:t>
            </a:r>
          </a:p>
        </p:txBody>
      </p:sp>
      <p:cxnSp>
        <p:nvCxnSpPr>
          <p:cNvPr id="13" name="Прямая соединительная линия 12"/>
          <p:cNvCxnSpPr/>
          <p:nvPr/>
        </p:nvCxnSpPr>
        <p:spPr>
          <a:xfrm>
            <a:off x="467544" y="4221088"/>
            <a:ext cx="8424936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14" name="Скругленная прямоугольная выноска 13"/>
          <p:cNvSpPr/>
          <p:nvPr/>
        </p:nvSpPr>
        <p:spPr>
          <a:xfrm>
            <a:off x="6084168" y="908720"/>
            <a:ext cx="2160240" cy="360040"/>
          </a:xfrm>
          <a:prstGeom prst="wedgeRoundRectCallout">
            <a:avLst>
              <a:gd name="adj1" fmla="val 68259"/>
              <a:gd name="adj2" fmla="val 118938"/>
              <a:gd name="adj3" fmla="val 16667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i="1" dirty="0" smtClean="0">
                <a:solidFill>
                  <a:schemeClr val="bg1"/>
                </a:solidFill>
                <a:latin typeface="Georgia" pitchFamily="18" charset="0"/>
              </a:rPr>
              <a:t>Неверно</a:t>
            </a:r>
            <a:endParaRPr lang="ru-RU" sz="2400" b="1" i="1" dirty="0">
              <a:solidFill>
                <a:schemeClr val="bg1"/>
              </a:solidFill>
              <a:latin typeface="Georgia" pitchFamily="18" charset="0"/>
            </a:endParaRPr>
          </a:p>
        </p:txBody>
      </p:sp>
      <p:sp>
        <p:nvSpPr>
          <p:cNvPr id="15" name="Управляющая кнопка: возврат 14">
            <a:hlinkClick r:id="" action="ppaction://hlinkshowjump?jump=lastslideviewed" highlightClick="1"/>
          </p:cNvPr>
          <p:cNvSpPr/>
          <p:nvPr/>
        </p:nvSpPr>
        <p:spPr>
          <a:xfrm>
            <a:off x="8388424" y="5949280"/>
            <a:ext cx="648072" cy="404664"/>
          </a:xfrm>
          <a:prstGeom prst="actionButtonRetur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5058" name="Picture 2" descr="http://cs3.a5.ru/media/d3/16/04/256_d316043b631ada917e0968d7053d273b.png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 flipH="1">
            <a:off x="7092280" y="5417840"/>
            <a:ext cx="1368152" cy="1440160"/>
          </a:xfrm>
          <a:prstGeom prst="rect">
            <a:avLst/>
          </a:prstGeom>
          <a:noFill/>
        </p:spPr>
      </p:pic>
      <p:pic>
        <p:nvPicPr>
          <p:cNvPr id="16" name="Picture 2" descr="http://cs3.a5.ru/media/d3/16/04/256_d316043b631ada917e0968d7053d273b.png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 flipH="1">
            <a:off x="-1368152" y="4797152"/>
            <a:ext cx="1368152" cy="1440160"/>
          </a:xfrm>
          <a:prstGeom prst="rect">
            <a:avLst/>
          </a:prstGeom>
          <a:noFill/>
        </p:spPr>
      </p:pic>
      <p:cxnSp>
        <p:nvCxnSpPr>
          <p:cNvPr id="17" name="Прямая соединительная линия 16"/>
          <p:cNvCxnSpPr/>
          <p:nvPr/>
        </p:nvCxnSpPr>
        <p:spPr>
          <a:xfrm>
            <a:off x="395536" y="4653136"/>
            <a:ext cx="3528392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18" name="Rectangle 3"/>
          <p:cNvSpPr txBox="1">
            <a:spLocks noChangeArrowheads="1"/>
          </p:cNvSpPr>
          <p:nvPr/>
        </p:nvSpPr>
        <p:spPr bwMode="auto">
          <a:xfrm>
            <a:off x="0" y="2348880"/>
            <a:ext cx="9144000" cy="20162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Georgia" pitchFamily="18" charset="0"/>
                <a:ea typeface="+mn-ea"/>
                <a:cs typeface="+mn-cs"/>
              </a:rPr>
              <a:t>     29 ноября 2008 г. на международном аукционе грибов-трюфелей в Риме Хо заплатил за гриб весом в 1 килограмм 80 граммов больше, чем предлагал шейх-миллиардер из </a:t>
            </a:r>
            <a:r>
              <a:rPr kumimoji="0" lang="ru-RU" sz="2400" b="1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Georgia" pitchFamily="18" charset="0"/>
                <a:ea typeface="+mn-ea"/>
                <a:cs typeface="+mn-cs"/>
              </a:rPr>
              <a:t>Абу-Даби</a:t>
            </a:r>
            <a:r>
              <a:rPr kumimoji="0" lang="ru-RU" sz="24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Georgia" pitchFamily="18" charset="0"/>
                <a:ea typeface="+mn-ea"/>
                <a:cs typeface="+mn-cs"/>
              </a:rPr>
              <a:t>. Затем белый трюфель пошел с молотка за 158 тысяч евро (почти 200 тысяч долларов).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Georgia" pitchFamily="18" charset="0"/>
                <a:ea typeface="+mn-ea"/>
                <a:cs typeface="+mn-cs"/>
              </a:rPr>
              <a:t>    …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6 2.59259E-6 L -0.69688 -0.14283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4505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48" y="-7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3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69688 -0.14283 L 0.27968 -0.14283 " pathEditMode="relative" rAng="0" ptsTypes="AA">
                                      <p:cBhvr>
                                        <p:cTn id="12" dur="3000" fill="hold"/>
                                        <p:tgtEl>
                                          <p:spTgt spid="4505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88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0"/>
                            </p:stCondLst>
                            <p:childTnLst>
                              <p:par>
                                <p:cTn id="1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3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05556E-6 1.85185E-6 L 0.59462 1.85185E-6 " pathEditMode="relative" rAng="0" ptsTypes="AA">
                                      <p:cBhvr>
                                        <p:cTn id="18" dur="3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97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2" descr="http://italianweek.ru/upload/iblock/261/261e77a443dd16b8cf77d204f0b124e1.jpg"/>
          <p:cNvPicPr>
            <a:picLocks noChangeAspect="1" noChangeArrowheads="1"/>
          </p:cNvPicPr>
          <p:nvPr/>
        </p:nvPicPr>
        <p:blipFill>
          <a:blip r:embed="rId3" cstate="email">
            <a:clrChange>
              <a:clrFrom>
                <a:srgbClr val="FDFEFF"/>
              </a:clrFrom>
              <a:clrTo>
                <a:srgbClr val="FDFE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572000" y="4502537"/>
            <a:ext cx="3312368" cy="2355463"/>
          </a:xfrm>
          <a:prstGeom prst="rect">
            <a:avLst/>
          </a:prstGeom>
          <a:noFill/>
        </p:spPr>
      </p:pic>
      <p:pic>
        <p:nvPicPr>
          <p:cNvPr id="18" name="Picture 2" descr="https://im3-tub-ru.yandex.net/i?id=d6ac1dea1326f90a10194e85c4592d5a&amp;n=33&amp;h=215&amp;w=480"/>
          <p:cNvPicPr>
            <a:picLocks noChangeAspect="1" noChangeArrowheads="1"/>
          </p:cNvPicPr>
          <p:nvPr/>
        </p:nvPicPr>
        <p:blipFill>
          <a:blip r:embed="rId4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4886324"/>
            <a:ext cx="4644008" cy="1971676"/>
          </a:xfrm>
          <a:prstGeom prst="rect">
            <a:avLst/>
          </a:prstGeom>
          <a:noFill/>
        </p:spPr>
      </p:pic>
      <p:cxnSp>
        <p:nvCxnSpPr>
          <p:cNvPr id="5" name="Прямая соединительная линия 4"/>
          <p:cNvCxnSpPr/>
          <p:nvPr/>
        </p:nvCxnSpPr>
        <p:spPr>
          <a:xfrm>
            <a:off x="7092280" y="2852936"/>
            <a:ext cx="1584176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6" name="Управляющая кнопка: возврат 5">
            <a:hlinkClick r:id="" action="ppaction://hlinkshowjump?jump=lastslideviewed" highlightClick="1"/>
          </p:cNvPr>
          <p:cNvSpPr/>
          <p:nvPr/>
        </p:nvSpPr>
        <p:spPr>
          <a:xfrm>
            <a:off x="8388424" y="5949280"/>
            <a:ext cx="648072" cy="404664"/>
          </a:xfrm>
          <a:prstGeom prst="actionButtonRetur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Управляющая кнопка: настраиваемая 7">
            <a:hlinkClick r:id="" action="ppaction://noaction" highlightClick="1"/>
          </p:cNvPr>
          <p:cNvSpPr/>
          <p:nvPr/>
        </p:nvSpPr>
        <p:spPr>
          <a:xfrm>
            <a:off x="1691680" y="1268760"/>
            <a:ext cx="720080" cy="720080"/>
          </a:xfrm>
          <a:prstGeom prst="actionButtonBlank">
            <a:avLst/>
          </a:prstGeom>
          <a:solidFill>
            <a:srgbClr val="9E4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i="1" dirty="0"/>
              <a:t>Б</a:t>
            </a:r>
          </a:p>
        </p:txBody>
      </p:sp>
      <p:sp>
        <p:nvSpPr>
          <p:cNvPr id="9" name="AutoShape 11"/>
          <p:cNvSpPr>
            <a:spLocks noChangeArrowheads="1"/>
          </p:cNvSpPr>
          <p:nvPr/>
        </p:nvSpPr>
        <p:spPr bwMode="auto">
          <a:xfrm>
            <a:off x="2555776" y="1268760"/>
            <a:ext cx="6480720" cy="864096"/>
          </a:xfrm>
          <a:prstGeom prst="roundRect">
            <a:avLst>
              <a:gd name="adj" fmla="val 16667"/>
            </a:avLst>
          </a:prstGeom>
          <a:solidFill>
            <a:srgbClr val="CCFFCC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r>
              <a:rPr lang="ru-RU" sz="2400" b="1" dirty="0" smtClean="0">
                <a:latin typeface="Georgia" pitchFamily="18" charset="0"/>
              </a:rPr>
              <a:t>Трюфель весом 1,5 кг был </a:t>
            </a:r>
          </a:p>
          <a:p>
            <a:r>
              <a:rPr lang="ru-RU" sz="2400" b="1" dirty="0" smtClean="0">
                <a:latin typeface="Georgia" pitchFamily="18" charset="0"/>
              </a:rPr>
              <a:t>приобретен за 330 000 долларов.</a:t>
            </a:r>
          </a:p>
        </p:txBody>
      </p:sp>
      <p:sp>
        <p:nvSpPr>
          <p:cNvPr id="11" name="Скругленная прямоугольная выноска 10"/>
          <p:cNvSpPr/>
          <p:nvPr/>
        </p:nvSpPr>
        <p:spPr>
          <a:xfrm>
            <a:off x="6012160" y="908720"/>
            <a:ext cx="2160240" cy="360040"/>
          </a:xfrm>
          <a:prstGeom prst="wedgeRoundRectCallout">
            <a:avLst>
              <a:gd name="adj1" fmla="val 68259"/>
              <a:gd name="adj2" fmla="val 118938"/>
              <a:gd name="adj3" fmla="val 16667"/>
            </a:avLst>
          </a:prstGeom>
          <a:solidFill>
            <a:srgbClr val="006600"/>
          </a:solidFill>
          <a:ln>
            <a:solidFill>
              <a:srgbClr val="00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i="1" dirty="0" smtClean="0">
                <a:solidFill>
                  <a:schemeClr val="bg1"/>
                </a:solidFill>
                <a:latin typeface="Georgia" pitchFamily="18" charset="0"/>
              </a:rPr>
              <a:t>Верно</a:t>
            </a:r>
            <a:endParaRPr lang="ru-RU" sz="2400" b="1" i="1" dirty="0">
              <a:solidFill>
                <a:schemeClr val="bg1"/>
              </a:solidFill>
              <a:latin typeface="Georgia" pitchFamily="18" charset="0"/>
            </a:endParaRPr>
          </a:p>
        </p:txBody>
      </p:sp>
      <p:sp>
        <p:nvSpPr>
          <p:cNvPr id="12" name="AutoShape 5"/>
          <p:cNvSpPr>
            <a:spLocks noChangeArrowheads="1"/>
          </p:cNvSpPr>
          <p:nvPr/>
        </p:nvSpPr>
        <p:spPr bwMode="auto">
          <a:xfrm>
            <a:off x="250825" y="188913"/>
            <a:ext cx="2376959" cy="575791"/>
          </a:xfrm>
          <a:prstGeom prst="wedgeRoundRectCallout">
            <a:avLst>
              <a:gd name="adj1" fmla="val -35060"/>
              <a:gd name="adj2" fmla="val 41350"/>
              <a:gd name="adj3" fmla="val 16667"/>
            </a:avLst>
          </a:prstGeom>
          <a:solidFill>
            <a:srgbClr val="FFFF99"/>
          </a:solidFill>
          <a:ln w="9525">
            <a:solidFill>
              <a:srgbClr val="FFFF00"/>
            </a:solidFill>
            <a:miter lim="800000"/>
            <a:headEnd/>
            <a:tailEnd/>
          </a:ln>
          <a:effectLst/>
        </p:spPr>
        <p:txBody>
          <a:bodyPr/>
          <a:lstStyle/>
          <a:p>
            <a:pPr algn="ctr"/>
            <a:r>
              <a:rPr lang="ru-RU" sz="2400" b="1" i="1" dirty="0" smtClean="0">
                <a:solidFill>
                  <a:srgbClr val="993300"/>
                </a:solidFill>
                <a:latin typeface="Georgia" pitchFamily="18" charset="0"/>
              </a:rPr>
              <a:t>Задание 3</a:t>
            </a:r>
            <a:endParaRPr lang="ru-RU" sz="2400" b="1" i="1" dirty="0">
              <a:solidFill>
                <a:srgbClr val="993300"/>
              </a:solidFill>
              <a:latin typeface="Georgia" pitchFamily="18" charset="0"/>
            </a:endParaRPr>
          </a:p>
        </p:txBody>
      </p:sp>
      <p:sp>
        <p:nvSpPr>
          <p:cNvPr id="13" name="AutoShape 8"/>
          <p:cNvSpPr>
            <a:spLocks noChangeArrowheads="1"/>
          </p:cNvSpPr>
          <p:nvPr/>
        </p:nvSpPr>
        <p:spPr bwMode="auto">
          <a:xfrm>
            <a:off x="2627784" y="188640"/>
            <a:ext cx="6192687" cy="575791"/>
          </a:xfrm>
          <a:prstGeom prst="wedgeRoundRectCallout">
            <a:avLst>
              <a:gd name="adj1" fmla="val 34439"/>
              <a:gd name="adj2" fmla="val 30666"/>
              <a:gd name="adj3" fmla="val 16667"/>
            </a:avLst>
          </a:prstGeom>
          <a:solidFill>
            <a:srgbClr val="CCFFFF"/>
          </a:solidFill>
          <a:ln w="9525">
            <a:solidFill>
              <a:srgbClr val="99CCFF"/>
            </a:solidFill>
            <a:miter lim="800000"/>
            <a:headEnd/>
            <a:tailEnd/>
          </a:ln>
          <a:effectLst/>
        </p:spPr>
        <p:txBody>
          <a:bodyPr/>
          <a:lstStyle/>
          <a:p>
            <a:pPr algn="ctr"/>
            <a:r>
              <a:rPr lang="ru-RU" sz="2400" b="1" i="1" dirty="0" smtClean="0">
                <a:solidFill>
                  <a:schemeClr val="accent2"/>
                </a:solidFill>
                <a:latin typeface="Georgia" pitchFamily="18" charset="0"/>
              </a:rPr>
              <a:t>Выберите верные утверждения:</a:t>
            </a:r>
            <a:endParaRPr lang="ru-RU" sz="2400" b="1" i="1" dirty="0">
              <a:solidFill>
                <a:schemeClr val="accent2"/>
              </a:solidFill>
              <a:latin typeface="Georgia" pitchFamily="18" charset="0"/>
            </a:endParaRPr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467544" y="3212976"/>
            <a:ext cx="8676456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23" name="Прямая соединительная линия 22"/>
          <p:cNvCxnSpPr/>
          <p:nvPr/>
        </p:nvCxnSpPr>
        <p:spPr>
          <a:xfrm>
            <a:off x="467544" y="3573016"/>
            <a:ext cx="6912768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pic>
        <p:nvPicPr>
          <p:cNvPr id="7" name="Picture 2" descr="http://cs3.a5.ru/media/d3/16/04/256_d316043b631ada917e0968d7053d273b.png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 flipH="1">
            <a:off x="7092280" y="5417840"/>
            <a:ext cx="1368152" cy="1440160"/>
          </a:xfrm>
          <a:prstGeom prst="rect">
            <a:avLst/>
          </a:prstGeom>
          <a:noFill/>
        </p:spPr>
      </p:pic>
      <p:pic>
        <p:nvPicPr>
          <p:cNvPr id="17" name="Picture 2" descr="http://cs3.a5.ru/media/d3/16/04/256_d316043b631ada917e0968d7053d273b.png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 flipH="1">
            <a:off x="-1548680" y="3356992"/>
            <a:ext cx="1368152" cy="1440160"/>
          </a:xfrm>
          <a:prstGeom prst="rect">
            <a:avLst/>
          </a:prstGeom>
          <a:noFill/>
        </p:spPr>
      </p:pic>
      <p:pic>
        <p:nvPicPr>
          <p:cNvPr id="29" name="Picture 2" descr="http://cs3.a5.ru/media/d3/16/04/256_d316043b631ada917e0968d7053d273b.png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 flipH="1">
            <a:off x="-1548680" y="3789040"/>
            <a:ext cx="1368152" cy="1440160"/>
          </a:xfrm>
          <a:prstGeom prst="rect">
            <a:avLst/>
          </a:prstGeom>
          <a:noFill/>
        </p:spPr>
      </p:pic>
      <p:sp>
        <p:nvSpPr>
          <p:cNvPr id="19" name="Rectangle 3"/>
          <p:cNvSpPr txBox="1">
            <a:spLocks noChangeArrowheads="1"/>
          </p:cNvSpPr>
          <p:nvPr/>
        </p:nvSpPr>
        <p:spPr bwMode="auto">
          <a:xfrm>
            <a:off x="0" y="1988840"/>
            <a:ext cx="9144000" cy="20162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Georgia" pitchFamily="18" charset="0"/>
                <a:ea typeface="+mn-ea"/>
                <a:cs typeface="+mn-cs"/>
              </a:rPr>
              <a:t>    ...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Georgia" pitchFamily="18" charset="0"/>
                <a:ea typeface="+mn-ea"/>
                <a:cs typeface="+mn-cs"/>
              </a:rPr>
              <a:t>    В 2014 году тот же китайский бизнесмен завладел трюфелем весом в полтора килограмма, который ему тогда обошелся в 330 тысяч долларов. Международный трюфельный аукцион проводят каждый год в Риме. Средства от аукциона идут на благотворительные цели». 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2222E-6 2.59259E-6 L 0.01181 -0.35301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" y="-17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3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181 -0.35301 L 0.2717 -0.35301 " pathEditMode="relative" rAng="0" ptsTypes="AA">
                                      <p:cBhvr>
                                        <p:cTn id="12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0"/>
                            </p:stCondLst>
                            <p:childTnLst>
                              <p:par>
                                <p:cTn id="14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-1.55679E-6 L 1.22465 -1.55679E-6 " pathEditMode="relative" rAng="0" ptsTypes="AA">
                                      <p:cBhvr>
                                        <p:cTn id="15" dur="3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12" y="0"/>
                                    </p:animMotion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3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8000"/>
                            </p:stCondLst>
                            <p:childTnLst>
                              <p:par>
                                <p:cTn id="20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2.59259E-6 L 1.01198 2.59259E-6 " pathEditMode="relative" rAng="0" ptsTypes="AA">
                                      <p:cBhvr>
                                        <p:cTn id="21" dur="3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06" y="0"/>
                                    </p:animMotion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3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5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" fill="hold">
                      <p:stCondLst>
                        <p:cond delay="0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3"/>
          <p:cNvSpPr txBox="1">
            <a:spLocks noChangeArrowheads="1"/>
          </p:cNvSpPr>
          <p:nvPr/>
        </p:nvSpPr>
        <p:spPr bwMode="auto">
          <a:xfrm>
            <a:off x="0" y="1988840"/>
            <a:ext cx="9144000" cy="20162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Georgia" pitchFamily="18" charset="0"/>
                <a:ea typeface="+mn-ea"/>
                <a:cs typeface="+mn-cs"/>
              </a:rPr>
              <a:t>    ...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Georgia" pitchFamily="18" charset="0"/>
                <a:ea typeface="+mn-ea"/>
                <a:cs typeface="+mn-cs"/>
              </a:rPr>
              <a:t>    В 2014 году тот же китайский бизнесмен завладел трюфелем весом в полтора килограмма, который ему тогда обошелся в 330 тысяч долларов. Международный трюфельный аукцион проводят каждый год в Риме. Средства от аукциона идут на благотворительные цели». 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</a:p>
        </p:txBody>
      </p:sp>
      <p:sp>
        <p:nvSpPr>
          <p:cNvPr id="6" name="Управляющая кнопка: возврат 5">
            <a:hlinkClick r:id="" action="ppaction://hlinkshowjump?jump=lastslideviewed" highlightClick="1"/>
          </p:cNvPr>
          <p:cNvSpPr/>
          <p:nvPr/>
        </p:nvSpPr>
        <p:spPr>
          <a:xfrm>
            <a:off x="8388424" y="5949280"/>
            <a:ext cx="648072" cy="404664"/>
          </a:xfrm>
          <a:prstGeom prst="actionButtonRetur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Управляющая кнопка: настраиваемая 7">
            <a:hlinkClick r:id="" action="ppaction://noaction" highlightClick="1"/>
          </p:cNvPr>
          <p:cNvSpPr/>
          <p:nvPr/>
        </p:nvSpPr>
        <p:spPr>
          <a:xfrm>
            <a:off x="1691680" y="1268760"/>
            <a:ext cx="720080" cy="720080"/>
          </a:xfrm>
          <a:prstGeom prst="actionButtonBlank">
            <a:avLst/>
          </a:prstGeom>
          <a:solidFill>
            <a:srgbClr val="9E4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i="1" dirty="0"/>
              <a:t>В</a:t>
            </a:r>
          </a:p>
        </p:txBody>
      </p:sp>
      <p:sp>
        <p:nvSpPr>
          <p:cNvPr id="9" name="AutoShape 11"/>
          <p:cNvSpPr>
            <a:spLocks noChangeArrowheads="1"/>
          </p:cNvSpPr>
          <p:nvPr/>
        </p:nvSpPr>
        <p:spPr bwMode="auto">
          <a:xfrm>
            <a:off x="2555776" y="1268760"/>
            <a:ext cx="6588224" cy="1224136"/>
          </a:xfrm>
          <a:prstGeom prst="roundRect">
            <a:avLst>
              <a:gd name="adj" fmla="val 16667"/>
            </a:avLst>
          </a:prstGeom>
          <a:solidFill>
            <a:srgbClr val="CCFFCC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r>
              <a:rPr lang="ru-RU" sz="2400" b="1" dirty="0" smtClean="0">
                <a:latin typeface="Georgia" pitchFamily="18" charset="0"/>
              </a:rPr>
              <a:t>В Италии стало традицией каждый </a:t>
            </a:r>
          </a:p>
          <a:p>
            <a:r>
              <a:rPr lang="ru-RU" sz="2400" b="1" dirty="0" smtClean="0">
                <a:latin typeface="Georgia" pitchFamily="18" charset="0"/>
              </a:rPr>
              <a:t>год  проводить благотворительные </a:t>
            </a:r>
          </a:p>
          <a:p>
            <a:r>
              <a:rPr lang="ru-RU" sz="2400" b="1" dirty="0" smtClean="0">
                <a:latin typeface="Georgia" pitchFamily="18" charset="0"/>
              </a:rPr>
              <a:t>аукционы трюфеля.</a:t>
            </a:r>
          </a:p>
        </p:txBody>
      </p:sp>
      <p:sp>
        <p:nvSpPr>
          <p:cNvPr id="11" name="Скругленная прямоугольная выноска 10"/>
          <p:cNvSpPr/>
          <p:nvPr/>
        </p:nvSpPr>
        <p:spPr>
          <a:xfrm>
            <a:off x="6012160" y="908720"/>
            <a:ext cx="2160240" cy="360040"/>
          </a:xfrm>
          <a:prstGeom prst="wedgeRoundRectCallout">
            <a:avLst>
              <a:gd name="adj1" fmla="val 68259"/>
              <a:gd name="adj2" fmla="val 118938"/>
              <a:gd name="adj3" fmla="val 16667"/>
            </a:avLst>
          </a:prstGeom>
          <a:solidFill>
            <a:srgbClr val="006600"/>
          </a:solidFill>
          <a:ln>
            <a:solidFill>
              <a:srgbClr val="00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i="1" dirty="0" smtClean="0">
                <a:solidFill>
                  <a:schemeClr val="bg1"/>
                </a:solidFill>
                <a:latin typeface="Georgia" pitchFamily="18" charset="0"/>
              </a:rPr>
              <a:t>Верно</a:t>
            </a:r>
            <a:endParaRPr lang="ru-RU" sz="2400" b="1" i="1" dirty="0">
              <a:solidFill>
                <a:schemeClr val="bg1"/>
              </a:solidFill>
              <a:latin typeface="Georgia" pitchFamily="18" charset="0"/>
            </a:endParaRPr>
          </a:p>
        </p:txBody>
      </p:sp>
      <p:sp>
        <p:nvSpPr>
          <p:cNvPr id="12" name="AutoShape 5"/>
          <p:cNvSpPr>
            <a:spLocks noChangeArrowheads="1"/>
          </p:cNvSpPr>
          <p:nvPr/>
        </p:nvSpPr>
        <p:spPr bwMode="auto">
          <a:xfrm>
            <a:off x="250825" y="188913"/>
            <a:ext cx="2376959" cy="575791"/>
          </a:xfrm>
          <a:prstGeom prst="wedgeRoundRectCallout">
            <a:avLst>
              <a:gd name="adj1" fmla="val -35060"/>
              <a:gd name="adj2" fmla="val 41350"/>
              <a:gd name="adj3" fmla="val 16667"/>
            </a:avLst>
          </a:prstGeom>
          <a:solidFill>
            <a:srgbClr val="FFFF99"/>
          </a:solidFill>
          <a:ln w="9525">
            <a:solidFill>
              <a:srgbClr val="FFFF00"/>
            </a:solidFill>
            <a:miter lim="800000"/>
            <a:headEnd/>
            <a:tailEnd/>
          </a:ln>
          <a:effectLst/>
        </p:spPr>
        <p:txBody>
          <a:bodyPr/>
          <a:lstStyle/>
          <a:p>
            <a:pPr algn="ctr"/>
            <a:r>
              <a:rPr lang="ru-RU" sz="2400" b="1" i="1" dirty="0" smtClean="0">
                <a:solidFill>
                  <a:srgbClr val="993300"/>
                </a:solidFill>
                <a:latin typeface="Georgia" pitchFamily="18" charset="0"/>
              </a:rPr>
              <a:t>Задание 3</a:t>
            </a:r>
            <a:endParaRPr lang="ru-RU" sz="2400" b="1" i="1" dirty="0">
              <a:solidFill>
                <a:srgbClr val="993300"/>
              </a:solidFill>
              <a:latin typeface="Georgia" pitchFamily="18" charset="0"/>
            </a:endParaRPr>
          </a:p>
        </p:txBody>
      </p:sp>
      <p:sp>
        <p:nvSpPr>
          <p:cNvPr id="13" name="AutoShape 8"/>
          <p:cNvSpPr>
            <a:spLocks noChangeArrowheads="1"/>
          </p:cNvSpPr>
          <p:nvPr/>
        </p:nvSpPr>
        <p:spPr bwMode="auto">
          <a:xfrm>
            <a:off x="2627784" y="188640"/>
            <a:ext cx="6192687" cy="575791"/>
          </a:xfrm>
          <a:prstGeom prst="wedgeRoundRectCallout">
            <a:avLst>
              <a:gd name="adj1" fmla="val 34439"/>
              <a:gd name="adj2" fmla="val 30666"/>
              <a:gd name="adj3" fmla="val 16667"/>
            </a:avLst>
          </a:prstGeom>
          <a:solidFill>
            <a:srgbClr val="CCFFFF"/>
          </a:solidFill>
          <a:ln w="9525">
            <a:solidFill>
              <a:srgbClr val="99CCFF"/>
            </a:solidFill>
            <a:miter lim="800000"/>
            <a:headEnd/>
            <a:tailEnd/>
          </a:ln>
          <a:effectLst/>
        </p:spPr>
        <p:txBody>
          <a:bodyPr/>
          <a:lstStyle/>
          <a:p>
            <a:pPr algn="ctr"/>
            <a:r>
              <a:rPr lang="ru-RU" sz="2400" b="1" i="1" dirty="0" smtClean="0">
                <a:solidFill>
                  <a:schemeClr val="accent2"/>
                </a:solidFill>
                <a:latin typeface="Georgia" pitchFamily="18" charset="0"/>
              </a:rPr>
              <a:t>Выберите верные утверждения:</a:t>
            </a:r>
            <a:endParaRPr lang="ru-RU" sz="2400" b="1" i="1" dirty="0">
              <a:solidFill>
                <a:schemeClr val="accent2"/>
              </a:solidFill>
              <a:latin typeface="Georgia" pitchFamily="18" charset="0"/>
            </a:endParaRPr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467544" y="3933056"/>
            <a:ext cx="8676456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23" name="Прямая соединительная линия 22"/>
          <p:cNvCxnSpPr/>
          <p:nvPr/>
        </p:nvCxnSpPr>
        <p:spPr>
          <a:xfrm>
            <a:off x="467544" y="4293096"/>
            <a:ext cx="3240360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pic>
        <p:nvPicPr>
          <p:cNvPr id="7" name="Picture 2" descr="http://cs3.a5.ru/media/d3/16/04/256_d316043b631ada917e0968d7053d273b.pn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 flipH="1">
            <a:off x="7092280" y="5417840"/>
            <a:ext cx="1368152" cy="1440160"/>
          </a:xfrm>
          <a:prstGeom prst="rect">
            <a:avLst/>
          </a:prstGeom>
          <a:noFill/>
        </p:spPr>
      </p:pic>
      <p:pic>
        <p:nvPicPr>
          <p:cNvPr id="29" name="Picture 2" descr="http://cs3.a5.ru/media/d3/16/04/256_d316043b631ada917e0968d7053d273b.pn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 flipH="1">
            <a:off x="-1692696" y="4509120"/>
            <a:ext cx="1368152" cy="1440160"/>
          </a:xfrm>
          <a:prstGeom prst="rect">
            <a:avLst/>
          </a:prstGeom>
          <a:noFill/>
        </p:spPr>
      </p:pic>
      <p:pic>
        <p:nvPicPr>
          <p:cNvPr id="134146" name="Picture 2" descr="http://travel365.md/wp-content/uploads/2015/06/Rome_1400x600px.jp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1043608" y="4636039"/>
            <a:ext cx="5184576" cy="222196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2361 0.02107 L -0.69688 -0.18495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60" y="-10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35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69688 -0.18496 L 0.2875 -0.18496 " pathEditMode="relative" rAng="0" ptsTypes="AA">
                                      <p:cBhvr>
                                        <p:cTn id="9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92" y="0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3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0"/>
                            </p:stCondLst>
                            <p:childTnLst>
                              <p:par>
                                <p:cTn id="14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05556E-6 0 L 0.59444 0 " pathEditMode="relative" rAng="0" ptsTypes="AA">
                                      <p:cBhvr>
                                        <p:cTn id="15" dur="3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97" y="0"/>
                                    </p:animMotion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3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4" descr="http://c0in.ru/wp-content/uploads/2016/01/gfgh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 rot="519237">
            <a:off x="6171745" y="408761"/>
            <a:ext cx="2196632" cy="1063499"/>
          </a:xfrm>
          <a:prstGeom prst="rect">
            <a:avLst/>
          </a:prstGeom>
          <a:noFill/>
        </p:spPr>
      </p:pic>
      <p:pic>
        <p:nvPicPr>
          <p:cNvPr id="21" name="Picture 6" descr="http://www.itsybitsyfun.com/uploads/9/8/7/6/9876061/8626679.png?357"/>
          <p:cNvPicPr>
            <a:picLocks noChangeAspect="1" noChangeArrowheads="1"/>
          </p:cNvPicPr>
          <p:nvPr/>
        </p:nvPicPr>
        <p:blipFill>
          <a:blip r:embed="rId3" cstate="email">
            <a:lum/>
          </a:blip>
          <a:srcRect/>
          <a:stretch>
            <a:fillRect/>
          </a:stretch>
        </p:blipFill>
        <p:spPr bwMode="auto">
          <a:xfrm rot="21323801">
            <a:off x="6554296" y="787752"/>
            <a:ext cx="2410833" cy="1045827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1187624" y="836712"/>
            <a:ext cx="6912768" cy="1512168"/>
          </a:xfrm>
          <a:prstGeom prst="rect">
            <a:avLst/>
          </a:prstGeom>
          <a:solidFill>
            <a:schemeClr val="bg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400" b="1" dirty="0" smtClean="0">
                <a:solidFill>
                  <a:srgbClr val="663300"/>
                </a:solidFill>
                <a:latin typeface="Georgia" pitchFamily="18" charset="0"/>
              </a:rPr>
              <a:t>Можно ли предположить на основе представленной информации, что чем больше вес белого трюфеля, тем больше его стоимость? Ответ обоснуйте.</a:t>
            </a:r>
          </a:p>
        </p:txBody>
      </p:sp>
      <p:sp>
        <p:nvSpPr>
          <p:cNvPr id="8" name="AutoShape 5"/>
          <p:cNvSpPr>
            <a:spLocks noChangeArrowheads="1"/>
          </p:cNvSpPr>
          <p:nvPr/>
        </p:nvSpPr>
        <p:spPr bwMode="auto">
          <a:xfrm>
            <a:off x="250825" y="188913"/>
            <a:ext cx="2376959" cy="575791"/>
          </a:xfrm>
          <a:prstGeom prst="wedgeRoundRectCallout">
            <a:avLst>
              <a:gd name="adj1" fmla="val -35060"/>
              <a:gd name="adj2" fmla="val 41350"/>
              <a:gd name="adj3" fmla="val 16667"/>
            </a:avLst>
          </a:prstGeom>
          <a:solidFill>
            <a:srgbClr val="FFFF99"/>
          </a:solidFill>
          <a:ln w="9525">
            <a:solidFill>
              <a:srgbClr val="FFFF00"/>
            </a:solidFill>
            <a:miter lim="800000"/>
            <a:headEnd/>
            <a:tailEnd/>
          </a:ln>
          <a:effectLst/>
        </p:spPr>
        <p:txBody>
          <a:bodyPr/>
          <a:lstStyle/>
          <a:p>
            <a:pPr algn="ctr"/>
            <a:r>
              <a:rPr lang="ru-RU" sz="2400" b="1" i="1" dirty="0" smtClean="0">
                <a:solidFill>
                  <a:srgbClr val="993300"/>
                </a:solidFill>
                <a:latin typeface="Georgia" pitchFamily="18" charset="0"/>
              </a:rPr>
              <a:t>Задание 4</a:t>
            </a:r>
            <a:endParaRPr lang="ru-RU" sz="2400" b="1" i="1" dirty="0">
              <a:solidFill>
                <a:srgbClr val="993300"/>
              </a:solidFill>
              <a:latin typeface="Georgia" pitchFamily="18" charset="0"/>
            </a:endParaRPr>
          </a:p>
        </p:txBody>
      </p:sp>
      <p:pic>
        <p:nvPicPr>
          <p:cNvPr id="15" name="Picture 4" descr="Рисунок15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7127705" y="3788345"/>
            <a:ext cx="2016295" cy="3069655"/>
          </a:xfrm>
          <a:prstGeom prst="rect">
            <a:avLst/>
          </a:prstGeom>
          <a:noFill/>
        </p:spPr>
      </p:pic>
      <p:sp>
        <p:nvSpPr>
          <p:cNvPr id="22" name="Управляющая кнопка: настраиваемая 21">
            <a:hlinkClick r:id="rId5" action="ppaction://hlinksldjump" highlightClick="1"/>
          </p:cNvPr>
          <p:cNvSpPr/>
          <p:nvPr/>
        </p:nvSpPr>
        <p:spPr>
          <a:xfrm>
            <a:off x="1835696" y="6309320"/>
            <a:ext cx="1224136" cy="432048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Georgia" pitchFamily="18" charset="0"/>
              </a:rPr>
              <a:t>Текст</a:t>
            </a:r>
            <a:endParaRPr lang="ru-RU" b="1" dirty="0">
              <a:solidFill>
                <a:schemeClr val="tx1"/>
              </a:solidFill>
              <a:latin typeface="Georgia" pitchFamily="18" charset="0"/>
            </a:endParaRPr>
          </a:p>
        </p:txBody>
      </p:sp>
      <p:sp>
        <p:nvSpPr>
          <p:cNvPr id="23" name="Управляющая кнопка: возврат 22">
            <a:hlinkClick r:id="" action="ppaction://hlinkshowjump?jump=lastslideviewed" highlightClick="1"/>
          </p:cNvPr>
          <p:cNvSpPr/>
          <p:nvPr/>
        </p:nvSpPr>
        <p:spPr>
          <a:xfrm>
            <a:off x="1043608" y="6309320"/>
            <a:ext cx="648072" cy="404664"/>
          </a:xfrm>
          <a:prstGeom prst="actionButtonRetur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Управляющая кнопка: настраиваемая 23">
            <a:hlinkClick r:id="rId6" action="ppaction://hlinksldjump" highlightClick="1"/>
          </p:cNvPr>
          <p:cNvSpPr/>
          <p:nvPr/>
        </p:nvSpPr>
        <p:spPr>
          <a:xfrm>
            <a:off x="3203848" y="6309320"/>
            <a:ext cx="1368152" cy="432048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Georgia" pitchFamily="18" charset="0"/>
              </a:rPr>
              <a:t>Задача 3</a:t>
            </a:r>
            <a:endParaRPr lang="ru-RU" b="1" dirty="0">
              <a:solidFill>
                <a:schemeClr val="tx1"/>
              </a:solidFill>
              <a:latin typeface="Georgia" pitchFamily="18" charset="0"/>
            </a:endParaRPr>
          </a:p>
        </p:txBody>
      </p:sp>
      <p:pic>
        <p:nvPicPr>
          <p:cNvPr id="25" name="Picture 2" descr="http://download-pictures.net/dowloand.php?file=img/C2/%D0%92%D0%B5%D1%81%D1%8B/%D0%92%D0%B5%D1%81%D1%8B_4.jpg"/>
          <p:cNvPicPr>
            <a:picLocks noChangeAspect="1" noChangeArrowheads="1"/>
          </p:cNvPicPr>
          <p:nvPr/>
        </p:nvPicPr>
        <p:blipFill>
          <a:blip r:embed="rId7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022660" y="4177720"/>
            <a:ext cx="2445462" cy="1700808"/>
          </a:xfrm>
          <a:prstGeom prst="rect">
            <a:avLst/>
          </a:prstGeom>
          <a:noFill/>
        </p:spPr>
      </p:pic>
      <p:pic>
        <p:nvPicPr>
          <p:cNvPr id="26" name="Picture 6" descr="http://limefresh.ru/upload/iblock/c78/c78f7bfe5e452cb65d35364b72eca924.jpg"/>
          <p:cNvPicPr>
            <a:picLocks noChangeAspect="1" noChangeArrowheads="1"/>
          </p:cNvPicPr>
          <p:nvPr/>
        </p:nvPicPr>
        <p:blipFill>
          <a:blip r:embed="rId8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192535">
            <a:off x="3615493" y="3016286"/>
            <a:ext cx="3317757" cy="1936740"/>
          </a:xfrm>
          <a:prstGeom prst="rect">
            <a:avLst/>
          </a:prstGeom>
          <a:noFill/>
        </p:spPr>
      </p:pic>
      <p:sp>
        <p:nvSpPr>
          <p:cNvPr id="27" name="Прямоугольник 26"/>
          <p:cNvSpPr/>
          <p:nvPr/>
        </p:nvSpPr>
        <p:spPr>
          <a:xfrm rot="526589">
            <a:off x="4330496" y="5098395"/>
            <a:ext cx="839971" cy="26623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ru-RU" b="1" dirty="0" smtClean="0">
                <a:solidFill>
                  <a:schemeClr val="accent2"/>
                </a:solidFill>
              </a:rPr>
              <a:t>1500</a:t>
            </a:r>
            <a:endParaRPr lang="ru-RU" b="1" dirty="0">
              <a:solidFill>
                <a:schemeClr val="accent2"/>
              </a:solidFill>
            </a:endParaRPr>
          </a:p>
        </p:txBody>
      </p:sp>
      <p:pic>
        <p:nvPicPr>
          <p:cNvPr id="28" name="Picture 2" descr="http://download-pictures.net/dowloand.php?file=img/C2/%D0%92%D0%B5%D1%81%D1%8B/%D0%92%D0%B5%D1%81%D1%8B_4.jpg"/>
          <p:cNvPicPr>
            <a:picLocks noChangeAspect="1" noChangeArrowheads="1"/>
          </p:cNvPicPr>
          <p:nvPr/>
        </p:nvPicPr>
        <p:blipFill>
          <a:blip r:embed="rId7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11560" y="4149081"/>
            <a:ext cx="2445462" cy="1700808"/>
          </a:xfrm>
          <a:prstGeom prst="rect">
            <a:avLst/>
          </a:prstGeom>
          <a:noFill/>
        </p:spPr>
      </p:pic>
      <p:pic>
        <p:nvPicPr>
          <p:cNvPr id="29" name="Picture 6" descr="http://limefresh.ru/upload/iblock/c78/c78f7bfe5e452cb65d35364b72eca924.jpg"/>
          <p:cNvPicPr>
            <a:picLocks noChangeAspect="1" noChangeArrowheads="1"/>
          </p:cNvPicPr>
          <p:nvPr/>
        </p:nvPicPr>
        <p:blipFill>
          <a:blip r:embed="rId8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192535">
            <a:off x="3543486" y="3304317"/>
            <a:ext cx="3317757" cy="1936740"/>
          </a:xfrm>
          <a:prstGeom prst="rect">
            <a:avLst/>
          </a:prstGeom>
          <a:noFill/>
        </p:spPr>
      </p:pic>
      <p:pic>
        <p:nvPicPr>
          <p:cNvPr id="31" name="Picture 6" descr="http://limefresh.ru/upload/iblock/c78/c78f7bfe5e452cb65d35364b72eca924.jpg"/>
          <p:cNvPicPr>
            <a:picLocks noChangeAspect="1" noChangeArrowheads="1"/>
          </p:cNvPicPr>
          <p:nvPr/>
        </p:nvPicPr>
        <p:blipFill>
          <a:blip r:embed="rId8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192535">
            <a:off x="231118" y="3160302"/>
            <a:ext cx="3317757" cy="1936740"/>
          </a:xfrm>
          <a:prstGeom prst="rect">
            <a:avLst/>
          </a:prstGeom>
          <a:noFill/>
        </p:spPr>
      </p:pic>
      <p:sp>
        <p:nvSpPr>
          <p:cNvPr id="32" name="Прямоугольник 31"/>
          <p:cNvSpPr/>
          <p:nvPr/>
        </p:nvSpPr>
        <p:spPr>
          <a:xfrm rot="526589">
            <a:off x="986994" y="5075700"/>
            <a:ext cx="839971" cy="26623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ru-RU" b="1" dirty="0" smtClean="0">
                <a:solidFill>
                  <a:schemeClr val="accent2"/>
                </a:solidFill>
              </a:rPr>
              <a:t>1200</a:t>
            </a:r>
            <a:endParaRPr lang="ru-RU" b="1" dirty="0">
              <a:solidFill>
                <a:schemeClr val="accent2"/>
              </a:solidFill>
            </a:endParaRPr>
          </a:p>
        </p:txBody>
      </p:sp>
      <p:pic>
        <p:nvPicPr>
          <p:cNvPr id="33" name="Picture 4" descr="http://www.incomplanet.ru/upload/medialibrary/f93/f938fa3159c34c9b27bdae5e33a96ba5.png"/>
          <p:cNvPicPr>
            <a:picLocks noChangeAspect="1" noChangeArrowheads="1"/>
          </p:cNvPicPr>
          <p:nvPr/>
        </p:nvPicPr>
        <p:blipFill>
          <a:blip r:embed="rId9" cstate="email"/>
          <a:srcRect/>
          <a:stretch>
            <a:fillRect/>
          </a:stretch>
        </p:blipFill>
        <p:spPr bwMode="auto">
          <a:xfrm>
            <a:off x="4860032" y="2492897"/>
            <a:ext cx="1156928" cy="1509038"/>
          </a:xfrm>
          <a:prstGeom prst="rect">
            <a:avLst/>
          </a:prstGeom>
          <a:noFill/>
        </p:spPr>
      </p:pic>
      <p:pic>
        <p:nvPicPr>
          <p:cNvPr id="34" name="Picture 4" descr="http://www.incomplanet.ru/upload/medialibrary/f93/f938fa3159c34c9b27bdae5e33a96ba5.png"/>
          <p:cNvPicPr>
            <a:picLocks noChangeAspect="1" noChangeArrowheads="1"/>
          </p:cNvPicPr>
          <p:nvPr/>
        </p:nvPicPr>
        <p:blipFill>
          <a:blip r:embed="rId10" cstate="email"/>
          <a:srcRect/>
          <a:stretch>
            <a:fillRect/>
          </a:stretch>
        </p:blipFill>
        <p:spPr bwMode="auto">
          <a:xfrm>
            <a:off x="1475656" y="2780929"/>
            <a:ext cx="825692" cy="1076990"/>
          </a:xfrm>
          <a:prstGeom prst="rect">
            <a:avLst/>
          </a:prstGeom>
          <a:noFill/>
        </p:spPr>
      </p:pic>
      <p:pic>
        <p:nvPicPr>
          <p:cNvPr id="110594" name="Picture 2" descr="http://yorkshirskiy-teryer.ru/wp-content/uploads/2016/02/9-Lip.png"/>
          <p:cNvPicPr>
            <a:picLocks noChangeAspect="1" noChangeArrowheads="1"/>
          </p:cNvPicPr>
          <p:nvPr/>
        </p:nvPicPr>
        <p:blipFill>
          <a:blip r:embed="rId11" cstate="email"/>
          <a:srcRect/>
          <a:stretch>
            <a:fillRect/>
          </a:stretch>
        </p:blipFill>
        <p:spPr bwMode="auto">
          <a:xfrm>
            <a:off x="6012160" y="2708920"/>
            <a:ext cx="2553072" cy="2553072"/>
          </a:xfrm>
          <a:prstGeom prst="rect">
            <a:avLst/>
          </a:prstGeom>
          <a:noFill/>
        </p:spPr>
      </p:pic>
      <p:sp>
        <p:nvSpPr>
          <p:cNvPr id="35" name="Управляющая кнопка: настраиваемая 34">
            <a:hlinkClick r:id="rId12" action="ppaction://hlinksldjump" highlightClick="1"/>
          </p:cNvPr>
          <p:cNvSpPr/>
          <p:nvPr/>
        </p:nvSpPr>
        <p:spPr>
          <a:xfrm>
            <a:off x="4716016" y="6309320"/>
            <a:ext cx="1368152" cy="432048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Georgia" pitchFamily="18" charset="0"/>
              </a:rPr>
              <a:t>Решение</a:t>
            </a:r>
            <a:endParaRPr lang="ru-RU" b="1" dirty="0">
              <a:solidFill>
                <a:schemeClr val="tx1"/>
              </a:solidFill>
              <a:latin typeface="Georgia" pitchFamily="18" charset="0"/>
            </a:endParaRPr>
          </a:p>
        </p:txBody>
      </p:sp>
      <p:sp>
        <p:nvSpPr>
          <p:cNvPr id="30" name="Управляющая кнопка: назад 29">
            <a:hlinkClick r:id="rId13" action="ppaction://hlinksldjump" highlightClick="1"/>
          </p:cNvPr>
          <p:cNvSpPr/>
          <p:nvPr/>
        </p:nvSpPr>
        <p:spPr>
          <a:xfrm>
            <a:off x="6228184" y="6309320"/>
            <a:ext cx="648072" cy="404664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5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105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105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105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4" descr="Рисунок15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7127705" y="3788345"/>
            <a:ext cx="2016295" cy="3069655"/>
          </a:xfrm>
          <a:prstGeom prst="rect">
            <a:avLst/>
          </a:prstGeom>
          <a:noFill/>
        </p:spPr>
      </p:pic>
      <p:sp>
        <p:nvSpPr>
          <p:cNvPr id="25" name="Управляющая кнопка: настраиваемая 24">
            <a:hlinkClick r:id="rId4" action="ppaction://hlinksldjump" highlightClick="1"/>
          </p:cNvPr>
          <p:cNvSpPr/>
          <p:nvPr/>
        </p:nvSpPr>
        <p:spPr>
          <a:xfrm>
            <a:off x="1835696" y="6309320"/>
            <a:ext cx="1224136" cy="432048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Georgia" pitchFamily="18" charset="0"/>
              </a:rPr>
              <a:t>Текст</a:t>
            </a:r>
            <a:endParaRPr lang="ru-RU" b="1" dirty="0">
              <a:solidFill>
                <a:schemeClr val="tx1"/>
              </a:solidFill>
              <a:latin typeface="Georgia" pitchFamily="18" charset="0"/>
            </a:endParaRPr>
          </a:p>
        </p:txBody>
      </p:sp>
      <p:sp>
        <p:nvSpPr>
          <p:cNvPr id="26" name="Управляющая кнопка: возврат 25">
            <a:hlinkClick r:id="rId5" action="ppaction://hlinksldjump" highlightClick="1"/>
          </p:cNvPr>
          <p:cNvSpPr/>
          <p:nvPr/>
        </p:nvSpPr>
        <p:spPr>
          <a:xfrm>
            <a:off x="1043608" y="6309320"/>
            <a:ext cx="648072" cy="404664"/>
          </a:xfrm>
          <a:prstGeom prst="actionButtonRetur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2" name="Picture 4" descr="http://c0in.ru/wp-content/uploads/2016/01/gfgh.jpg"/>
          <p:cNvPicPr>
            <a:picLocks noChangeAspect="1" noChangeArrowheads="1"/>
          </p:cNvPicPr>
          <p:nvPr/>
        </p:nvPicPr>
        <p:blipFill>
          <a:blip r:embed="rId6" cstate="email"/>
          <a:srcRect/>
          <a:stretch>
            <a:fillRect/>
          </a:stretch>
        </p:blipFill>
        <p:spPr bwMode="auto">
          <a:xfrm rot="519237">
            <a:off x="6171745" y="408761"/>
            <a:ext cx="2196632" cy="1063499"/>
          </a:xfrm>
          <a:prstGeom prst="rect">
            <a:avLst/>
          </a:prstGeom>
          <a:noFill/>
        </p:spPr>
      </p:pic>
      <p:pic>
        <p:nvPicPr>
          <p:cNvPr id="14" name="Picture 6" descr="http://www.itsybitsyfun.com/uploads/9/8/7/6/9876061/8626679.png?357"/>
          <p:cNvPicPr>
            <a:picLocks noChangeAspect="1" noChangeArrowheads="1"/>
          </p:cNvPicPr>
          <p:nvPr/>
        </p:nvPicPr>
        <p:blipFill>
          <a:blip r:embed="rId7" cstate="email">
            <a:lum/>
          </a:blip>
          <a:srcRect/>
          <a:stretch>
            <a:fillRect/>
          </a:stretch>
        </p:blipFill>
        <p:spPr bwMode="auto">
          <a:xfrm rot="21323801">
            <a:off x="6554296" y="787752"/>
            <a:ext cx="2410833" cy="1045827"/>
          </a:xfrm>
          <a:prstGeom prst="rect">
            <a:avLst/>
          </a:prstGeom>
          <a:noFill/>
        </p:spPr>
      </p:pic>
      <p:sp>
        <p:nvSpPr>
          <p:cNvPr id="15" name="Прямоугольник 14"/>
          <p:cNvSpPr/>
          <p:nvPr/>
        </p:nvSpPr>
        <p:spPr>
          <a:xfrm>
            <a:off x="1187624" y="836712"/>
            <a:ext cx="6912768" cy="1512168"/>
          </a:xfrm>
          <a:prstGeom prst="rect">
            <a:avLst/>
          </a:prstGeom>
          <a:solidFill>
            <a:schemeClr val="bg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400" b="1" dirty="0" smtClean="0">
                <a:solidFill>
                  <a:srgbClr val="663300"/>
                </a:solidFill>
                <a:latin typeface="Georgia" pitchFamily="18" charset="0"/>
              </a:rPr>
              <a:t>Можно ли предположить на основе представленной информации, что чем больше вес белого трюфеля, тем больше его стоимость? Ответ обоснуйте.</a:t>
            </a:r>
          </a:p>
        </p:txBody>
      </p:sp>
      <p:sp>
        <p:nvSpPr>
          <p:cNvPr id="16" name="AutoShape 5"/>
          <p:cNvSpPr>
            <a:spLocks noChangeArrowheads="1"/>
          </p:cNvSpPr>
          <p:nvPr/>
        </p:nvSpPr>
        <p:spPr bwMode="auto">
          <a:xfrm>
            <a:off x="250825" y="188913"/>
            <a:ext cx="2376959" cy="575791"/>
          </a:xfrm>
          <a:prstGeom prst="wedgeRoundRectCallout">
            <a:avLst>
              <a:gd name="adj1" fmla="val -35060"/>
              <a:gd name="adj2" fmla="val 41350"/>
              <a:gd name="adj3" fmla="val 16667"/>
            </a:avLst>
          </a:prstGeom>
          <a:solidFill>
            <a:srgbClr val="FFFF99"/>
          </a:solidFill>
          <a:ln w="9525">
            <a:solidFill>
              <a:srgbClr val="FFFF00"/>
            </a:solidFill>
            <a:miter lim="800000"/>
            <a:headEnd/>
            <a:tailEnd/>
          </a:ln>
          <a:effectLst/>
        </p:spPr>
        <p:txBody>
          <a:bodyPr/>
          <a:lstStyle/>
          <a:p>
            <a:pPr algn="ctr"/>
            <a:r>
              <a:rPr lang="ru-RU" sz="2400" b="1" i="1" dirty="0" smtClean="0">
                <a:solidFill>
                  <a:srgbClr val="993300"/>
                </a:solidFill>
                <a:latin typeface="Georgia" pitchFamily="18" charset="0"/>
              </a:rPr>
              <a:t>Задание 4</a:t>
            </a:r>
            <a:endParaRPr lang="ru-RU" sz="2400" b="1" i="1" dirty="0">
              <a:solidFill>
                <a:srgbClr val="993300"/>
              </a:solidFill>
              <a:latin typeface="Georgia" pitchFamily="18" charset="0"/>
            </a:endParaRPr>
          </a:p>
        </p:txBody>
      </p:sp>
      <p:sp>
        <p:nvSpPr>
          <p:cNvPr id="17" name="Управляющая кнопка: настраиваемая 16">
            <a:hlinkClick r:id="rId8" action="ppaction://hlinksldjump" highlightClick="1"/>
          </p:cNvPr>
          <p:cNvSpPr/>
          <p:nvPr/>
        </p:nvSpPr>
        <p:spPr>
          <a:xfrm>
            <a:off x="3203848" y="6309320"/>
            <a:ext cx="1368152" cy="432048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Georgia" pitchFamily="18" charset="0"/>
              </a:rPr>
              <a:t>Задача 3</a:t>
            </a:r>
            <a:endParaRPr lang="ru-RU" b="1" dirty="0">
              <a:solidFill>
                <a:schemeClr val="tx1"/>
              </a:solidFill>
              <a:latin typeface="Georgia" pitchFamily="18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0" y="2564904"/>
            <a:ext cx="5141569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i="1" kern="1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/>
                <a:cs typeface="Times New Roman"/>
              </a:rPr>
              <a:t>204484 : 1,08</a:t>
            </a:r>
            <a:endParaRPr lang="ru-RU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5076056" y="2564904"/>
            <a:ext cx="2549281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i="1" kern="1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/>
                <a:cs typeface="Times New Roman"/>
              </a:rPr>
              <a:t>189337</a:t>
            </a:r>
            <a:endParaRPr lang="ru-RU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grpSp>
        <p:nvGrpSpPr>
          <p:cNvPr id="20" name="Группа 19"/>
          <p:cNvGrpSpPr/>
          <p:nvPr/>
        </p:nvGrpSpPr>
        <p:grpSpPr>
          <a:xfrm>
            <a:off x="4644008" y="2420888"/>
            <a:ext cx="648072" cy="1067346"/>
            <a:chOff x="3923928" y="116632"/>
            <a:chExt cx="648072" cy="1067346"/>
          </a:xfrm>
        </p:grpSpPr>
        <p:sp>
          <p:nvSpPr>
            <p:cNvPr id="27" name="Прямоугольник 26"/>
            <p:cNvSpPr/>
            <p:nvPr/>
          </p:nvSpPr>
          <p:spPr>
            <a:xfrm>
              <a:off x="3923928" y="116632"/>
              <a:ext cx="648072" cy="923330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ru-RU" sz="5400" b="1" i="1" kern="10" cap="none" spc="0" dirty="0" smtClean="0">
                  <a:ln w="1905"/>
                  <a:gradFill>
                    <a:gsLst>
                      <a:gs pos="0">
                        <a:schemeClr val="accent6">
                          <a:shade val="20000"/>
                          <a:satMod val="200000"/>
                        </a:schemeClr>
                      </a:gs>
                      <a:gs pos="78000">
                        <a:schemeClr val="accent6">
                          <a:tint val="90000"/>
                          <a:shade val="89000"/>
                          <a:satMod val="220000"/>
                        </a:schemeClr>
                      </a:gs>
                      <a:gs pos="100000">
                        <a:schemeClr val="accent6">
                          <a:tint val="12000"/>
                          <a:satMod val="255000"/>
                        </a:schemeClr>
                      </a:gs>
                    </a:gsLst>
                    <a:lin ang="5400000"/>
                  </a:gra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Times New Roman"/>
                  <a:cs typeface="Times New Roman"/>
                </a:rPr>
                <a:t>~</a:t>
              </a:r>
              <a:endParaRPr lang="ru-RU" sz="5400" b="1" cap="none" spc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endParaRPr>
            </a:p>
          </p:txBody>
        </p:sp>
        <p:sp>
          <p:nvSpPr>
            <p:cNvPr id="28" name="Прямоугольник 27"/>
            <p:cNvSpPr/>
            <p:nvPr/>
          </p:nvSpPr>
          <p:spPr>
            <a:xfrm>
              <a:off x="3923928" y="260648"/>
              <a:ext cx="648072" cy="923330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ru-RU" sz="5400" b="1" i="1" kern="10" cap="none" spc="0" dirty="0" smtClean="0">
                  <a:ln w="1905"/>
                  <a:gradFill>
                    <a:gsLst>
                      <a:gs pos="0">
                        <a:schemeClr val="accent6">
                          <a:shade val="20000"/>
                          <a:satMod val="200000"/>
                        </a:schemeClr>
                      </a:gs>
                      <a:gs pos="78000">
                        <a:schemeClr val="accent6">
                          <a:tint val="90000"/>
                          <a:shade val="89000"/>
                          <a:satMod val="220000"/>
                        </a:schemeClr>
                      </a:gs>
                      <a:gs pos="100000">
                        <a:schemeClr val="accent6">
                          <a:tint val="12000"/>
                          <a:satMod val="255000"/>
                        </a:schemeClr>
                      </a:gs>
                    </a:gsLst>
                    <a:lin ang="5400000"/>
                  </a:gra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Times New Roman"/>
                  <a:cs typeface="Times New Roman"/>
                </a:rPr>
                <a:t>~</a:t>
              </a:r>
              <a:endParaRPr lang="ru-RU" sz="5400" b="1" cap="none" spc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endParaRPr>
            </a:p>
          </p:txBody>
        </p:sp>
      </p:grpSp>
      <p:sp>
        <p:nvSpPr>
          <p:cNvPr id="29" name="Прямоугольник 28"/>
          <p:cNvSpPr/>
          <p:nvPr/>
        </p:nvSpPr>
        <p:spPr>
          <a:xfrm>
            <a:off x="251520" y="3356992"/>
            <a:ext cx="4860032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i="1" kern="10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/>
                <a:cs typeface="Times New Roman"/>
              </a:rPr>
              <a:t>330000 : 1,5 =</a:t>
            </a:r>
            <a:endParaRPr lang="ru-RU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30" name="Прямоугольник 29"/>
          <p:cNvSpPr/>
          <p:nvPr/>
        </p:nvSpPr>
        <p:spPr>
          <a:xfrm>
            <a:off x="4499992" y="3356992"/>
            <a:ext cx="2664296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i="1" kern="1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/>
                <a:cs typeface="Times New Roman"/>
              </a:rPr>
              <a:t>220000</a:t>
            </a:r>
            <a:endParaRPr lang="ru-RU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32" name="Прямоугольник 31"/>
          <p:cNvSpPr/>
          <p:nvPr/>
        </p:nvSpPr>
        <p:spPr>
          <a:xfrm>
            <a:off x="179512" y="4221088"/>
            <a:ext cx="6301208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i="1" kern="1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/>
                <a:cs typeface="Times New Roman"/>
              </a:rPr>
              <a:t>220000 </a:t>
            </a:r>
            <a:r>
              <a:rPr lang="en-US" sz="5400" b="1" i="1" kern="1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/>
                <a:cs typeface="Times New Roman"/>
              </a:rPr>
              <a:t>&gt; </a:t>
            </a:r>
            <a:r>
              <a:rPr lang="en-US" sz="5400" b="1" i="1" kern="10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/>
                <a:cs typeface="Times New Roman"/>
              </a:rPr>
              <a:t>189337</a:t>
            </a:r>
            <a:r>
              <a:rPr lang="ru-RU" sz="5400" b="1" i="1" kern="10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/>
                <a:cs typeface="Times New Roman"/>
              </a:rPr>
              <a:t> </a:t>
            </a:r>
            <a:endParaRPr lang="ru-RU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33" name="Прямоугольник 32"/>
          <p:cNvSpPr/>
          <p:nvPr/>
        </p:nvSpPr>
        <p:spPr>
          <a:xfrm>
            <a:off x="6588224" y="4005064"/>
            <a:ext cx="1547664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6600" b="1" i="1" kern="10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/>
                <a:cs typeface="Times New Roman"/>
              </a:rPr>
              <a:t>ДА</a:t>
            </a:r>
            <a:endParaRPr lang="ru-RU" sz="6600" b="1" cap="none" spc="0" dirty="0">
              <a:ln w="1905"/>
              <a:solidFill>
                <a:srgbClr val="FF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21" name="Управляющая кнопка: назад 20">
            <a:hlinkClick r:id="rId5" action="ppaction://hlinksldjump" highlightClick="1"/>
          </p:cNvPr>
          <p:cNvSpPr/>
          <p:nvPr/>
        </p:nvSpPr>
        <p:spPr>
          <a:xfrm>
            <a:off x="4716016" y="6309320"/>
            <a:ext cx="648072" cy="404664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5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9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6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3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8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  <p:bldP spid="29" grpId="0"/>
      <p:bldP spid="30" grpId="0"/>
      <p:bldP spid="32" grpId="0"/>
      <p:bldP spid="3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51520" y="1196752"/>
            <a:ext cx="244002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 smtClean="0"/>
              <a:t>Трюфель на подушечке</a:t>
            </a:r>
            <a:endParaRPr lang="ru-RU" sz="1600" dirty="0"/>
          </a:p>
        </p:txBody>
      </p:sp>
      <p:sp>
        <p:nvSpPr>
          <p:cNvPr id="6" name="AutoShape 5"/>
          <p:cNvSpPr>
            <a:spLocks noChangeArrowheads="1"/>
          </p:cNvSpPr>
          <p:nvPr/>
        </p:nvSpPr>
        <p:spPr bwMode="auto">
          <a:xfrm>
            <a:off x="6516216" y="188640"/>
            <a:ext cx="2376959" cy="575791"/>
          </a:xfrm>
          <a:prstGeom prst="wedgeRoundRectCallout">
            <a:avLst>
              <a:gd name="adj1" fmla="val -35060"/>
              <a:gd name="adj2" fmla="val 41350"/>
              <a:gd name="adj3" fmla="val 16667"/>
            </a:avLst>
          </a:prstGeom>
          <a:solidFill>
            <a:srgbClr val="FFFF99"/>
          </a:solidFill>
          <a:ln w="9525">
            <a:solidFill>
              <a:srgbClr val="FFFF00"/>
            </a:solidFill>
            <a:miter lim="800000"/>
            <a:headEnd/>
            <a:tailEnd/>
          </a:ln>
          <a:effectLst/>
        </p:spPr>
        <p:txBody>
          <a:bodyPr/>
          <a:lstStyle/>
          <a:p>
            <a:pPr algn="ctr"/>
            <a:r>
              <a:rPr lang="ru-RU" sz="2400" b="1" i="1" dirty="0" smtClean="0">
                <a:solidFill>
                  <a:srgbClr val="993300"/>
                </a:solidFill>
                <a:latin typeface="Georgia" pitchFamily="18" charset="0"/>
              </a:rPr>
              <a:t>Источники</a:t>
            </a:r>
            <a:endParaRPr lang="ru-RU" sz="2400" b="1" i="1" dirty="0">
              <a:solidFill>
                <a:srgbClr val="993300"/>
              </a:solidFill>
              <a:latin typeface="Georgia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04721" y="260648"/>
            <a:ext cx="883927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/>
              <a:t>Готовимся к промежуточной аттестации. 5–6 классы.</a:t>
            </a:r>
          </a:p>
          <a:p>
            <a:r>
              <a:rPr lang="ru-RU" sz="1600" dirty="0" smtClean="0"/>
              <a:t>/ авт.-сост. Е. А. Яровая. – Волгоград : Учитель, 2016. – 42 с.</a:t>
            </a:r>
            <a:endParaRPr lang="ru-RU" sz="1600" dirty="0"/>
          </a:p>
        </p:txBody>
      </p:sp>
      <p:sp>
        <p:nvSpPr>
          <p:cNvPr id="9" name="TextBox 8"/>
          <p:cNvSpPr txBox="1"/>
          <p:nvPr/>
        </p:nvSpPr>
        <p:spPr>
          <a:xfrm>
            <a:off x="251520" y="764704"/>
            <a:ext cx="34720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 smtClean="0"/>
              <a:t>Китайский миллиардер </a:t>
            </a:r>
            <a:r>
              <a:rPr lang="ru-RU" sz="1600" dirty="0" err="1" smtClean="0"/>
              <a:t>Стенли</a:t>
            </a:r>
            <a:r>
              <a:rPr lang="ru-RU" sz="1600" dirty="0" smtClean="0"/>
              <a:t> Хо</a:t>
            </a:r>
            <a:endParaRPr lang="ru-RU" sz="1600" dirty="0"/>
          </a:p>
        </p:txBody>
      </p:sp>
      <p:sp>
        <p:nvSpPr>
          <p:cNvPr id="11" name="TextBox 10"/>
          <p:cNvSpPr txBox="1"/>
          <p:nvPr/>
        </p:nvSpPr>
        <p:spPr>
          <a:xfrm>
            <a:off x="251520" y="1628800"/>
            <a:ext cx="65755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 smtClean="0"/>
              <a:t>Евро</a:t>
            </a:r>
            <a:endParaRPr lang="ru-RU" sz="1600" dirty="0"/>
          </a:p>
        </p:txBody>
      </p:sp>
      <p:sp>
        <p:nvSpPr>
          <p:cNvPr id="15" name="TextBox 14"/>
          <p:cNvSpPr txBox="1"/>
          <p:nvPr/>
        </p:nvSpPr>
        <p:spPr>
          <a:xfrm>
            <a:off x="251520" y="2564904"/>
            <a:ext cx="90383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 smtClean="0"/>
              <a:t>Доллар</a:t>
            </a:r>
            <a:endParaRPr lang="ru-RU" sz="1600" dirty="0"/>
          </a:p>
        </p:txBody>
      </p:sp>
      <p:sp>
        <p:nvSpPr>
          <p:cNvPr id="16" name="TextBox 15"/>
          <p:cNvSpPr txBox="1"/>
          <p:nvPr/>
        </p:nvSpPr>
        <p:spPr>
          <a:xfrm>
            <a:off x="251520" y="3212976"/>
            <a:ext cx="667522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hlinkClick r:id="rId3"/>
              </a:rPr>
              <a:t>http://cs3.a5.ru/media/d3/16/04/256_d316043b631ada917e0968d7053d273b.png</a:t>
            </a:r>
            <a:r>
              <a:rPr lang="ru-RU" sz="1400" dirty="0" smtClean="0"/>
              <a:t> </a:t>
            </a:r>
            <a:endParaRPr lang="ru-RU" sz="1400" dirty="0"/>
          </a:p>
        </p:txBody>
      </p:sp>
      <p:sp>
        <p:nvSpPr>
          <p:cNvPr id="17" name="TextBox 16"/>
          <p:cNvSpPr txBox="1"/>
          <p:nvPr/>
        </p:nvSpPr>
        <p:spPr>
          <a:xfrm>
            <a:off x="251520" y="2996952"/>
            <a:ext cx="210153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 smtClean="0"/>
              <a:t>Карандаш с указкой</a:t>
            </a:r>
            <a:endParaRPr lang="ru-RU" sz="1600" dirty="0"/>
          </a:p>
        </p:txBody>
      </p:sp>
      <p:sp>
        <p:nvSpPr>
          <p:cNvPr id="19" name="TextBox 18"/>
          <p:cNvSpPr txBox="1"/>
          <p:nvPr/>
        </p:nvSpPr>
        <p:spPr>
          <a:xfrm>
            <a:off x="251520" y="3429000"/>
            <a:ext cx="173239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 smtClean="0"/>
              <a:t>Белый трюфель</a:t>
            </a:r>
            <a:endParaRPr lang="ru-RU" sz="1600" dirty="0"/>
          </a:p>
        </p:txBody>
      </p:sp>
      <p:sp>
        <p:nvSpPr>
          <p:cNvPr id="21" name="TextBox 20"/>
          <p:cNvSpPr txBox="1"/>
          <p:nvPr/>
        </p:nvSpPr>
        <p:spPr>
          <a:xfrm>
            <a:off x="251520" y="3861048"/>
            <a:ext cx="190590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 smtClean="0"/>
              <a:t>Чёрный трюфель </a:t>
            </a:r>
            <a:endParaRPr lang="ru-RU" sz="1600" dirty="0"/>
          </a:p>
        </p:txBody>
      </p:sp>
      <p:sp>
        <p:nvSpPr>
          <p:cNvPr id="23" name="TextBox 22"/>
          <p:cNvSpPr txBox="1"/>
          <p:nvPr/>
        </p:nvSpPr>
        <p:spPr>
          <a:xfrm>
            <a:off x="251520" y="4293096"/>
            <a:ext cx="137127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 smtClean="0"/>
              <a:t>5000 рублей</a:t>
            </a:r>
            <a:endParaRPr lang="ru-RU" sz="1600" dirty="0"/>
          </a:p>
        </p:txBody>
      </p:sp>
      <p:sp>
        <p:nvSpPr>
          <p:cNvPr id="26" name="TextBox 25"/>
          <p:cNvSpPr txBox="1"/>
          <p:nvPr/>
        </p:nvSpPr>
        <p:spPr>
          <a:xfrm>
            <a:off x="251520" y="6453336"/>
            <a:ext cx="445160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hlinkClick r:id="rId4"/>
              </a:rPr>
              <a:t>http://www.playing-field.ru/img/2015/051810/0300406</a:t>
            </a:r>
            <a:r>
              <a:rPr lang="ru-RU" sz="1400" dirty="0" smtClean="0"/>
              <a:t> </a:t>
            </a:r>
            <a:endParaRPr lang="ru-RU" sz="1400" dirty="0"/>
          </a:p>
        </p:txBody>
      </p:sp>
      <p:sp>
        <p:nvSpPr>
          <p:cNvPr id="27" name="TextBox 26"/>
          <p:cNvSpPr txBox="1"/>
          <p:nvPr/>
        </p:nvSpPr>
        <p:spPr>
          <a:xfrm>
            <a:off x="251520" y="6237312"/>
            <a:ext cx="10871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 smtClean="0"/>
              <a:t>Незнайка</a:t>
            </a:r>
            <a:endParaRPr lang="ru-RU" sz="1600" dirty="0"/>
          </a:p>
        </p:txBody>
      </p:sp>
      <p:sp>
        <p:nvSpPr>
          <p:cNvPr id="28" name="TextBox 27"/>
          <p:cNvSpPr txBox="1"/>
          <p:nvPr/>
        </p:nvSpPr>
        <p:spPr>
          <a:xfrm>
            <a:off x="251520" y="6021288"/>
            <a:ext cx="647138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hlinkClick r:id="rId5"/>
              </a:rPr>
              <a:t>http://900igr.net/datai/pedagogika/Uchenik-shkoly/0009-007-Uchis-uchitsja.png</a:t>
            </a:r>
            <a:r>
              <a:rPr lang="ru-RU" sz="1400" dirty="0" smtClean="0"/>
              <a:t> </a:t>
            </a:r>
            <a:endParaRPr lang="ru-RU" sz="1400" dirty="0"/>
          </a:p>
        </p:txBody>
      </p:sp>
      <p:sp>
        <p:nvSpPr>
          <p:cNvPr id="29" name="TextBox 28"/>
          <p:cNvSpPr txBox="1"/>
          <p:nvPr/>
        </p:nvSpPr>
        <p:spPr>
          <a:xfrm>
            <a:off x="251520" y="5805264"/>
            <a:ext cx="85921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 err="1" smtClean="0"/>
              <a:t>Знайка</a:t>
            </a:r>
            <a:endParaRPr lang="ru-RU" sz="1600" dirty="0"/>
          </a:p>
        </p:txBody>
      </p:sp>
      <p:sp>
        <p:nvSpPr>
          <p:cNvPr id="32" name="TextBox 31"/>
          <p:cNvSpPr txBox="1"/>
          <p:nvPr/>
        </p:nvSpPr>
        <p:spPr>
          <a:xfrm>
            <a:off x="251520" y="980728"/>
            <a:ext cx="364555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hlinkClick r:id="rId6"/>
              </a:rPr>
              <a:t>http://100casino.org/uploads/2/stenli-ho.jpg</a:t>
            </a:r>
            <a:r>
              <a:rPr lang="ru-RU" sz="1400" dirty="0" smtClean="0"/>
              <a:t> </a:t>
            </a:r>
            <a:endParaRPr lang="ru-RU" sz="1400" dirty="0"/>
          </a:p>
        </p:txBody>
      </p:sp>
      <p:sp>
        <p:nvSpPr>
          <p:cNvPr id="33" name="TextBox 32"/>
          <p:cNvSpPr txBox="1"/>
          <p:nvPr/>
        </p:nvSpPr>
        <p:spPr>
          <a:xfrm>
            <a:off x="251520" y="1412776"/>
            <a:ext cx="463941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hlinkClick r:id="rId7"/>
              </a:rPr>
              <a:t>http://freesmi.by/wp-content/uploads/2014/12/04018.jpg</a:t>
            </a:r>
            <a:r>
              <a:rPr lang="ru-RU" sz="1400" dirty="0" smtClean="0"/>
              <a:t> </a:t>
            </a:r>
            <a:endParaRPr lang="ru-RU" sz="1400" dirty="0"/>
          </a:p>
        </p:txBody>
      </p:sp>
      <p:sp>
        <p:nvSpPr>
          <p:cNvPr id="34" name="TextBox 33"/>
          <p:cNvSpPr txBox="1"/>
          <p:nvPr/>
        </p:nvSpPr>
        <p:spPr>
          <a:xfrm>
            <a:off x="251520" y="1844824"/>
            <a:ext cx="821571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hlinkClick r:id="rId8"/>
              </a:rPr>
              <a:t>http://brightwallpapers.com.ua/Uploads/28-2-2014/066bd931-d6da-44a3-94b7-de7f6436fd6d/thumb2-</a:t>
            </a:r>
            <a:endParaRPr lang="ru-RU" sz="1400" dirty="0" smtClean="0">
              <a:hlinkClick r:id="rId8"/>
            </a:endParaRPr>
          </a:p>
          <a:p>
            <a:r>
              <a:rPr lang="en-US" sz="1400" dirty="0" smtClean="0">
                <a:hlinkClick r:id="rId8"/>
              </a:rPr>
              <a:t>276a37e0cd12c90a27d7e129e2bf61ac.jpg</a:t>
            </a: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35" name="TextBox 34"/>
          <p:cNvSpPr txBox="1"/>
          <p:nvPr/>
        </p:nvSpPr>
        <p:spPr>
          <a:xfrm>
            <a:off x="251520" y="2780928"/>
            <a:ext cx="589430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hlinkClick r:id="rId9"/>
              </a:rPr>
              <a:t>http://www.itsybitsyfun.com/uploads/9/8/7/6/9876061/8626679.png?357</a:t>
            </a:r>
            <a:r>
              <a:rPr lang="ru-RU" sz="1400" dirty="0" smtClean="0"/>
              <a:t> </a:t>
            </a:r>
            <a:endParaRPr lang="ru-RU" sz="1400" dirty="0"/>
          </a:p>
        </p:txBody>
      </p:sp>
      <p:sp>
        <p:nvSpPr>
          <p:cNvPr id="36" name="TextBox 35"/>
          <p:cNvSpPr txBox="1"/>
          <p:nvPr/>
        </p:nvSpPr>
        <p:spPr>
          <a:xfrm>
            <a:off x="251520" y="3645024"/>
            <a:ext cx="643958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hlinkClick r:id="rId10"/>
              </a:rPr>
              <a:t>http://limefresh.ru/upload/iblock/c78/c78f7bfe5e452cb65d35364b72eca924.jpg</a:t>
            </a:r>
            <a:r>
              <a:rPr lang="ru-RU" sz="1400" dirty="0" smtClean="0"/>
              <a:t> </a:t>
            </a:r>
            <a:endParaRPr lang="ru-RU" sz="1400" dirty="0"/>
          </a:p>
        </p:txBody>
      </p:sp>
      <p:sp>
        <p:nvSpPr>
          <p:cNvPr id="37" name="TextBox 36"/>
          <p:cNvSpPr txBox="1"/>
          <p:nvPr/>
        </p:nvSpPr>
        <p:spPr>
          <a:xfrm>
            <a:off x="251520" y="4077072"/>
            <a:ext cx="66287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hlinkClick r:id="rId11"/>
              </a:rPr>
              <a:t>http://italianweek.ru/upload/iblock/261/261e77a443dd16b8cf77d204f0b124e1.jpg</a:t>
            </a:r>
            <a:r>
              <a:rPr lang="ru-RU" sz="1400" dirty="0" smtClean="0"/>
              <a:t> </a:t>
            </a:r>
            <a:endParaRPr lang="ru-RU" sz="1400" dirty="0"/>
          </a:p>
        </p:txBody>
      </p:sp>
      <p:sp>
        <p:nvSpPr>
          <p:cNvPr id="38" name="TextBox 37"/>
          <p:cNvSpPr txBox="1"/>
          <p:nvPr/>
        </p:nvSpPr>
        <p:spPr>
          <a:xfrm>
            <a:off x="251520" y="4509120"/>
            <a:ext cx="306846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hlinkClick r:id="rId12"/>
              </a:rPr>
              <a:t>https://libre.life/7523/0624/1/00b.jpg</a:t>
            </a:r>
            <a:r>
              <a:rPr lang="ru-RU" sz="1400" dirty="0" smtClean="0"/>
              <a:t> </a:t>
            </a:r>
            <a:endParaRPr lang="ru-RU" sz="1400" dirty="0"/>
          </a:p>
        </p:txBody>
      </p:sp>
      <p:sp>
        <p:nvSpPr>
          <p:cNvPr id="39" name="TextBox 38"/>
          <p:cNvSpPr txBox="1"/>
          <p:nvPr/>
        </p:nvSpPr>
        <p:spPr>
          <a:xfrm>
            <a:off x="251520" y="2348880"/>
            <a:ext cx="420179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hlinkClick r:id="rId13"/>
              </a:rPr>
              <a:t>http://c0in.ru/wp-content/uploads/2016/01/gfgh.jpg</a:t>
            </a:r>
            <a:r>
              <a:rPr lang="ru-RU" sz="1400" dirty="0" smtClean="0"/>
              <a:t> </a:t>
            </a:r>
            <a:endParaRPr lang="ru-RU" sz="1400" dirty="0"/>
          </a:p>
        </p:txBody>
      </p:sp>
      <p:sp>
        <p:nvSpPr>
          <p:cNvPr id="40" name="TextBox 39"/>
          <p:cNvSpPr txBox="1"/>
          <p:nvPr/>
        </p:nvSpPr>
        <p:spPr>
          <a:xfrm>
            <a:off x="251520" y="4941168"/>
            <a:ext cx="859081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hlinkClick r:id="rId14"/>
              </a:rPr>
              <a:t>http://download-pictures.net/dowloand.php?file=img/C2/%D0%92%D0%B5%D1%81%D1%8B/%D0%92%</a:t>
            </a:r>
            <a:endParaRPr lang="ru-RU" sz="1400" dirty="0" smtClean="0">
              <a:hlinkClick r:id="rId14"/>
            </a:endParaRPr>
          </a:p>
          <a:p>
            <a:r>
              <a:rPr lang="en-US" sz="1400" dirty="0" smtClean="0">
                <a:hlinkClick r:id="rId14"/>
              </a:rPr>
              <a:t>D0%B5%D1%81%D1%8B_4.jpg</a:t>
            </a:r>
            <a:r>
              <a:rPr lang="ru-RU" sz="1400" dirty="0" smtClean="0"/>
              <a:t> </a:t>
            </a:r>
            <a:endParaRPr lang="ru-RU" sz="1400" dirty="0"/>
          </a:p>
        </p:txBody>
      </p:sp>
      <p:sp>
        <p:nvSpPr>
          <p:cNvPr id="41" name="TextBox 40"/>
          <p:cNvSpPr txBox="1"/>
          <p:nvPr/>
        </p:nvSpPr>
        <p:spPr>
          <a:xfrm>
            <a:off x="251520" y="4725144"/>
            <a:ext cx="6848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 smtClean="0"/>
              <a:t>Весы</a:t>
            </a:r>
            <a:endParaRPr lang="ru-RU" sz="1600" dirty="0"/>
          </a:p>
        </p:txBody>
      </p:sp>
      <p:sp>
        <p:nvSpPr>
          <p:cNvPr id="42" name="TextBox 41"/>
          <p:cNvSpPr txBox="1"/>
          <p:nvPr/>
        </p:nvSpPr>
        <p:spPr>
          <a:xfrm>
            <a:off x="251520" y="5589240"/>
            <a:ext cx="585288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hlinkClick r:id="rId15"/>
              </a:rPr>
              <a:t>http://travel365.md/wp-content/uploads/2015/06/Rome_1400x600px.jpg</a:t>
            </a:r>
            <a:r>
              <a:rPr lang="ru-RU" sz="1400" dirty="0" smtClean="0"/>
              <a:t> </a:t>
            </a:r>
            <a:endParaRPr lang="ru-RU" sz="1400" dirty="0"/>
          </a:p>
        </p:txBody>
      </p:sp>
      <p:sp>
        <p:nvSpPr>
          <p:cNvPr id="43" name="TextBox 42"/>
          <p:cNvSpPr txBox="1"/>
          <p:nvPr/>
        </p:nvSpPr>
        <p:spPr>
          <a:xfrm>
            <a:off x="251520" y="5373216"/>
            <a:ext cx="57740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 smtClean="0"/>
              <a:t>Рим</a:t>
            </a:r>
            <a:endParaRPr lang="ru-RU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2522</TotalTime>
  <Words>1074</Words>
  <Application>Microsoft Office PowerPoint</Application>
  <PresentationFormat>Экран (4:3)</PresentationFormat>
  <Paragraphs>196</Paragraphs>
  <Slides>16</Slides>
  <Notes>11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Оформление по умолчанию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</vt:vector>
  </TitlesOfParts>
  <Company>UCL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MAMA</dc:creator>
  <cp:lastModifiedBy>KarMaN</cp:lastModifiedBy>
  <cp:revision>198</cp:revision>
  <dcterms:created xsi:type="dcterms:W3CDTF">2009-07-07T05:52:27Z</dcterms:created>
  <dcterms:modified xsi:type="dcterms:W3CDTF">2016-06-11T22:46:23Z</dcterms:modified>
</cp:coreProperties>
</file>