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4"/>
  </p:notesMasterIdLst>
  <p:sldIdLst>
    <p:sldId id="257" r:id="rId4"/>
    <p:sldId id="258" r:id="rId5"/>
    <p:sldId id="319" r:id="rId6"/>
    <p:sldId id="372" r:id="rId7"/>
    <p:sldId id="371" r:id="rId8"/>
    <p:sldId id="370" r:id="rId9"/>
    <p:sldId id="394" r:id="rId10"/>
    <p:sldId id="373" r:id="rId11"/>
    <p:sldId id="377" r:id="rId12"/>
    <p:sldId id="395" r:id="rId13"/>
    <p:sldId id="375" r:id="rId14"/>
    <p:sldId id="374" r:id="rId15"/>
    <p:sldId id="378" r:id="rId16"/>
    <p:sldId id="382" r:id="rId17"/>
    <p:sldId id="381" r:id="rId18"/>
    <p:sldId id="380" r:id="rId19"/>
    <p:sldId id="379" r:id="rId20"/>
    <p:sldId id="383" r:id="rId21"/>
    <p:sldId id="387" r:id="rId22"/>
    <p:sldId id="386" r:id="rId23"/>
    <p:sldId id="385" r:id="rId24"/>
    <p:sldId id="384" r:id="rId25"/>
    <p:sldId id="388" r:id="rId26"/>
    <p:sldId id="392" r:id="rId27"/>
    <p:sldId id="391" r:id="rId28"/>
    <p:sldId id="390" r:id="rId29"/>
    <p:sldId id="389" r:id="rId30"/>
    <p:sldId id="396" r:id="rId31"/>
    <p:sldId id="284" r:id="rId32"/>
    <p:sldId id="344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3917"/>
    <a:srgbClr val="A50021"/>
    <a:srgbClr val="CC0000"/>
    <a:srgbClr val="007033"/>
    <a:srgbClr val="D4D3DF"/>
    <a:srgbClr val="642F04"/>
    <a:srgbClr val="351413"/>
    <a:srgbClr val="212911"/>
    <a:srgbClr val="1A210D"/>
    <a:srgbClr val="460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3BEF-93B8-46E2-9E17-1E082CCA5161}" type="datetimeFigureOut">
              <a:rPr lang="ru-RU" smtClean="0"/>
              <a:pPr/>
              <a:t>16.05.2015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637E2-DC3F-4D12-BC14-6992AC1D16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608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9413D5-C178-4D2A-87C4-B25D6DF7E349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15503-F96C-444A-9BF1-735A2AC34F68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21</a:t>
            </a:fld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22</a:t>
            </a:fld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23</a:t>
            </a:fld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24</a:t>
            </a:fld>
            <a:endParaRPr 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25</a:t>
            </a:fld>
            <a:endParaRPr 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26</a:t>
            </a:fld>
            <a:endParaRPr 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16.05.2015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16.05.2015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16.05.2015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16.05.2015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16.05.2015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16.05.2015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090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004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856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8634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8208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8413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9480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446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256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6453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4601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6892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703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293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8731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6829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317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0617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1147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8209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298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738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2C04-C30A-4CC7-ACC3-8D07A76C134E}" type="datetimeFigureOut">
              <a:rPr lang="ru-RU" smtClean="0"/>
              <a:pPr/>
              <a:t>16.05.2015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385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2C04-C30A-4CC7-ACC3-8D07A76C13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5691-7073-43DA-AF96-D340738EE2D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97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3.png"/><Relationship Id="rId4" Type="http://schemas.openxmlformats.org/officeDocument/2006/relationships/slide" Target="slide2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26" Type="http://schemas.openxmlformats.org/officeDocument/2006/relationships/slide" Target="slide24.xml"/><Relationship Id="rId3" Type="http://schemas.openxmlformats.org/officeDocument/2006/relationships/image" Target="../media/image5.jpeg"/><Relationship Id="rId21" Type="http://schemas.openxmlformats.org/officeDocument/2006/relationships/slide" Target="slide19.xml"/><Relationship Id="rId7" Type="http://schemas.openxmlformats.org/officeDocument/2006/relationships/slide" Target="slide5.xml"/><Relationship Id="rId12" Type="http://schemas.openxmlformats.org/officeDocument/2006/relationships/slide" Target="slide10.xml"/><Relationship Id="rId17" Type="http://schemas.openxmlformats.org/officeDocument/2006/relationships/slide" Target="slide15.xml"/><Relationship Id="rId25" Type="http://schemas.openxmlformats.org/officeDocument/2006/relationships/slide" Target="slide23.xml"/><Relationship Id="rId2" Type="http://schemas.openxmlformats.org/officeDocument/2006/relationships/notesSlide" Target="../notesSlides/notesSlide2.xml"/><Relationship Id="rId16" Type="http://schemas.openxmlformats.org/officeDocument/2006/relationships/slide" Target="slide14.xml"/><Relationship Id="rId20" Type="http://schemas.openxmlformats.org/officeDocument/2006/relationships/slide" Target="slide18.xml"/><Relationship Id="rId29" Type="http://schemas.openxmlformats.org/officeDocument/2006/relationships/slide" Target="slide2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11" Type="http://schemas.openxmlformats.org/officeDocument/2006/relationships/slide" Target="slide9.xml"/><Relationship Id="rId24" Type="http://schemas.openxmlformats.org/officeDocument/2006/relationships/slide" Target="slide22.xml"/><Relationship Id="rId32" Type="http://schemas.openxmlformats.org/officeDocument/2006/relationships/image" Target="../media/image9.png"/><Relationship Id="rId5" Type="http://schemas.openxmlformats.org/officeDocument/2006/relationships/slide" Target="slide3.xml"/><Relationship Id="rId15" Type="http://schemas.openxmlformats.org/officeDocument/2006/relationships/slide" Target="slide13.xml"/><Relationship Id="rId23" Type="http://schemas.openxmlformats.org/officeDocument/2006/relationships/slide" Target="slide21.xml"/><Relationship Id="rId28" Type="http://schemas.openxmlformats.org/officeDocument/2006/relationships/slide" Target="slide26.xml"/><Relationship Id="rId10" Type="http://schemas.openxmlformats.org/officeDocument/2006/relationships/slide" Target="slide8.xml"/><Relationship Id="rId19" Type="http://schemas.openxmlformats.org/officeDocument/2006/relationships/slide" Target="slide17.xml"/><Relationship Id="rId31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slide" Target="slide7.xml"/><Relationship Id="rId14" Type="http://schemas.openxmlformats.org/officeDocument/2006/relationships/slide" Target="slide12.xml"/><Relationship Id="rId22" Type="http://schemas.openxmlformats.org/officeDocument/2006/relationships/slide" Target="slide20.xml"/><Relationship Id="rId27" Type="http://schemas.openxmlformats.org/officeDocument/2006/relationships/slide" Target="slide25.xml"/><Relationship Id="rId30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gifsgifsparavoce.files.wordpress.com/2012/02/abelhinha031.png?w=630" TargetMode="External"/><Relationship Id="rId3" Type="http://schemas.openxmlformats.org/officeDocument/2006/relationships/slide" Target="slide1.xml"/><Relationship Id="rId7" Type="http://schemas.openxmlformats.org/officeDocument/2006/relationships/hyperlink" Target="http://papus666.narod.ru/clipart/p/pods/pods04.pn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orchel.ru/uploads/posts/2011-08/1312737308_5.jpg" TargetMode="External"/><Relationship Id="rId5" Type="http://schemas.openxmlformats.org/officeDocument/2006/relationships/hyperlink" Target="http://img-fotki.yandex.ru/get/9349/20573769.52/0_94204_946b02f5_L.png" TargetMode="External"/><Relationship Id="rId10" Type="http://schemas.openxmlformats.org/officeDocument/2006/relationships/hyperlink" Target="http://s008.radikal.ru/i306/1011/71/1a06c40bc806.jpg" TargetMode="External"/><Relationship Id="rId4" Type="http://schemas.openxmlformats.org/officeDocument/2006/relationships/image" Target="../media/image9.png"/><Relationship Id="rId9" Type="http://schemas.openxmlformats.org/officeDocument/2006/relationships/hyperlink" Target="http://img-fotki.yandex.ru/get/6306/162549541.6/0_744cd_83128e8d_X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elenaranko.ucoz.ru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771800" y="2636912"/>
            <a:ext cx="5040560" cy="234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endParaRPr lang="ru-RU" b="1" dirty="0">
              <a:solidFill>
                <a:prstClr val="black"/>
              </a:solidFill>
            </a:endParaRPr>
          </a:p>
          <a:p>
            <a:pPr lvl="0" algn="ctr">
              <a:spcBef>
                <a:spcPct val="20000"/>
              </a:spcBef>
            </a:pPr>
            <a:r>
              <a:rPr lang="ru-RU" b="1" dirty="0">
                <a:solidFill>
                  <a:prstClr val="black"/>
                </a:solidFill>
              </a:rPr>
              <a:t>Учитель начальных классов </a:t>
            </a:r>
          </a:p>
          <a:p>
            <a:pPr lvl="0" algn="ctr">
              <a:spcBef>
                <a:spcPct val="20000"/>
              </a:spcBef>
            </a:pPr>
            <a:r>
              <a:rPr lang="ru-RU" b="1" dirty="0">
                <a:solidFill>
                  <a:prstClr val="black"/>
                </a:solidFill>
              </a:rPr>
              <a:t> МБОУ  « СОШ  с углубленным изучением отдельных предметов  № 55 им. А. Невского»  </a:t>
            </a:r>
            <a:endParaRPr lang="ru-RU" b="1" dirty="0" smtClean="0">
              <a:solidFill>
                <a:prstClr val="black"/>
              </a:solidFill>
            </a:endParaRPr>
          </a:p>
          <a:p>
            <a:pPr lvl="0" algn="ctr">
              <a:spcBef>
                <a:spcPct val="20000"/>
              </a:spcBef>
            </a:pPr>
            <a:r>
              <a:rPr lang="ru-RU" b="1" dirty="0" smtClean="0">
                <a:solidFill>
                  <a:prstClr val="black"/>
                </a:solidFill>
              </a:rPr>
              <a:t>г</a:t>
            </a:r>
            <a:r>
              <a:rPr lang="ru-RU" b="1" dirty="0">
                <a:solidFill>
                  <a:prstClr val="black"/>
                </a:solidFill>
              </a:rPr>
              <a:t>. Курск</a:t>
            </a:r>
          </a:p>
          <a:p>
            <a:pPr lvl="0" algn="ctr">
              <a:spcBef>
                <a:spcPct val="20000"/>
              </a:spcBef>
            </a:pPr>
            <a:r>
              <a:rPr lang="ru-RU" b="1" dirty="0">
                <a:solidFill>
                  <a:prstClr val="black"/>
                </a:solidFill>
              </a:rPr>
              <a:t>Кузнецова Людмила Викторовна</a:t>
            </a:r>
          </a:p>
          <a:p>
            <a:endParaRPr lang="ru-RU" sz="2400" b="1" i="1" dirty="0">
              <a:latin typeface="Times New Roman" pitchFamily="18" charset="0"/>
            </a:endParaRPr>
          </a:p>
        </p:txBody>
      </p:sp>
      <p:pic>
        <p:nvPicPr>
          <p:cNvPr id="11" name="Рисунок 10" descr="Рисунок18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323528" y="6165304"/>
            <a:ext cx="1606332" cy="360040"/>
          </a:xfrm>
          <a:prstGeom prst="rect">
            <a:avLst/>
          </a:prstGeom>
        </p:spPr>
      </p:pic>
      <p:pic>
        <p:nvPicPr>
          <p:cNvPr id="12" name="Рисунок 11" descr="Рисунок19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2555776" y="6165304"/>
            <a:ext cx="2808312" cy="3744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3528" y="418369"/>
            <a:ext cx="784887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Интерактивная </a:t>
            </a:r>
          </a:p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 «Литературные тайны»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4149080"/>
            <a:ext cx="792088" cy="820127"/>
          </a:xfrm>
          <a:prstGeom prst="rect">
            <a:avLst/>
          </a:prstGeom>
          <a:noFill/>
        </p:spPr>
      </p:pic>
      <p:pic>
        <p:nvPicPr>
          <p:cNvPr id="62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4149080"/>
            <a:ext cx="792088" cy="820127"/>
          </a:xfrm>
          <a:prstGeom prst="rect">
            <a:avLst/>
          </a:prstGeom>
          <a:noFill/>
        </p:spPr>
      </p:pic>
      <p:pic>
        <p:nvPicPr>
          <p:cNvPr id="63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52120" y="4149080"/>
            <a:ext cx="792088" cy="820127"/>
          </a:xfrm>
          <a:prstGeom prst="rect">
            <a:avLst/>
          </a:prstGeom>
          <a:noFill/>
        </p:spPr>
      </p:pic>
      <p:pic>
        <p:nvPicPr>
          <p:cNvPr id="64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4149080"/>
            <a:ext cx="792088" cy="820127"/>
          </a:xfrm>
          <a:prstGeom prst="rect">
            <a:avLst/>
          </a:prstGeom>
          <a:noFill/>
        </p:spPr>
      </p:pic>
      <p:pic>
        <p:nvPicPr>
          <p:cNvPr id="65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92280" y="4149080"/>
            <a:ext cx="792088" cy="820127"/>
          </a:xfrm>
          <a:prstGeom prst="rect">
            <a:avLst/>
          </a:prstGeom>
          <a:noFill/>
        </p:spPr>
      </p:pic>
      <p:pic>
        <p:nvPicPr>
          <p:cNvPr id="56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3356992"/>
            <a:ext cx="792088" cy="820127"/>
          </a:xfrm>
          <a:prstGeom prst="rect">
            <a:avLst/>
          </a:prstGeom>
          <a:noFill/>
        </p:spPr>
      </p:pic>
      <p:pic>
        <p:nvPicPr>
          <p:cNvPr id="57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3356992"/>
            <a:ext cx="792088" cy="820127"/>
          </a:xfrm>
          <a:prstGeom prst="rect">
            <a:avLst/>
          </a:prstGeom>
          <a:noFill/>
        </p:spPr>
      </p:pic>
      <p:pic>
        <p:nvPicPr>
          <p:cNvPr id="5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52120" y="3356992"/>
            <a:ext cx="792088" cy="820127"/>
          </a:xfrm>
          <a:prstGeom prst="rect">
            <a:avLst/>
          </a:prstGeom>
          <a:noFill/>
        </p:spPr>
      </p:pic>
      <p:pic>
        <p:nvPicPr>
          <p:cNvPr id="59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3356992"/>
            <a:ext cx="792088" cy="820127"/>
          </a:xfrm>
          <a:prstGeom prst="rect">
            <a:avLst/>
          </a:prstGeom>
          <a:noFill/>
        </p:spPr>
      </p:pic>
      <p:pic>
        <p:nvPicPr>
          <p:cNvPr id="60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92280" y="3356992"/>
            <a:ext cx="792088" cy="820127"/>
          </a:xfrm>
          <a:prstGeom prst="rect">
            <a:avLst/>
          </a:prstGeom>
          <a:noFill/>
        </p:spPr>
      </p:pic>
      <p:pic>
        <p:nvPicPr>
          <p:cNvPr id="51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2636912"/>
            <a:ext cx="792088" cy="820127"/>
          </a:xfrm>
          <a:prstGeom prst="rect">
            <a:avLst/>
          </a:prstGeom>
          <a:noFill/>
        </p:spPr>
      </p:pic>
      <p:pic>
        <p:nvPicPr>
          <p:cNvPr id="52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2636912"/>
            <a:ext cx="792088" cy="820127"/>
          </a:xfrm>
          <a:prstGeom prst="rect">
            <a:avLst/>
          </a:prstGeom>
          <a:noFill/>
        </p:spPr>
      </p:pic>
      <p:pic>
        <p:nvPicPr>
          <p:cNvPr id="53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52120" y="2636912"/>
            <a:ext cx="792088" cy="820127"/>
          </a:xfrm>
          <a:prstGeom prst="rect">
            <a:avLst/>
          </a:prstGeom>
          <a:noFill/>
        </p:spPr>
      </p:pic>
      <p:pic>
        <p:nvPicPr>
          <p:cNvPr id="54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2636912"/>
            <a:ext cx="792088" cy="820127"/>
          </a:xfrm>
          <a:prstGeom prst="rect">
            <a:avLst/>
          </a:prstGeom>
          <a:noFill/>
        </p:spPr>
      </p:pic>
      <p:pic>
        <p:nvPicPr>
          <p:cNvPr id="55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92280" y="2636912"/>
            <a:ext cx="792088" cy="820127"/>
          </a:xfrm>
          <a:prstGeom prst="rect">
            <a:avLst/>
          </a:prstGeom>
          <a:noFill/>
        </p:spPr>
      </p:pic>
      <p:pic>
        <p:nvPicPr>
          <p:cNvPr id="46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1916832"/>
            <a:ext cx="792088" cy="820127"/>
          </a:xfrm>
          <a:prstGeom prst="rect">
            <a:avLst/>
          </a:prstGeom>
          <a:noFill/>
        </p:spPr>
      </p:pic>
      <p:pic>
        <p:nvPicPr>
          <p:cNvPr id="47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1916832"/>
            <a:ext cx="792088" cy="820127"/>
          </a:xfrm>
          <a:prstGeom prst="rect">
            <a:avLst/>
          </a:prstGeom>
          <a:noFill/>
        </p:spPr>
      </p:pic>
      <p:pic>
        <p:nvPicPr>
          <p:cNvPr id="4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52120" y="1916832"/>
            <a:ext cx="792088" cy="820127"/>
          </a:xfrm>
          <a:prstGeom prst="rect">
            <a:avLst/>
          </a:prstGeom>
          <a:noFill/>
        </p:spPr>
      </p:pic>
      <p:pic>
        <p:nvPicPr>
          <p:cNvPr id="49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1916832"/>
            <a:ext cx="792088" cy="820127"/>
          </a:xfrm>
          <a:prstGeom prst="rect">
            <a:avLst/>
          </a:prstGeom>
          <a:noFill/>
        </p:spPr>
      </p:pic>
      <p:pic>
        <p:nvPicPr>
          <p:cNvPr id="50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92280" y="1916832"/>
            <a:ext cx="792088" cy="820127"/>
          </a:xfrm>
          <a:prstGeom prst="rect">
            <a:avLst/>
          </a:prstGeom>
          <a:noFill/>
        </p:spPr>
      </p:pic>
      <p:pic>
        <p:nvPicPr>
          <p:cNvPr id="45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92280" y="1124744"/>
            <a:ext cx="792088" cy="820127"/>
          </a:xfrm>
          <a:prstGeom prst="rect">
            <a:avLst/>
          </a:prstGeom>
          <a:noFill/>
        </p:spPr>
      </p:pic>
      <p:pic>
        <p:nvPicPr>
          <p:cNvPr id="44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1124744"/>
            <a:ext cx="792088" cy="820127"/>
          </a:xfrm>
          <a:prstGeom prst="rect">
            <a:avLst/>
          </a:prstGeom>
          <a:noFill/>
        </p:spPr>
      </p:pic>
      <p:pic>
        <p:nvPicPr>
          <p:cNvPr id="43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52120" y="1124744"/>
            <a:ext cx="792088" cy="820127"/>
          </a:xfrm>
          <a:prstGeom prst="rect">
            <a:avLst/>
          </a:prstGeom>
          <a:noFill/>
        </p:spPr>
      </p:pic>
      <p:pic>
        <p:nvPicPr>
          <p:cNvPr id="42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1124744"/>
            <a:ext cx="792088" cy="820127"/>
          </a:xfrm>
          <a:prstGeom prst="rect">
            <a:avLst/>
          </a:prstGeom>
          <a:noFill/>
        </p:spPr>
      </p:pic>
      <p:pic>
        <p:nvPicPr>
          <p:cNvPr id="41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1124744"/>
            <a:ext cx="792088" cy="820127"/>
          </a:xfrm>
          <a:prstGeom prst="rect">
            <a:avLst/>
          </a:prstGeom>
          <a:noFill/>
        </p:spPr>
      </p:pic>
      <p:sp>
        <p:nvSpPr>
          <p:cNvPr id="3119" name="AutoShape 4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55976" y="1268760"/>
            <a:ext cx="503114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21" name="AutoShape 4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76056" y="1268760"/>
            <a:ext cx="503114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22" name="AutoShape 5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796136" y="1268760"/>
            <a:ext cx="503114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30</a:t>
            </a:r>
          </a:p>
        </p:txBody>
      </p:sp>
      <p:sp>
        <p:nvSpPr>
          <p:cNvPr id="3123" name="AutoShape 5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516216" y="1268760"/>
            <a:ext cx="503114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24" name="AutoShape 5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236296" y="1268760"/>
            <a:ext cx="503114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25" name="AutoShape 5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355976" y="2060848"/>
            <a:ext cx="503114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26" name="AutoShape 5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076056" y="2060848"/>
            <a:ext cx="503114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20</a:t>
            </a:r>
          </a:p>
        </p:txBody>
      </p:sp>
      <p:sp>
        <p:nvSpPr>
          <p:cNvPr id="3127" name="AutoShape 5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96708" y="2060848"/>
            <a:ext cx="503114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30</a:t>
            </a:r>
          </a:p>
        </p:txBody>
      </p:sp>
      <p:sp>
        <p:nvSpPr>
          <p:cNvPr id="3128" name="AutoShape 5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16788" y="2060848"/>
            <a:ext cx="503114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29" name="AutoShape 5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236296" y="2060848"/>
            <a:ext cx="503114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30" name="AutoShape 5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355976" y="2780928"/>
            <a:ext cx="503114" cy="50304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31" name="AutoShape 5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076056" y="2780928"/>
            <a:ext cx="503114" cy="50304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32" name="AutoShape 6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96708" y="2780928"/>
            <a:ext cx="503114" cy="50304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30</a:t>
            </a:r>
          </a:p>
        </p:txBody>
      </p:sp>
      <p:sp>
        <p:nvSpPr>
          <p:cNvPr id="3133" name="AutoShape 6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16788" y="2780928"/>
            <a:ext cx="503114" cy="50304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34" name="AutoShape 6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236296" y="2780928"/>
            <a:ext cx="503114" cy="50304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35" name="AutoShape 6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4355976" y="3501008"/>
            <a:ext cx="503114" cy="503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36" name="AutoShape 6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076056" y="3501008"/>
            <a:ext cx="503114" cy="503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20</a:t>
            </a:r>
          </a:p>
        </p:txBody>
      </p:sp>
      <p:sp>
        <p:nvSpPr>
          <p:cNvPr id="3137" name="AutoShape 6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96708" y="3501008"/>
            <a:ext cx="503114" cy="503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30</a:t>
            </a:r>
          </a:p>
        </p:txBody>
      </p:sp>
      <p:sp>
        <p:nvSpPr>
          <p:cNvPr id="3138" name="AutoShape 6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16216" y="3501008"/>
            <a:ext cx="503114" cy="503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39" name="AutoShape 6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236296" y="3501008"/>
            <a:ext cx="503114" cy="503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40" name="AutoShape 6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356918" y="4294112"/>
            <a:ext cx="503114" cy="50304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42" name="AutoShape 7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5076998" y="4294112"/>
            <a:ext cx="503114" cy="50304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43" name="AutoShape 7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5796136" y="4294112"/>
            <a:ext cx="503114" cy="50304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30</a:t>
            </a:r>
          </a:p>
        </p:txBody>
      </p:sp>
      <p:sp>
        <p:nvSpPr>
          <p:cNvPr id="3144" name="AutoShape 7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6516216" y="4294112"/>
            <a:ext cx="503114" cy="50304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45" name="AutoShape 7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237238" y="4294112"/>
            <a:ext cx="503114" cy="50304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756345" y="1124744"/>
            <a:ext cx="3455615" cy="575048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Поэты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8"/>
          <p:cNvSpPr>
            <a:spLocks noChangeArrowheads="1"/>
          </p:cNvSpPr>
          <p:nvPr/>
        </p:nvSpPr>
        <p:spPr bwMode="auto">
          <a:xfrm>
            <a:off x="756345" y="4077071"/>
            <a:ext cx="3491619" cy="671013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 Зарубежные гости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47"/>
          <p:cNvSpPr>
            <a:spLocks noChangeArrowheads="1"/>
          </p:cNvSpPr>
          <p:nvPr/>
        </p:nvSpPr>
        <p:spPr bwMode="auto">
          <a:xfrm>
            <a:off x="756345" y="3356992"/>
            <a:ext cx="3455615" cy="647056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 в шутку и всерьёз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756345" y="1844824"/>
            <a:ext cx="3455615" cy="575048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Я и мои друзья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756345" y="2563889"/>
            <a:ext cx="3455615" cy="62513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Тайны животных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" name="Рисунок 37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0" cstate="screen"/>
          <a:srcRect/>
          <a:stretch>
            <a:fillRect/>
          </a:stretch>
        </p:blipFill>
        <p:spPr>
          <a:xfrm>
            <a:off x="4644008" y="6485191"/>
            <a:ext cx="1512168" cy="372809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323528" y="260648"/>
            <a:ext cx="78488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Литературные тайны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0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31" cstate="screen"/>
          <a:srcRect/>
          <a:stretch>
            <a:fillRect/>
          </a:stretch>
        </p:blipFill>
        <p:spPr bwMode="auto">
          <a:xfrm>
            <a:off x="324297" y="1124744"/>
            <a:ext cx="648072" cy="671013"/>
          </a:xfrm>
          <a:prstGeom prst="rect">
            <a:avLst/>
          </a:prstGeom>
          <a:noFill/>
        </p:spPr>
      </p:pic>
      <p:pic>
        <p:nvPicPr>
          <p:cNvPr id="76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31" cstate="screen"/>
          <a:srcRect/>
          <a:stretch>
            <a:fillRect/>
          </a:stretch>
        </p:blipFill>
        <p:spPr bwMode="auto">
          <a:xfrm>
            <a:off x="324297" y="1844824"/>
            <a:ext cx="648072" cy="671013"/>
          </a:xfrm>
          <a:prstGeom prst="rect">
            <a:avLst/>
          </a:prstGeom>
          <a:noFill/>
        </p:spPr>
      </p:pic>
      <p:pic>
        <p:nvPicPr>
          <p:cNvPr id="77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31" cstate="screen"/>
          <a:srcRect/>
          <a:stretch>
            <a:fillRect/>
          </a:stretch>
        </p:blipFill>
        <p:spPr bwMode="auto">
          <a:xfrm>
            <a:off x="254830" y="2613971"/>
            <a:ext cx="648072" cy="671013"/>
          </a:xfrm>
          <a:prstGeom prst="rect">
            <a:avLst/>
          </a:prstGeom>
          <a:noFill/>
        </p:spPr>
      </p:pic>
      <p:pic>
        <p:nvPicPr>
          <p:cNvPr id="7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31" cstate="screen"/>
          <a:srcRect/>
          <a:stretch>
            <a:fillRect/>
          </a:stretch>
        </p:blipFill>
        <p:spPr bwMode="auto">
          <a:xfrm>
            <a:off x="254830" y="3329351"/>
            <a:ext cx="648072" cy="671013"/>
          </a:xfrm>
          <a:prstGeom prst="rect">
            <a:avLst/>
          </a:prstGeom>
          <a:noFill/>
        </p:spPr>
      </p:pic>
      <p:pic>
        <p:nvPicPr>
          <p:cNvPr id="79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31" cstate="screen"/>
          <a:srcRect/>
          <a:stretch>
            <a:fillRect/>
          </a:stretch>
        </p:blipFill>
        <p:spPr bwMode="auto">
          <a:xfrm>
            <a:off x="251520" y="4077072"/>
            <a:ext cx="648072" cy="671013"/>
          </a:xfrm>
          <a:prstGeom prst="rect">
            <a:avLst/>
          </a:prstGeom>
          <a:noFill/>
        </p:spPr>
      </p:pic>
      <p:pic>
        <p:nvPicPr>
          <p:cNvPr id="66" name="Picture 4" descr="C:\Users\Елена\Pictures\klip_249_божьи коровки_adr\1 (10).png"/>
          <p:cNvPicPr>
            <a:picLocks noChangeAspect="1" noChangeArrowheads="1"/>
          </p:cNvPicPr>
          <p:nvPr/>
        </p:nvPicPr>
        <p:blipFill>
          <a:blip r:embed="rId32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7" dur="indefinite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9" dur="indefinite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45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1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  <p:bldP spid="3135" grpId="0" animBg="1"/>
      <p:bldP spid="3136" grpId="0" animBg="1"/>
      <p:bldP spid="3137" grpId="0" animBg="1"/>
      <p:bldP spid="3138" grpId="0" animBg="1"/>
      <p:bldP spid="3139" grpId="0" animBg="1"/>
      <p:bldP spid="3140" grpId="0" animBg="1"/>
      <p:bldP spid="3142" grpId="0" animBg="1"/>
      <p:bldP spid="3143" grpId="0" animBg="1"/>
      <p:bldP spid="3144" grpId="0" animBg="1"/>
      <p:bldP spid="31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67544" y="3872550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«Сельская песенка»  А. Плещеев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2234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Из какого произведения эти строки и кто автор?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«Дам тебе я зёрен, 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А ты песню спой, 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Что из стран далёких 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Принесла с собой…»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Поэты</a:t>
            </a:r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95817" y="3486199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«Вовка – добрая душа»   А. </a:t>
            </a:r>
            <a:r>
              <a:rPr lang="ru-RU" sz="2400" i="1" dirty="0" err="1" smtClean="0">
                <a:latin typeface="Georgia" pitchFamily="18" charset="0"/>
              </a:rPr>
              <a:t>Барто</a:t>
            </a:r>
            <a:endParaRPr lang="ru-RU" sz="24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34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Кто это говорит? 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« - С добрым утром!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- С добрым утром!»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20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Поэты</a:t>
            </a:r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1511" y="3861048"/>
            <a:ext cx="7776864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Девочка говорит лучу. «Посидим в тишине»  </a:t>
            </a:r>
          </a:p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Е. Благинина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Кто и кому  так говорит?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« - Я тоже двигаться хочу.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Я бы много хотела: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Вслух читать и мяч катать,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Я бы песенку пропела,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Я б могла похохотать…»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30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Поэты</a:t>
            </a:r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6625" y="3501008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«Весна»  А. Плещеев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Это время года наступает после зимы. 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Как оно называется? Кто автор одноимённого стихотворения?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40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Поэты</a:t>
            </a:r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60766" y="364502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solidFill>
                  <a:prstClr val="black"/>
                </a:solidFill>
                <a:latin typeface="Georgia" pitchFamily="18" charset="0"/>
              </a:rPr>
              <a:t>Олицетворение.     Ф. Тютчев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solidFill>
                  <a:prstClr val="black"/>
                </a:solidFill>
                <a:latin typeface="Georgia" pitchFamily="18" charset="0"/>
              </a:rPr>
              <a:t>Какой поэтический приём  используется в  стихотворении «Зима недаром злится…»?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solidFill>
                  <a:prstClr val="black"/>
                </a:solidFill>
                <a:latin typeface="Georgia" pitchFamily="18" charset="0"/>
              </a:rPr>
              <a:t>Кто автор стихотворения?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</a:rPr>
              <a:t>50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rgbClr val="8064A2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Поэты</a:t>
            </a:r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rgbClr val="8064A2">
                      <a:lumMod val="60000"/>
                      <a:lumOff val="4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637342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Кот в сапогах. «Кот в сапогах» Ш. Перро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Кто из литературных персонажей были друзьями маркиза де Карабаса?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10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2E3917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и мои друзья</a:t>
            </a:r>
            <a:endParaRPr lang="ru-RU" sz="3600" b="1" spc="50" dirty="0">
              <a:ln w="11430">
                <a:solidFill>
                  <a:srgbClr val="2E3917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Павлик. «Волшебное слово» В. Осеева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Вспомни, кто говорил такие волшебные слова: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« - Лена, дай мне одну краску…пожалуйста…»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20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2E3917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и мои друзья</a:t>
            </a:r>
            <a:endParaRPr lang="ru-RU" sz="3600" b="1" spc="50" dirty="0">
              <a:ln w="11430">
                <a:solidFill>
                  <a:srgbClr val="2E3917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solidFill>
                  <a:prstClr val="black"/>
                </a:solidFill>
                <a:latin typeface="Georgia" pitchFamily="18" charset="0"/>
              </a:rPr>
              <a:t>Пирожное. «Два пирожных»  Ю. Ермолаев 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solidFill>
                  <a:prstClr val="black"/>
                </a:solidFill>
                <a:latin typeface="Georgia" pitchFamily="18" charset="0"/>
              </a:rPr>
              <a:t>Оля съела его за сестру.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</a:rPr>
              <a:t>30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2E3917"/>
                  </a:solidFill>
                </a:ln>
                <a:solidFill>
                  <a:srgbClr val="9BBB59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Я мои друзья</a:t>
            </a:r>
            <a:endParaRPr lang="ru-RU" sz="3600" b="1" spc="50" dirty="0">
              <a:ln w="11430">
                <a:solidFill>
                  <a:srgbClr val="2E3917"/>
                </a:solidFill>
              </a:ln>
              <a:solidFill>
                <a:srgbClr val="9BBB59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16733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Юра. «Хорошее»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Имя мальчика из рассказа В. Осеевой, который мечтал это сделать с самого раннего утра. 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40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2E3917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и мои друзья</a:t>
            </a:r>
            <a:endParaRPr lang="ru-RU" sz="3600" b="1" spc="50" dirty="0">
              <a:ln w="11430">
                <a:solidFill>
                  <a:srgbClr val="2E3917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 «Анна, не грусти!»   Н. Булгаков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В каком литературном произведении подружки  разговаривали с помощью записок?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50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2E3917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и мои друзья</a:t>
            </a:r>
            <a:endParaRPr lang="ru-RU" sz="3600" b="1" spc="50" dirty="0">
              <a:ln w="11430">
                <a:solidFill>
                  <a:srgbClr val="2E3917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539552" y="364502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«Мы не заметили жука»    А. </a:t>
            </a:r>
            <a:r>
              <a:rPr lang="ru-RU" sz="2400" i="1" dirty="0" err="1" smtClean="0">
                <a:latin typeface="Georgia" pitchFamily="18" charset="0"/>
              </a:rPr>
              <a:t>Барто</a:t>
            </a:r>
            <a:endParaRPr lang="ru-RU" sz="24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2160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Из какого произведения эти строки и кто его автор?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«Он жив пока,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Жужжит в окне, 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Расправив крылья…»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10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Тайны животных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К. Чуковский  «Путаница»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Это произведение похоже на небылицу, где звери решили пошалить.  Назовите  автора.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20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Тайны животных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«Кот и лодыри»   С. Маршак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В каком произведении кот жалобно мяукал, что не построена школа для котов?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30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Тайны животных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6915" y="3573016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«Мой щенок»   С. Михалков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245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Узнай произведение по ключевым словам. Кто автор?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Щенок, одеяло, жбан с мёдом, клей, украли, заблудился,  ждать, страшный зверь, пчелиный рой, лечить.</a:t>
            </a:r>
          </a:p>
          <a:p>
            <a:pPr>
              <a:spcBef>
                <a:spcPct val="20000"/>
              </a:spcBef>
            </a:pPr>
            <a:endParaRPr lang="ru-RU" sz="2400" dirty="0" smtClean="0">
              <a:latin typeface="Georgia" pitchFamily="18" charset="0"/>
            </a:endParaRP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40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Тайны животных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3599711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Читаем с конца.  Н. Носов «Живая шляпа»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2382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Кто из вас догадается, как надо прочитать текст? Назовите автора.</a:t>
            </a:r>
          </a:p>
          <a:p>
            <a:pPr>
              <a:spcBef>
                <a:spcPct val="20000"/>
              </a:spcBef>
            </a:pPr>
            <a:r>
              <a:rPr lang="ru-RU" sz="2400" dirty="0" err="1" smtClean="0">
                <a:latin typeface="Georgia" pitchFamily="18" charset="0"/>
              </a:rPr>
              <a:t>Лоп</a:t>
            </a:r>
            <a:r>
              <a:rPr lang="ru-RU" sz="2400" dirty="0" smtClean="0">
                <a:latin typeface="Georgia" pitchFamily="18" charset="0"/>
              </a:rPr>
              <a:t> ан </a:t>
            </a:r>
            <a:r>
              <a:rPr lang="ru-RU" sz="2400" dirty="0" err="1" smtClean="0">
                <a:latin typeface="Georgia" pitchFamily="18" charset="0"/>
              </a:rPr>
              <a:t>олапу</a:t>
            </a:r>
            <a:r>
              <a:rPr lang="ru-RU" sz="2400" dirty="0" smtClean="0">
                <a:latin typeface="Georgia" pitchFamily="18" charset="0"/>
              </a:rPr>
              <a:t> – </a:t>
            </a:r>
            <a:r>
              <a:rPr lang="ru-RU" sz="2400" dirty="0" err="1" smtClean="0">
                <a:latin typeface="Georgia" pitchFamily="18" charset="0"/>
              </a:rPr>
              <a:t>ьсолунхюлп</a:t>
            </a:r>
            <a:r>
              <a:rPr lang="ru-RU" sz="2400" dirty="0" smtClean="0">
                <a:latin typeface="Georgia" pitchFamily="18" charset="0"/>
              </a:rPr>
              <a:t>  от-</a:t>
            </a:r>
            <a:r>
              <a:rPr lang="ru-RU" sz="2400" dirty="0" err="1" smtClean="0">
                <a:latin typeface="Georgia" pitchFamily="18" charset="0"/>
              </a:rPr>
              <a:t>отч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идазоп</a:t>
            </a:r>
            <a:r>
              <a:rPr lang="ru-RU" sz="2400" dirty="0" smtClean="0">
                <a:latin typeface="Georgia" pitchFamily="18" charset="0"/>
              </a:rPr>
              <a:t> как, </a:t>
            </a:r>
            <a:r>
              <a:rPr lang="ru-RU" sz="2400" dirty="0" err="1" smtClean="0">
                <a:latin typeface="Georgia" pitchFamily="18" charset="0"/>
              </a:rPr>
              <a:t>илашылсу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окьлот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ино</a:t>
            </a:r>
            <a:r>
              <a:rPr lang="ru-RU" sz="2400" dirty="0" smtClean="0">
                <a:latin typeface="Georgia" pitchFamily="18" charset="0"/>
              </a:rPr>
              <a:t>. </a:t>
            </a:r>
            <a:r>
              <a:rPr lang="ru-RU" sz="2400" dirty="0" err="1" smtClean="0">
                <a:latin typeface="Georgia" pitchFamily="18" charset="0"/>
              </a:rPr>
              <a:t>Упялш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доп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лапоп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акьсаВ</a:t>
            </a:r>
            <a:r>
              <a:rPr lang="ru-RU" sz="2400" dirty="0" smtClean="0">
                <a:latin typeface="Georgia" pitchFamily="18" charset="0"/>
              </a:rPr>
              <a:t> как </a:t>
            </a:r>
            <a:r>
              <a:rPr lang="ru-RU" sz="2400" dirty="0" err="1" smtClean="0">
                <a:latin typeface="Georgia" pitchFamily="18" charset="0"/>
              </a:rPr>
              <a:t>иледив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ен</a:t>
            </a:r>
            <a:r>
              <a:rPr lang="ru-RU" sz="2400" dirty="0" smtClean="0">
                <a:latin typeface="Georgia" pitchFamily="18" charset="0"/>
              </a:rPr>
              <a:t> и </a:t>
            </a:r>
            <a:r>
              <a:rPr lang="ru-RU" sz="2400" dirty="0" err="1" smtClean="0">
                <a:latin typeface="Georgia" pitchFamily="18" charset="0"/>
              </a:rPr>
              <a:t>икнитрак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илавишарксар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ино</a:t>
            </a:r>
            <a:r>
              <a:rPr lang="ru-RU" sz="2400" dirty="0" smtClean="0">
                <a:latin typeface="Georgia" pitchFamily="18" charset="0"/>
              </a:rPr>
              <a:t>. </a:t>
            </a:r>
            <a:r>
              <a:rPr lang="ru-RU" sz="2400" dirty="0" err="1" smtClean="0">
                <a:latin typeface="Georgia" pitchFamily="18" charset="0"/>
              </a:rPr>
              <a:t>КидаВ</a:t>
            </a:r>
            <a:r>
              <a:rPr lang="ru-RU" sz="2400" dirty="0" smtClean="0">
                <a:latin typeface="Georgia" pitchFamily="18" charset="0"/>
              </a:rPr>
              <a:t> и </a:t>
            </a:r>
            <a:r>
              <a:rPr lang="ru-RU" sz="2400" dirty="0" err="1" smtClean="0">
                <a:latin typeface="Georgia" pitchFamily="18" charset="0"/>
              </a:rPr>
              <a:t>ядолоВ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иледис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етанмок</a:t>
            </a:r>
            <a:r>
              <a:rPr lang="ru-RU" sz="2400" dirty="0" smtClean="0">
                <a:latin typeface="Georgia" pitchFamily="18" charset="0"/>
              </a:rPr>
              <a:t> в а.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50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Тайны животных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3731840"/>
            <a:ext cx="77768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А. </a:t>
            </a:r>
            <a:r>
              <a:rPr lang="ru-RU" sz="2400" i="1" dirty="0" err="1" smtClean="0">
                <a:latin typeface="Georgia" pitchFamily="18" charset="0"/>
              </a:rPr>
              <a:t>Милн</a:t>
            </a:r>
            <a:r>
              <a:rPr lang="ru-RU" sz="2400" i="1" dirty="0" smtClean="0">
                <a:latin typeface="Georgia" pitchFamily="18" charset="0"/>
              </a:rPr>
              <a:t> «Винни-Пух»,  перевод Б. </a:t>
            </a:r>
            <a:r>
              <a:rPr lang="ru-RU" sz="2400" i="1" dirty="0" err="1" smtClean="0">
                <a:latin typeface="Georgia" pitchFamily="18" charset="0"/>
              </a:rPr>
              <a:t>Заходера</a:t>
            </a:r>
            <a:r>
              <a:rPr lang="ru-RU" sz="2400" i="1" dirty="0" smtClean="0">
                <a:latin typeface="Georgia" pitchFamily="18" charset="0"/>
              </a:rPr>
              <a:t> «Винни-Пух и все-все-все»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7147"/>
            <a:ext cx="7632848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Узнай, из какого литературного произведения эти предметы? 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Горшочек мёда, шарик.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10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 шутку и всерьёз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67544" y="3386609"/>
            <a:ext cx="77768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Жираф, его нет в книге Г. </a:t>
            </a:r>
            <a:r>
              <a:rPr lang="ru-RU" sz="2400" i="1" dirty="0" err="1" smtClean="0">
                <a:latin typeface="Georgia" pitchFamily="18" charset="0"/>
              </a:rPr>
              <a:t>Остера</a:t>
            </a:r>
            <a:r>
              <a:rPr lang="ru-RU" sz="2400" i="1" dirty="0" smtClean="0">
                <a:latin typeface="Georgia" pitchFamily="18" charset="0"/>
              </a:rPr>
              <a:t> «Будем знакомы» 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268760"/>
            <a:ext cx="7632848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В этой строчке перечислены герои одного произведения, но кто-то один лишний. Кто?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Попугай, жираф, слон, мартышка, удав. 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20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5576" y="404664"/>
            <a:ext cx="6264696" cy="12003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600" b="1" spc="50" dirty="0" smtClean="0">
                <a:ln w="11430">
                  <a:solidFill>
                    <a:srgbClr val="4F81BD">
                      <a:lumMod val="50000"/>
                    </a:srgbClr>
                  </a:solidFill>
                </a:ln>
                <a:solidFill>
                  <a:srgbClr val="4F81B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600" b="1" spc="50" dirty="0">
                <a:ln w="11430">
                  <a:solidFill>
                    <a:srgbClr val="4F81BD">
                      <a:lumMod val="50000"/>
                    </a:srgbClr>
                  </a:solidFill>
                </a:ln>
                <a:solidFill>
                  <a:srgbClr val="4F81B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шутку и всерьёз</a:t>
            </a:r>
          </a:p>
          <a:p>
            <a:pPr algn="ctr"/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3848618"/>
            <a:ext cx="7776864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i="1" dirty="0">
                <a:latin typeface="Georgia" pitchFamily="18" charset="0"/>
              </a:rPr>
              <a:t> </a:t>
            </a:r>
            <a:r>
              <a:rPr lang="ru-RU" sz="2400" i="1" dirty="0" smtClean="0">
                <a:solidFill>
                  <a:prstClr val="black"/>
                </a:solidFill>
                <a:latin typeface="Georgia" pitchFamily="18" charset="0"/>
              </a:rPr>
              <a:t>«</a:t>
            </a:r>
            <a:r>
              <a:rPr lang="ru-RU" sz="2400" i="1" dirty="0">
                <a:solidFill>
                  <a:prstClr val="black"/>
                </a:solidFill>
                <a:latin typeface="Georgia" pitchFamily="18" charset="0"/>
              </a:rPr>
              <a:t>Тайное становится явным»  В. Драгунский</a:t>
            </a:r>
          </a:p>
          <a:p>
            <a:pPr>
              <a:spcBef>
                <a:spcPct val="20000"/>
              </a:spcBef>
            </a:pPr>
            <a:endParaRPr lang="ru-RU" sz="24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05880" y="1254062"/>
            <a:ext cx="7632848" cy="282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dirty="0">
                <a:solidFill>
                  <a:prstClr val="black"/>
                </a:solidFill>
                <a:latin typeface="Georgia" pitchFamily="18" charset="0"/>
              </a:rPr>
              <a:t>Из какого литературного произведения взяты строчки: </a:t>
            </a:r>
            <a:endParaRPr lang="ru-RU" sz="2400" dirty="0" smtClean="0">
              <a:solidFill>
                <a:prstClr val="black"/>
              </a:solidFill>
              <a:latin typeface="Georgia" pitchFamily="18" charset="0"/>
            </a:endParaRPr>
          </a:p>
          <a:p>
            <a:pPr lvl="0">
              <a:spcBef>
                <a:spcPct val="20000"/>
              </a:spcBef>
            </a:pPr>
            <a:r>
              <a:rPr lang="ru-RU" sz="2400" dirty="0" smtClean="0">
                <a:solidFill>
                  <a:prstClr val="black"/>
                </a:solidFill>
                <a:latin typeface="Georgia" pitchFamily="18" charset="0"/>
              </a:rPr>
              <a:t>«</a:t>
            </a:r>
            <a:r>
              <a:rPr lang="ru-RU" sz="2400" dirty="0">
                <a:solidFill>
                  <a:prstClr val="black"/>
                </a:solidFill>
                <a:latin typeface="Georgia" pitchFamily="18" charset="0"/>
              </a:rPr>
              <a:t>И к нам вошёл какой-то дяденька. Я как на него взглянул, так сразу понял, что в Кремль я не пойду. На голове у этого дяденьки была шляпа, а на шляпе наша каша».</a:t>
            </a:r>
          </a:p>
          <a:p>
            <a:pPr lvl="0">
              <a:spcBef>
                <a:spcPct val="20000"/>
              </a:spcBef>
            </a:pPr>
            <a:endParaRPr lang="ru-RU" sz="2400" dirty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30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 шутку и всерьёз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3420418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«Крокодил Гена и его друзья»   Э. Успенский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Из какой сказки пришёл забавный зверёк Чебурашка? Кто автор?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40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 шутку и всерьёз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3386809"/>
            <a:ext cx="77768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Читать только русские буквы. «Знакомый», «Путешественники», «Кисточка» В. Берестов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201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Расшифруйте названия стихотворений, назовите автора.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«З</a:t>
            </a:r>
            <a:r>
              <a:rPr lang="en-US" sz="2400" dirty="0" smtClean="0">
                <a:latin typeface="Georgia" pitchFamily="18" charset="0"/>
              </a:rPr>
              <a:t>w</a:t>
            </a:r>
            <a:r>
              <a:rPr lang="ru-RU" sz="2400" dirty="0" smtClean="0">
                <a:latin typeface="Georgia" pitchFamily="18" charset="0"/>
              </a:rPr>
              <a:t>н</a:t>
            </a:r>
            <a:r>
              <a:rPr lang="en-US" sz="2400" dirty="0" smtClean="0">
                <a:latin typeface="Georgia" pitchFamily="18" charset="0"/>
              </a:rPr>
              <a:t>j</a:t>
            </a:r>
            <a:r>
              <a:rPr lang="ru-RU" sz="2400" dirty="0">
                <a:latin typeface="Georgia" pitchFamily="18" charset="0"/>
              </a:rPr>
              <a:t>а</a:t>
            </a:r>
            <a:r>
              <a:rPr lang="en-US" sz="2400" dirty="0" smtClean="0">
                <a:latin typeface="Georgia" pitchFamily="18" charset="0"/>
              </a:rPr>
              <a:t>q</a:t>
            </a:r>
            <a:r>
              <a:rPr lang="ru-RU" sz="2400" dirty="0" smtClean="0">
                <a:latin typeface="Georgia" pitchFamily="18" charset="0"/>
              </a:rPr>
              <a:t>к</a:t>
            </a:r>
            <a:r>
              <a:rPr lang="en-US" sz="2400" dirty="0" smtClean="0">
                <a:latin typeface="Georgia" pitchFamily="18" charset="0"/>
              </a:rPr>
              <a:t>z</a:t>
            </a:r>
            <a:r>
              <a:rPr lang="ru-RU" sz="2400" dirty="0" smtClean="0">
                <a:latin typeface="Georgia" pitchFamily="18" charset="0"/>
              </a:rPr>
              <a:t>о</a:t>
            </a:r>
            <a:r>
              <a:rPr lang="en-US" sz="2400" dirty="0">
                <a:latin typeface="Georgia" pitchFamily="18" charset="0"/>
              </a:rPr>
              <a:t>r</a:t>
            </a:r>
            <a:r>
              <a:rPr lang="ru-RU" sz="2400" dirty="0" smtClean="0">
                <a:latin typeface="Georgia" pitchFamily="18" charset="0"/>
              </a:rPr>
              <a:t>м</a:t>
            </a:r>
            <a:r>
              <a:rPr lang="en-US" sz="2400" dirty="0" smtClean="0">
                <a:latin typeface="Georgia" pitchFamily="18" charset="0"/>
              </a:rPr>
              <a:t>i</a:t>
            </a:r>
            <a:r>
              <a:rPr lang="ru-RU" sz="2400" dirty="0" smtClean="0">
                <a:latin typeface="Georgia" pitchFamily="18" charset="0"/>
              </a:rPr>
              <a:t>ы</a:t>
            </a:r>
            <a:r>
              <a:rPr lang="en-US" sz="2400" dirty="0" smtClean="0">
                <a:latin typeface="Georgia" pitchFamily="18" charset="0"/>
              </a:rPr>
              <a:t>m</a:t>
            </a:r>
            <a:r>
              <a:rPr lang="ru-RU" sz="2400" dirty="0" smtClean="0">
                <a:latin typeface="Georgia" pitchFamily="18" charset="0"/>
              </a:rPr>
              <a:t>й</a:t>
            </a:r>
            <a:r>
              <a:rPr lang="en-US" sz="2400" dirty="0" smtClean="0">
                <a:latin typeface="Georgia" pitchFamily="18" charset="0"/>
              </a:rPr>
              <a:t>p</a:t>
            </a:r>
            <a:r>
              <a:rPr lang="ru-RU" sz="2400" dirty="0" smtClean="0">
                <a:latin typeface="Georgia" pitchFamily="18" charset="0"/>
              </a:rPr>
              <a:t>»,</a:t>
            </a:r>
            <a:r>
              <a:rPr lang="en-US" sz="2400" dirty="0" smtClean="0">
                <a:latin typeface="Georgia" pitchFamily="18" charset="0"/>
              </a:rPr>
              <a:t> </a:t>
            </a:r>
            <a:r>
              <a:rPr lang="ru-RU" sz="2400" dirty="0" smtClean="0">
                <a:latin typeface="Georgia" pitchFamily="18" charset="0"/>
              </a:rPr>
              <a:t>«П</a:t>
            </a:r>
            <a:r>
              <a:rPr lang="en-US" sz="2400" dirty="0" smtClean="0">
                <a:latin typeface="Georgia" pitchFamily="18" charset="0"/>
              </a:rPr>
              <a:t>g</a:t>
            </a:r>
            <a:r>
              <a:rPr lang="ru-RU" sz="2400" dirty="0" smtClean="0">
                <a:latin typeface="Georgia" pitchFamily="18" charset="0"/>
              </a:rPr>
              <a:t>у</a:t>
            </a:r>
            <a:r>
              <a:rPr lang="en-US" sz="2400" dirty="0" smtClean="0">
                <a:latin typeface="Georgia" pitchFamily="18" charset="0"/>
              </a:rPr>
              <a:t>h</a:t>
            </a:r>
            <a:r>
              <a:rPr lang="ru-RU" sz="2400" dirty="0" smtClean="0">
                <a:latin typeface="Georgia" pitchFamily="18" charset="0"/>
              </a:rPr>
              <a:t>т</a:t>
            </a:r>
            <a:r>
              <a:rPr lang="en-US" sz="2400" dirty="0" smtClean="0">
                <a:latin typeface="Georgia" pitchFamily="18" charset="0"/>
              </a:rPr>
              <a:t>t</a:t>
            </a:r>
            <a:r>
              <a:rPr lang="ru-RU" sz="2400" dirty="0" smtClean="0">
                <a:latin typeface="Georgia" pitchFamily="18" charset="0"/>
              </a:rPr>
              <a:t>е</a:t>
            </a:r>
            <a:r>
              <a:rPr lang="en-US" sz="2400" dirty="0" smtClean="0">
                <a:latin typeface="Georgia" pitchFamily="18" charset="0"/>
              </a:rPr>
              <a:t>k</a:t>
            </a:r>
            <a:r>
              <a:rPr lang="ru-RU" sz="2400" dirty="0" smtClean="0">
                <a:latin typeface="Georgia" pitchFamily="18" charset="0"/>
              </a:rPr>
              <a:t>ш</a:t>
            </a:r>
            <a:r>
              <a:rPr lang="en-US" sz="2400" dirty="0" smtClean="0">
                <a:latin typeface="Georgia" pitchFamily="18" charset="0"/>
              </a:rPr>
              <a:t>d</a:t>
            </a:r>
            <a:r>
              <a:rPr lang="ru-RU" sz="2400" dirty="0" smtClean="0">
                <a:latin typeface="Georgia" pitchFamily="18" charset="0"/>
              </a:rPr>
              <a:t>е</a:t>
            </a:r>
            <a:r>
              <a:rPr lang="en-US" sz="2400" dirty="0" smtClean="0">
                <a:latin typeface="Georgia" pitchFamily="18" charset="0"/>
              </a:rPr>
              <a:t>n</a:t>
            </a:r>
            <a:r>
              <a:rPr lang="ru-RU" sz="2400" dirty="0" smtClean="0">
                <a:latin typeface="Georgia" pitchFamily="18" charset="0"/>
              </a:rPr>
              <a:t>с</a:t>
            </a:r>
            <a:r>
              <a:rPr lang="en-US" sz="2400" dirty="0" smtClean="0">
                <a:latin typeface="Georgia" pitchFamily="18" charset="0"/>
              </a:rPr>
              <a:t>v</a:t>
            </a:r>
            <a:r>
              <a:rPr lang="ru-RU" sz="2400" dirty="0" smtClean="0">
                <a:latin typeface="Georgia" pitchFamily="18" charset="0"/>
              </a:rPr>
              <a:t>т</a:t>
            </a:r>
            <a:r>
              <a:rPr lang="en-US" sz="2400" dirty="0">
                <a:latin typeface="Georgia" pitchFamily="18" charset="0"/>
              </a:rPr>
              <a:t>g</a:t>
            </a:r>
            <a:r>
              <a:rPr lang="ru-RU" sz="2400" dirty="0" smtClean="0">
                <a:latin typeface="Georgia" pitchFamily="18" charset="0"/>
              </a:rPr>
              <a:t>в</a:t>
            </a:r>
            <a:r>
              <a:rPr lang="en-US" sz="2400" dirty="0" smtClean="0">
                <a:latin typeface="Georgia" pitchFamily="18" charset="0"/>
              </a:rPr>
              <a:t>s</a:t>
            </a:r>
            <a:r>
              <a:rPr lang="ru-RU" sz="2400" dirty="0" smtClean="0">
                <a:latin typeface="Georgia" pitchFamily="18" charset="0"/>
              </a:rPr>
              <a:t>е</a:t>
            </a:r>
            <a:r>
              <a:rPr lang="en-US" sz="2400" dirty="0" smtClean="0">
                <a:latin typeface="Georgia" pitchFamily="18" charset="0"/>
              </a:rPr>
              <a:t>i</a:t>
            </a:r>
            <a:r>
              <a:rPr lang="ru-RU" sz="2400" dirty="0" smtClean="0">
                <a:latin typeface="Georgia" pitchFamily="18" charset="0"/>
              </a:rPr>
              <a:t>н</a:t>
            </a:r>
            <a:r>
              <a:rPr lang="en-US" sz="2400" dirty="0" smtClean="0">
                <a:latin typeface="Georgia" pitchFamily="18" charset="0"/>
              </a:rPr>
              <a:t>j</a:t>
            </a:r>
            <a:r>
              <a:rPr lang="ru-RU" sz="2400" dirty="0" smtClean="0">
                <a:latin typeface="Georgia" pitchFamily="18" charset="0"/>
              </a:rPr>
              <a:t>н</a:t>
            </a:r>
            <a:r>
              <a:rPr lang="en-US" sz="2400" dirty="0" smtClean="0">
                <a:latin typeface="Georgia" pitchFamily="18" charset="0"/>
              </a:rPr>
              <a:t>n</a:t>
            </a:r>
            <a:r>
              <a:rPr lang="ru-RU" sz="2400" dirty="0" smtClean="0">
                <a:latin typeface="Georgia" pitchFamily="18" charset="0"/>
              </a:rPr>
              <a:t>и</a:t>
            </a:r>
            <a:r>
              <a:rPr lang="en-US" sz="2400" dirty="0" smtClean="0">
                <a:latin typeface="Georgia" pitchFamily="18" charset="0"/>
              </a:rPr>
              <a:t>v</a:t>
            </a:r>
            <a:r>
              <a:rPr lang="ru-RU" sz="2400" dirty="0" smtClean="0">
                <a:latin typeface="Georgia" pitchFamily="18" charset="0"/>
              </a:rPr>
              <a:t>к</a:t>
            </a:r>
            <a:r>
              <a:rPr lang="en-US" sz="2400" dirty="0">
                <a:latin typeface="Georgia" pitchFamily="18" charset="0"/>
              </a:rPr>
              <a:t>l</a:t>
            </a:r>
            <a:r>
              <a:rPr lang="ru-RU" sz="2400" dirty="0" smtClean="0">
                <a:latin typeface="Georgia" pitchFamily="18" charset="0"/>
              </a:rPr>
              <a:t>и»,</a:t>
            </a:r>
            <a:r>
              <a:rPr lang="en-US" sz="2400" dirty="0" smtClean="0">
                <a:latin typeface="Georgia" pitchFamily="18" charset="0"/>
              </a:rPr>
              <a:t>   </a:t>
            </a:r>
            <a:r>
              <a:rPr lang="ru-RU" sz="2400" dirty="0" smtClean="0">
                <a:latin typeface="Georgia" pitchFamily="18" charset="0"/>
              </a:rPr>
              <a:t>«К</a:t>
            </a:r>
            <a:r>
              <a:rPr lang="en-US" sz="2400" dirty="0" smtClean="0">
                <a:latin typeface="Georgia" pitchFamily="18" charset="0"/>
              </a:rPr>
              <a:t>s</a:t>
            </a:r>
            <a:r>
              <a:rPr lang="ru-RU" sz="2400" dirty="0" smtClean="0">
                <a:latin typeface="Georgia" pitchFamily="18" charset="0"/>
              </a:rPr>
              <a:t>и</a:t>
            </a:r>
            <a:r>
              <a:rPr lang="en-US" sz="2400" dirty="0" smtClean="0">
                <a:latin typeface="Georgia" pitchFamily="18" charset="0"/>
              </a:rPr>
              <a:t>d</a:t>
            </a:r>
            <a:r>
              <a:rPr lang="ru-RU" sz="2400" dirty="0" smtClean="0">
                <a:latin typeface="Georgia" pitchFamily="18" charset="0"/>
              </a:rPr>
              <a:t>с</a:t>
            </a:r>
            <a:r>
              <a:rPr lang="en-US" sz="2400" dirty="0" smtClean="0">
                <a:latin typeface="Georgia" pitchFamily="18" charset="0"/>
              </a:rPr>
              <a:t>w</a:t>
            </a:r>
            <a:r>
              <a:rPr lang="ru-RU" sz="2400" dirty="0" smtClean="0">
                <a:latin typeface="Georgia" pitchFamily="18" charset="0"/>
              </a:rPr>
              <a:t>т</a:t>
            </a:r>
            <a:r>
              <a:rPr lang="en-US" sz="2400" dirty="0" smtClean="0">
                <a:latin typeface="Georgia" pitchFamily="18" charset="0"/>
              </a:rPr>
              <a:t>h</a:t>
            </a:r>
            <a:r>
              <a:rPr lang="ru-RU" sz="2400" dirty="0" smtClean="0">
                <a:latin typeface="Georgia" pitchFamily="18" charset="0"/>
              </a:rPr>
              <a:t>о</a:t>
            </a:r>
            <a:r>
              <a:rPr lang="en-US" sz="2400" dirty="0" smtClean="0">
                <a:latin typeface="Georgia" pitchFamily="18" charset="0"/>
              </a:rPr>
              <a:t>j</a:t>
            </a:r>
            <a:r>
              <a:rPr lang="ru-RU" sz="2400" dirty="0" smtClean="0">
                <a:latin typeface="Georgia" pitchFamily="18" charset="0"/>
              </a:rPr>
              <a:t>ч</a:t>
            </a:r>
            <a:r>
              <a:rPr lang="en-US" sz="2400" dirty="0" smtClean="0">
                <a:latin typeface="Georgia" pitchFamily="18" charset="0"/>
              </a:rPr>
              <a:t>b</a:t>
            </a:r>
            <a:r>
              <a:rPr lang="ru-RU" sz="2400" dirty="0" smtClean="0">
                <a:latin typeface="Georgia" pitchFamily="18" charset="0"/>
              </a:rPr>
              <a:t>к</a:t>
            </a:r>
            <a:r>
              <a:rPr lang="en-US" sz="2400" dirty="0" smtClean="0">
                <a:latin typeface="Georgia" pitchFamily="18" charset="0"/>
              </a:rPr>
              <a:t>m</a:t>
            </a:r>
            <a:r>
              <a:rPr lang="ru-RU" sz="2400" dirty="0" smtClean="0">
                <a:latin typeface="Georgia" pitchFamily="18" charset="0"/>
              </a:rPr>
              <a:t>а</a:t>
            </a:r>
            <a:r>
              <a:rPr lang="en-US" sz="2400" dirty="0" smtClean="0">
                <a:latin typeface="Georgia" pitchFamily="18" charset="0"/>
              </a:rPr>
              <a:t>n</a:t>
            </a:r>
            <a:r>
              <a:rPr lang="ru-RU" sz="2400" dirty="0" smtClean="0">
                <a:latin typeface="Georgia" pitchFamily="18" charset="0"/>
              </a:rPr>
              <a:t>»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50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 шутку и всерьёз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3386609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«Кот в сапогах» Шарль Перро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Узнайте сказку по её началу: 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«Было у мельника три сына, и оставил он им, умирая, всего мельницу, осла и кота…»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10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Зарубежные гости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328498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Английская народная песенка «Храбрецы»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ru-RU" sz="2400" dirty="0">
                <a:latin typeface="Georgia" pitchFamily="18" charset="0"/>
              </a:rPr>
              <a:t>Э</a:t>
            </a:r>
            <a:r>
              <a:rPr lang="ru-RU" sz="2400" dirty="0" smtClean="0">
                <a:latin typeface="Georgia" pitchFamily="18" charset="0"/>
              </a:rPr>
              <a:t>ту песенку переводил С. Маршак  и К. Чуковский. С какого языка был сделан перевод на русский язык? Как называется эта песенка?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20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Зарубежные гости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328498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«Принцесса на горошине»    Г. Х. Андерсен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Какая сказка закончилась так: 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«Знай, что это истинная история!»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30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Зарубежные гости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3386609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«Красная Шапочка»  Шарль Перро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64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Эту сказку можно было бы назвать по-другому. 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Например: «Непослушная девочка», «Девочка и волк», но родное название подходит ей больше. Назовите его.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40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Зарубежные гости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6915" y="3395773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«</a:t>
            </a:r>
            <a:r>
              <a:rPr lang="ru-RU" sz="2400" i="1" dirty="0" err="1" smtClean="0">
                <a:latin typeface="Georgia" pitchFamily="18" charset="0"/>
              </a:rPr>
              <a:t>Мафин</a:t>
            </a:r>
            <a:r>
              <a:rPr lang="ru-RU" sz="2400" i="1" dirty="0" smtClean="0">
                <a:latin typeface="Georgia" pitchFamily="18" charset="0"/>
              </a:rPr>
              <a:t> и паук»  </a:t>
            </a:r>
            <a:r>
              <a:rPr lang="ru-RU" sz="2400" i="1" dirty="0" err="1" smtClean="0">
                <a:latin typeface="Georgia" pitchFamily="18" charset="0"/>
              </a:rPr>
              <a:t>Эни</a:t>
            </a:r>
            <a:r>
              <a:rPr lang="ru-RU" sz="2400" i="1" dirty="0" smtClean="0">
                <a:latin typeface="Georgia" pitchFamily="18" charset="0"/>
              </a:rPr>
              <a:t> Хогарт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«Доброе дело без награды не остаётся». Какая сказка раскрывает смысл этой пословицы?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50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Зарубежные гости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316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404664"/>
            <a:ext cx="86409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Список использованных  печатных  источников:</a:t>
            </a:r>
            <a:endParaRPr lang="ru-RU" sz="28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1520" y="1052736"/>
            <a:ext cx="864096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solidFill>
                  <a:prstClr val="black"/>
                </a:solidFill>
              </a:rPr>
              <a:t>Л. Ф. Климанова, В. Г. Горецкий, М. В. Голованова, </a:t>
            </a:r>
          </a:p>
          <a:p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 smtClean="0">
                <a:solidFill>
                  <a:prstClr val="black"/>
                </a:solidFill>
              </a:rPr>
              <a:t>     Л. А. Виноградская, М. В. </a:t>
            </a:r>
            <a:r>
              <a:rPr lang="ru-RU" sz="2400" dirty="0" err="1" smtClean="0">
                <a:solidFill>
                  <a:prstClr val="black"/>
                </a:solidFill>
              </a:rPr>
              <a:t>Бойкина</a:t>
            </a:r>
            <a:r>
              <a:rPr lang="ru-RU" sz="2400" dirty="0" smtClean="0">
                <a:solidFill>
                  <a:prstClr val="black"/>
                </a:solidFill>
              </a:rPr>
              <a:t>. </a:t>
            </a:r>
            <a:r>
              <a:rPr lang="ru-RU" sz="2400" dirty="0">
                <a:solidFill>
                  <a:prstClr val="black"/>
                </a:solidFill>
              </a:rPr>
              <a:t>Литературное чтение: </a:t>
            </a:r>
            <a:endParaRPr lang="ru-RU" sz="2400" dirty="0" smtClean="0">
              <a:solidFill>
                <a:prstClr val="black"/>
              </a:solidFill>
            </a:endParaRPr>
          </a:p>
          <a:p>
            <a:r>
              <a:rPr lang="ru-RU" sz="2400" dirty="0" smtClean="0">
                <a:solidFill>
                  <a:prstClr val="black"/>
                </a:solidFill>
              </a:rPr>
              <a:t>      Учебник </a:t>
            </a:r>
            <a:r>
              <a:rPr lang="ru-RU" sz="2400" dirty="0">
                <a:solidFill>
                  <a:prstClr val="black"/>
                </a:solidFill>
              </a:rPr>
              <a:t>для общеобразовательных учреждений: 2 класс</a:t>
            </a:r>
            <a:r>
              <a:rPr lang="ru-RU" sz="2400" dirty="0" smtClean="0">
                <a:solidFill>
                  <a:prstClr val="black"/>
                </a:solidFill>
              </a:rPr>
              <a:t>,</a:t>
            </a:r>
          </a:p>
          <a:p>
            <a:r>
              <a:rPr lang="ru-RU" sz="2400" dirty="0" smtClean="0">
                <a:solidFill>
                  <a:prstClr val="black"/>
                </a:solidFill>
              </a:rPr>
              <a:t>      В </a:t>
            </a:r>
            <a:r>
              <a:rPr lang="ru-RU" sz="2400" dirty="0">
                <a:solidFill>
                  <a:prstClr val="black"/>
                </a:solidFill>
              </a:rPr>
              <a:t>2 ч. «Школа России»,  М., Просвещение, 2013. </a:t>
            </a:r>
            <a:endParaRPr lang="ru-RU" sz="2400" dirty="0" smtClean="0">
              <a:solidFill>
                <a:prstClr val="black"/>
              </a:solidFill>
            </a:endParaRPr>
          </a:p>
          <a:p>
            <a:pPr marL="457200" indent="-457200">
              <a:buAutoNum type="arabicPeriod" startAt="2"/>
            </a:pPr>
            <a:r>
              <a:rPr lang="ru-RU" sz="2400" dirty="0" smtClean="0">
                <a:solidFill>
                  <a:prstClr val="black"/>
                </a:solidFill>
              </a:rPr>
              <a:t>С. В. </a:t>
            </a:r>
            <a:r>
              <a:rPr lang="ru-RU" sz="2400" dirty="0" err="1" smtClean="0">
                <a:solidFill>
                  <a:prstClr val="black"/>
                </a:solidFill>
              </a:rPr>
              <a:t>Кутявина</a:t>
            </a:r>
            <a:r>
              <a:rPr lang="ru-RU" sz="2400" dirty="0">
                <a:solidFill>
                  <a:prstClr val="black"/>
                </a:solidFill>
              </a:rPr>
              <a:t>.</a:t>
            </a: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400" dirty="0">
                <a:solidFill>
                  <a:prstClr val="black"/>
                </a:solidFill>
              </a:rPr>
              <a:t>Поурочные разработки по </a:t>
            </a:r>
            <a:r>
              <a:rPr lang="ru-RU" sz="2400" dirty="0" smtClean="0">
                <a:solidFill>
                  <a:prstClr val="black"/>
                </a:solidFill>
              </a:rPr>
              <a:t>литературному</a:t>
            </a:r>
          </a:p>
          <a:p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 smtClean="0">
                <a:solidFill>
                  <a:prstClr val="black"/>
                </a:solidFill>
              </a:rPr>
              <a:t>     чтению </a:t>
            </a:r>
            <a:r>
              <a:rPr lang="ru-RU" sz="2400" dirty="0">
                <a:solidFill>
                  <a:prstClr val="black"/>
                </a:solidFill>
              </a:rPr>
              <a:t>к УМК </a:t>
            </a:r>
            <a:r>
              <a:rPr lang="ru-RU" sz="2400" dirty="0" smtClean="0">
                <a:solidFill>
                  <a:prstClr val="black"/>
                </a:solidFill>
              </a:rPr>
              <a:t>Л. Ф. Климановой и др. </a:t>
            </a:r>
            <a:r>
              <a:rPr lang="ru-RU" sz="2400" dirty="0">
                <a:solidFill>
                  <a:prstClr val="black"/>
                </a:solidFill>
              </a:rPr>
              <a:t>«Школа России», </a:t>
            </a:r>
            <a:endParaRPr lang="ru-RU" sz="2400" dirty="0" smtClean="0">
              <a:solidFill>
                <a:prstClr val="black"/>
              </a:solidFill>
            </a:endParaRPr>
          </a:p>
          <a:p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 smtClean="0">
                <a:solidFill>
                  <a:prstClr val="black"/>
                </a:solidFill>
              </a:rPr>
              <a:t>      М</a:t>
            </a:r>
            <a:r>
              <a:rPr lang="ru-RU" sz="2400" dirty="0">
                <a:solidFill>
                  <a:prstClr val="black"/>
                </a:solidFill>
              </a:rPr>
              <a:t>., ВАКО, 2013</a:t>
            </a:r>
            <a:r>
              <a:rPr lang="ru-RU" sz="2400" dirty="0" smtClean="0">
                <a:solidFill>
                  <a:prstClr val="black"/>
                </a:solidFill>
              </a:rPr>
              <a:t>.</a:t>
            </a:r>
          </a:p>
          <a:p>
            <a:pPr marL="457200" lvl="0" indent="-457200">
              <a:buAutoNum type="arabicPeriod" startAt="3"/>
            </a:pPr>
            <a:r>
              <a:rPr lang="ru-RU" sz="2400" dirty="0" smtClean="0">
                <a:solidFill>
                  <a:prstClr val="black"/>
                </a:solidFill>
              </a:rPr>
              <a:t>И</a:t>
            </a:r>
            <a:r>
              <a:rPr lang="ru-RU" sz="2400" dirty="0">
                <a:solidFill>
                  <a:prstClr val="black"/>
                </a:solidFill>
              </a:rPr>
              <a:t>. Г. </a:t>
            </a:r>
            <a:r>
              <a:rPr lang="ru-RU" sz="2400" dirty="0" err="1">
                <a:solidFill>
                  <a:prstClr val="black"/>
                </a:solidFill>
              </a:rPr>
              <a:t>Сухин</a:t>
            </a:r>
            <a:r>
              <a:rPr lang="ru-RU" sz="2400" dirty="0">
                <a:solidFill>
                  <a:prstClr val="black"/>
                </a:solidFill>
              </a:rPr>
              <a:t>. Незнайка, Хоттабыч, </a:t>
            </a:r>
            <a:r>
              <a:rPr lang="ru-RU" sz="2400" dirty="0" err="1">
                <a:solidFill>
                  <a:prstClr val="black"/>
                </a:solidFill>
              </a:rPr>
              <a:t>Карлсон</a:t>
            </a:r>
            <a:r>
              <a:rPr lang="ru-RU" sz="2400" dirty="0">
                <a:solidFill>
                  <a:prstClr val="black"/>
                </a:solidFill>
              </a:rPr>
              <a:t> и все – все – все</a:t>
            </a:r>
            <a:r>
              <a:rPr lang="ru-RU" sz="2400" dirty="0" smtClean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 smtClean="0">
                <a:solidFill>
                  <a:prstClr val="black"/>
                </a:solidFill>
              </a:rPr>
              <a:t>      М</a:t>
            </a:r>
            <a:r>
              <a:rPr lang="ru-RU" sz="2400" dirty="0" smtClean="0">
                <a:solidFill>
                  <a:prstClr val="black"/>
                </a:solidFill>
              </a:rPr>
              <a:t>: Новая </a:t>
            </a:r>
            <a:r>
              <a:rPr lang="ru-RU" sz="2400" dirty="0">
                <a:solidFill>
                  <a:prstClr val="black"/>
                </a:solidFill>
              </a:rPr>
              <a:t>школа, 1994.</a:t>
            </a:r>
          </a:p>
          <a:p>
            <a:pPr marL="457200" indent="-457200">
              <a:buFontTx/>
              <a:buAutoNum type="arabicPeriod" startAt="2"/>
            </a:pPr>
            <a:endParaRPr lang="ru-RU" sz="2400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57676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316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404664"/>
            <a:ext cx="78488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ИНТЕРНЕТ - РЕСУРСЫ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4" descr="C:\Users\Елена\Pictures\klip_249_божьи коровки_adr\1 (10)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3528" y="1196752"/>
            <a:ext cx="7848872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http://img-fotki.yandex.ru/get/9349/20573769.52/0_94204_946b02f5_L.png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цветок с божьей коровкой в левом углу </a:t>
            </a:r>
          </a:p>
          <a:p>
            <a:pPr algn="ctr"/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http://forchel.ru/uploads/posts/2011-08/1312737308_5.jpg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забор с подсолнухами</a:t>
            </a:r>
          </a:p>
          <a:p>
            <a:pPr algn="ctr"/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http://papus666.narod.ru/clipart/p/pods/pods04.png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подсолнухи (цветок для божьей коровки)</a:t>
            </a:r>
          </a:p>
          <a:p>
            <a:pPr algn="ctr"/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http://gifsgifsparavoce.files.wordpress.com/2012/02/abelhinha031.png?w=630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божья коровка </a:t>
            </a:r>
          </a:p>
          <a:p>
            <a:pPr algn="ctr"/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9"/>
              </a:rPr>
              <a:t>http://img-fotki.yandex.ru/get/6306/162549541.6/0_744cd_83128e8d_XL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цветок подсолнуха</a:t>
            </a:r>
          </a:p>
          <a:p>
            <a:pPr algn="ctr"/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10"/>
              </a:rPr>
              <a:t>http://s008.radikal.ru/i306/1011/71/1a06c40bc806.jpg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картинка для создания фона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323528" y="548680"/>
            <a:ext cx="78488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АВТОР ШАБЛОНА: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5536" y="1484784"/>
            <a:ext cx="777686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Ранько Елена Алексеевна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МАОУ лицей №21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 Иваново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http://elenaranko.ucoz.ru/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Слайд не удалять!</a:t>
            </a:r>
            <a:endParaRPr lang="ru-RU" sz="2400" b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C:\Users\Елена\Pictures\klip_249_божьи коровки_adr\1 (10)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Другая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Другая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1660</TotalTime>
  <Words>1195</Words>
  <Application>Microsoft Office PowerPoint</Application>
  <PresentationFormat>Экран (4:3)</PresentationFormat>
  <Paragraphs>231</Paragraphs>
  <Slides>30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30</vt:i4>
      </vt:variant>
    </vt:vector>
  </HeadingPairs>
  <TitlesOfParts>
    <vt:vector size="33" baseType="lpstr"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1</cp:lastModifiedBy>
  <cp:revision>50</cp:revision>
  <dcterms:created xsi:type="dcterms:W3CDTF">2014-01-06T16:00:12Z</dcterms:created>
  <dcterms:modified xsi:type="dcterms:W3CDTF">2015-05-15T23:00:08Z</dcterms:modified>
</cp:coreProperties>
</file>