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5" r:id="rId16"/>
    <p:sldId id="276" r:id="rId17"/>
    <p:sldId id="277" r:id="rId18"/>
    <p:sldId id="269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70" r:id="rId27"/>
    <p:sldId id="272" r:id="rId28"/>
    <p:sldId id="273" r:id="rId2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6358" autoAdjust="0"/>
    <p:restoredTop sz="98895" autoAdjust="0"/>
  </p:normalViewPr>
  <p:slideViewPr>
    <p:cSldViewPr>
      <p:cViewPr>
        <p:scale>
          <a:sx n="120" d="100"/>
          <a:sy n="120" d="100"/>
        </p:scale>
        <p:origin x="-179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Архитектура подсистемы защиты ОС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Автор: </a:t>
            </a:r>
            <a:r>
              <a:rPr lang="ru-RU" dirty="0" err="1" smtClean="0"/>
              <a:t>Бастрыкин</a:t>
            </a:r>
            <a:r>
              <a:rPr lang="ru-RU" dirty="0" smtClean="0"/>
              <a:t> К.М.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Основные функции подсистемы защиты ОС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1. </a:t>
            </a:r>
            <a:r>
              <a:rPr lang="ru-RU" i="1" dirty="0" smtClean="0"/>
              <a:t>Идентификация и аутентификация</a:t>
            </a:r>
            <a:r>
              <a:rPr lang="ru-RU" dirty="0" smtClean="0"/>
              <a:t>. Ни один пользователь не может начать работу с ОС, не идентифицировав себя и не предоставив системе аутентифицирующую информацию, подтверждающую, что пользователь действительно является тем, кем он себя заявляет.</a:t>
            </a:r>
          </a:p>
          <a:p>
            <a:r>
              <a:rPr lang="ru-RU" dirty="0" smtClean="0"/>
              <a:t>2. </a:t>
            </a:r>
            <a:r>
              <a:rPr lang="ru-RU" i="1" dirty="0" smtClean="0"/>
              <a:t>Разграничение доступа</a:t>
            </a:r>
            <a:r>
              <a:rPr lang="ru-RU" dirty="0" smtClean="0"/>
              <a:t>. Каждый пользователь системы имеет доступ только к тем объектам ОС, к которым ему предоставлен доступ в соответствии с текущей политикой безопасности.</a:t>
            </a:r>
          </a:p>
          <a:p>
            <a:r>
              <a:rPr lang="ru-RU" dirty="0" smtClean="0"/>
              <a:t>3. </a:t>
            </a:r>
            <a:r>
              <a:rPr lang="ru-RU" i="1" dirty="0" smtClean="0"/>
              <a:t>Аудит</a:t>
            </a:r>
            <a:r>
              <a:rPr lang="ru-RU" dirty="0" smtClean="0"/>
              <a:t>. ОС регистрирует в специальном журнале события, потенциально опасные для поддержания безопасности системы.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Основные функции подсистемы защиты ОС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4. </a:t>
            </a:r>
            <a:r>
              <a:rPr lang="ru-RU" i="1" dirty="0" smtClean="0"/>
              <a:t>Управление политикой безопасности</a:t>
            </a:r>
            <a:r>
              <a:rPr lang="ru-RU" dirty="0" smtClean="0"/>
              <a:t>. Политика безопасности должна постоянно поддерживаться в адекватном состоянии, т. е. должна гибко реагировать на изменения условий функционирования ОС. Управление политикой безопасности осуществляется администраторами системы с использованием соответствующих средств, встроенных в ОС.</a:t>
            </a:r>
          </a:p>
          <a:p>
            <a:r>
              <a:rPr lang="ru-RU" dirty="0" smtClean="0"/>
              <a:t>5. </a:t>
            </a:r>
            <a:r>
              <a:rPr lang="ru-RU" i="1" dirty="0" smtClean="0"/>
              <a:t>Криптографические функции</a:t>
            </a:r>
            <a:r>
              <a:rPr lang="ru-RU" dirty="0" smtClean="0"/>
              <a:t>. Защита информации немыслима без использования криптографических средств защиты. Шифрование используется в ОС при хранении и передаче по каналам связи паролей пользователей и некоторых других данных, критичных для безопасности системы.</a:t>
            </a:r>
          </a:p>
          <a:p>
            <a:r>
              <a:rPr lang="ru-RU" dirty="0" smtClean="0"/>
              <a:t>6. </a:t>
            </a:r>
            <a:r>
              <a:rPr lang="ru-RU" i="1" dirty="0" smtClean="0"/>
              <a:t>Сетевые функции</a:t>
            </a:r>
            <a:r>
              <a:rPr lang="ru-RU" dirty="0" smtClean="0"/>
              <a:t>. Современные ОС, как правило, работают не изолированно, а в составе локальных и/или глобальных компьютерных сетей. ОС компьютеров, входящих в одну сеть, взаимодействуют между собой для решения различных задач, в том числе и задач, имеющих прямое отношение к защите информации.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Идентификация, аутентификация и авторизация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защищенной ОС любой пользователь (субъект доступа), перед тем как начать работу с системой, должен пройти идентификацию, аутентификацию и авторизацию. 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Идентификация, аутентификация и авторизация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i="1" dirty="0" smtClean="0"/>
              <a:t>Идентификация</a:t>
            </a:r>
            <a:r>
              <a:rPr lang="ru-RU" dirty="0" smtClean="0"/>
              <a:t> субъекта доступа заключается в том, что субъект сообщает ОС </a:t>
            </a:r>
            <a:r>
              <a:rPr lang="ru-RU" i="1" dirty="0" smtClean="0"/>
              <a:t>идентифицирующую информацию о себе</a:t>
            </a:r>
            <a:r>
              <a:rPr lang="ru-RU" dirty="0" smtClean="0"/>
              <a:t>(имя, учетный номер и т. д.) и таким образом идентифицирует себя.</a:t>
            </a:r>
          </a:p>
          <a:p>
            <a:r>
              <a:rPr lang="ru-RU" i="1" dirty="0" smtClean="0"/>
              <a:t>Аутентификация</a:t>
            </a:r>
            <a:r>
              <a:rPr lang="ru-RU" dirty="0" smtClean="0"/>
              <a:t> субъекта доступа заключается в том, что субъект предоставляет ОС помимо идентифицирующей информации еще и аутентифицирующую </a:t>
            </a:r>
            <a:r>
              <a:rPr lang="ru-RU" dirty="0" err="1" smtClean="0"/>
              <a:t>информацию,подтверждающую</a:t>
            </a:r>
            <a:r>
              <a:rPr lang="ru-RU" dirty="0" smtClean="0"/>
              <a:t>, что он действительно является тем субъектом доступа, к которому относится идентифицирующая информация.</a:t>
            </a:r>
          </a:p>
          <a:p>
            <a:r>
              <a:rPr lang="ru-RU" i="1" dirty="0" smtClean="0"/>
              <a:t>Авторизация</a:t>
            </a:r>
            <a:r>
              <a:rPr lang="ru-RU" dirty="0" smtClean="0"/>
              <a:t> субъекта доступа происходит после успешной идентификации и аутентификации. При авторизации субъекта ОС выполняет действия, необходимые для того, чтобы субъект мог начать работу в системе.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Аутентификация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Win-us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981200"/>
            <a:ext cx="9144001" cy="2335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Разграничение доступа к объектам ОС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	Основными понятиями процесса разграничения доступа к объектам ОС являются </a:t>
            </a:r>
          </a:p>
          <a:p>
            <a:pPr>
              <a:buNone/>
            </a:pPr>
            <a:r>
              <a:rPr lang="ru-RU" dirty="0" smtClean="0"/>
              <a:t>-объект доступа, </a:t>
            </a:r>
          </a:p>
          <a:p>
            <a:pPr>
              <a:buNone/>
            </a:pPr>
            <a:r>
              <a:rPr lang="ru-RU" dirty="0" smtClean="0"/>
              <a:t>-метод доступа к объекту и </a:t>
            </a:r>
          </a:p>
          <a:p>
            <a:pPr>
              <a:buNone/>
            </a:pPr>
            <a:r>
              <a:rPr lang="ru-RU" dirty="0" smtClean="0"/>
              <a:t>-субъект доступа.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Разграничение доступа к объектам ОС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i="1" dirty="0" smtClean="0"/>
              <a:t>		Объектом доступа</a:t>
            </a:r>
            <a:r>
              <a:rPr lang="ru-RU" dirty="0" smtClean="0"/>
              <a:t> называют любой элемент ОС, доступ к которому пользователей и других субъектов доступа может быть произвольно ограничен. Возможность доступа к объектам ОС определяется не только архитектурой ОС, но и текущей политикой безопасности. Под объектами доступа понимают как ресурсы оборудования (процессор, сегменты памяти, принтер, диски и ленты), так и программные ресурсы (файлы, программы, семафоры), т. е. все то, доступ к чему контролируется. 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Разграничение доступа к объектам ОС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i="1" dirty="0" smtClean="0"/>
              <a:t>		Методом доступа</a:t>
            </a:r>
            <a:r>
              <a:rPr lang="ru-RU" dirty="0" smtClean="0"/>
              <a:t> к объекту называется операция, определенная для объекта. Тип операции зависит от объектов.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Разграничение доступа к объектам ОС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i="1" dirty="0" smtClean="0"/>
              <a:t>		Субъектом доступа</a:t>
            </a:r>
            <a:r>
              <a:rPr lang="ru-RU" dirty="0" smtClean="0"/>
              <a:t> называют любую сущность, способную инициировать выполнение операций над объектами (обращаться к объектам по некоторым методам доступа). 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Разграничение доступа к объектам ОС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/>
              <a:t>		Разграничением доступа</a:t>
            </a:r>
            <a:r>
              <a:rPr lang="ru-RU" dirty="0" smtClean="0"/>
              <a:t> субъектов к объектам является совокупность правил, определяющая для каждой тройки субъект—объект—метод, разрешен ли доступ данного субъекта к данному объекту по данному методу.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Правила разграничения доступа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		Правила разграничения доступа должны удовлетворять следующим требованиям:</a:t>
            </a:r>
          </a:p>
          <a:p>
            <a:r>
              <a:rPr lang="ru-RU" dirty="0" smtClean="0"/>
              <a:t>1. Соответствовать аналогичным правилам, принятым в организации, в которой установлена ОС. Иными словами, если согласно правилам организации доступ пользователя к некоторой информации считается несанкционированным, этот доступ должен быть ему запрещен.</a:t>
            </a:r>
          </a:p>
          <a:p>
            <a:r>
              <a:rPr lang="ru-RU" dirty="0" smtClean="0"/>
              <a:t>2. Не должны допускать разрушающие воздействия субъектов доступа на ОС, выражающиеся в несанкционированном изменении, удалении или другом воздействии на объекты, жизненно важные для нормальной работы ОС.</a:t>
            </a:r>
          </a:p>
          <a:p>
            <a:r>
              <a:rPr lang="ru-RU" dirty="0" smtClean="0"/>
              <a:t>3. Любой объект доступа должен иметь владельца. Недопустимо присутствие </a:t>
            </a:r>
            <a:r>
              <a:rPr lang="ru-RU" i="1" dirty="0" smtClean="0"/>
              <a:t>ничейных объектов</a:t>
            </a:r>
            <a:r>
              <a:rPr lang="ru-RU" dirty="0" smtClean="0"/>
              <a:t> — </a:t>
            </a:r>
            <a:r>
              <a:rPr lang="ru-RU" dirty="0" err="1" smtClean="0"/>
              <a:t>объектов</a:t>
            </a:r>
            <a:r>
              <a:rPr lang="ru-RU" dirty="0" smtClean="0"/>
              <a:t>, не имеющих владельца.</a:t>
            </a:r>
          </a:p>
          <a:p>
            <a:r>
              <a:rPr lang="ru-RU" dirty="0" smtClean="0"/>
              <a:t>4. Не допускать присутствия </a:t>
            </a:r>
            <a:r>
              <a:rPr lang="ru-RU" i="1" dirty="0" smtClean="0"/>
              <a:t>недоступных объектов</a:t>
            </a:r>
            <a:r>
              <a:rPr lang="ru-RU" dirty="0" smtClean="0"/>
              <a:t> — </a:t>
            </a:r>
            <a:r>
              <a:rPr lang="ru-RU" dirty="0" err="1" smtClean="0"/>
              <a:t>объектов</a:t>
            </a:r>
            <a:r>
              <a:rPr lang="ru-RU" dirty="0" smtClean="0"/>
              <a:t>, к которым не может обратиться ни один субъект доступа ни по одному методу доступа.</a:t>
            </a:r>
          </a:p>
          <a:p>
            <a:r>
              <a:rPr lang="ru-RU" dirty="0" smtClean="0"/>
              <a:t>5. Не допускать утечки конфиденциальной информации.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Правила разграничения доступа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	Существуют две </a:t>
            </a:r>
            <a:r>
              <a:rPr lang="ru-RU" b="1" dirty="0" smtClean="0"/>
              <a:t>основные модели разграничения доступа</a:t>
            </a:r>
            <a:r>
              <a:rPr lang="ru-RU" dirty="0" smtClean="0"/>
              <a:t>:</a:t>
            </a:r>
            <a:br>
              <a:rPr lang="ru-RU" dirty="0" smtClean="0"/>
            </a:br>
            <a:r>
              <a:rPr lang="ru-RU" dirty="0" smtClean="0"/>
              <a:t>• избирательное (дискреционное) разграничение доступа;</a:t>
            </a:r>
            <a:br>
              <a:rPr lang="ru-RU" dirty="0" smtClean="0"/>
            </a:br>
            <a:r>
              <a:rPr lang="ru-RU" dirty="0" smtClean="0"/>
              <a:t>• полномочное (мандатное) разграничение доступа.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Правила разграничения доступа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 </a:t>
            </a:r>
            <a:r>
              <a:rPr lang="ru-RU" b="1" i="1" dirty="0" smtClean="0"/>
              <a:t>избирательном разграничении</a:t>
            </a:r>
            <a:r>
              <a:rPr lang="ru-RU" dirty="0" smtClean="0"/>
              <a:t> доступа определенные операции над конкретным ресурсом запрещаются или разрешаются субъектам или группам субъектов. Большинство ОС реализуют именно избирательное разграничение доступа 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Правила разграничения доступа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	Контроль </a:t>
            </a:r>
            <a:r>
              <a:rPr lang="ru-RU" dirty="0" smtClean="0"/>
              <a:t>является дискреционным в том смысле, что владелец объекта сам определяет тех, кто имеет доступ к объекту, а также вид их доступа.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www.ict.nsc.ru/ws/YM2003/6312/part1_files/image00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0"/>
            <a:ext cx="5257800" cy="68562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Правила разграничения доступа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Недостатки:</a:t>
            </a:r>
          </a:p>
          <a:p>
            <a:pPr marL="514350" indent="-514350">
              <a:buAutoNum type="arabicPeriod"/>
            </a:pPr>
            <a:r>
              <a:rPr lang="ru-RU" dirty="0" smtClean="0"/>
              <a:t>Не </a:t>
            </a:r>
            <a:r>
              <a:rPr lang="ru-RU" dirty="0" smtClean="0"/>
              <a:t>предоставляет полной гарантии того, что информация не станет доступна субъектам не имеющим к ней </a:t>
            </a:r>
            <a:r>
              <a:rPr lang="ru-RU" dirty="0" smtClean="0"/>
              <a:t>доступа.</a:t>
            </a:r>
          </a:p>
          <a:p>
            <a:pPr marL="514350" indent="-514350">
              <a:buAutoNum type="arabicPeriod"/>
            </a:pPr>
            <a:r>
              <a:rPr lang="ru-RU" dirty="0" smtClean="0"/>
              <a:t>Система DAC не устанавливает никаких ограничений на распространение информации после того как субъект ее </a:t>
            </a:r>
            <a:r>
              <a:rPr lang="ru-RU" dirty="0" smtClean="0"/>
              <a:t>получил</a:t>
            </a:r>
          </a:p>
          <a:p>
            <a:pPr marL="514350" indent="-514350">
              <a:buAutoNum type="arabicPeriod"/>
            </a:pPr>
            <a:r>
              <a:rPr lang="ru-RU" dirty="0" smtClean="0"/>
              <a:t>В большинстве </a:t>
            </a:r>
            <a:r>
              <a:rPr lang="ru-RU" dirty="0" smtClean="0"/>
              <a:t>случаев данные в системе не принадлежат отдельным субъектам, а всей </a:t>
            </a:r>
            <a:r>
              <a:rPr lang="ru-RU" dirty="0" smtClean="0"/>
              <a:t>системе.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Правила разграничения доступа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Мандатное разграничение доступа</a:t>
            </a:r>
            <a:r>
              <a:rPr lang="ru-RU" dirty="0" smtClean="0"/>
              <a:t> заключается в том, что все объекты могут иметь уровни секретности, а все субъекты делятся на группы, образующие иерархию в соответствии с уровнем допуска к информации. Иногда эту модель называют моделью многоуровневой безопасности, предназначенной для хранения секретов.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Правила разграничения доступа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Уровень конфиденциальности может принимать одно из строго упорядоченного ряда фиксированных значений, например: конфиденциально, секретно, для служебного пользования, не секретно и т.п.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http://4.bp.blogspot.com/-y7BfwM17tEw/Uyr238TIXJI/AAAAAAAAAMQ/nDIEutjZT_c/s1600/2014-03-20+17-54-16+%25D0%25A1%25D0%25BA%25D1%2580%25D0%25B8%25D0%25BD%25D1%2588%25D0%25BE%25D1%2582+%25D1%258D%25D0%25BA%25D1%2580%25D0%25B0%25D0%25BD%25D0%25B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91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Правила разграничения доступа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Субъект </a:t>
            </a:r>
            <a:r>
              <a:rPr lang="ru-RU" dirty="0" smtClean="0"/>
              <a:t>может читать объект, только если иерархическая классификация в классификационном уровне субъекта не меньше, чем иерархическая классификация в классификационном уровне объекта. 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http://1.bp.blogspot.com/-0grjLaTjVwY/Uyr5YXvTi7I/AAAAAAAAAMY/C4aCJSV9Tz4/s1600/2014-03-20+17-54-47+%D0%A1%D0%BA%D1%80%D0%B8%D0%BD%D1%88%D0%BE%D1%82+%D1%8D%D0%BA%D1%80%D0%B0%D0%BD%D0%B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8991600" cy="6783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Доступ на </a:t>
            </a:r>
            <a:r>
              <a:rPr lang="ru-RU" u="sng" dirty="0" smtClean="0"/>
              <a:t>запись</a:t>
            </a:r>
            <a:r>
              <a:rPr lang="ru-RU" dirty="0" smtClean="0"/>
              <a:t> дается если УБ субъекта </a:t>
            </a:r>
            <a:r>
              <a:rPr lang="ru-RU" u="sng" dirty="0" smtClean="0"/>
              <a:t>равняется</a:t>
            </a:r>
            <a:r>
              <a:rPr lang="ru-RU" dirty="0" smtClean="0"/>
              <a:t> УБ объекта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Правила разграничения доступа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Достоинства:</a:t>
            </a:r>
          </a:p>
          <a:p>
            <a:pPr marL="514350" indent="-514350">
              <a:buAutoNum type="arabicPeriod"/>
            </a:pPr>
            <a:r>
              <a:rPr lang="ru-RU" dirty="0" smtClean="0"/>
              <a:t>Возможно </a:t>
            </a:r>
            <a:r>
              <a:rPr lang="ru-RU" dirty="0" smtClean="0"/>
              <a:t>существенное упрощение задачи </a:t>
            </a:r>
            <a:r>
              <a:rPr lang="ru-RU" dirty="0" smtClean="0"/>
              <a:t>администрирования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Пользователь </a:t>
            </a:r>
            <a:r>
              <a:rPr lang="ru-RU" dirty="0" smtClean="0"/>
              <a:t>не может полностью управлять доступом к ресурсам, которые он создаёт</a:t>
            </a:r>
            <a:r>
              <a:rPr lang="ru-RU" dirty="0" smtClean="0"/>
              <a:t>.</a:t>
            </a:r>
          </a:p>
          <a:p>
            <a:pPr marL="514350" indent="-514350">
              <a:buAutoNum type="arabicPeriod"/>
            </a:pPr>
            <a:r>
              <a:rPr lang="ru-RU" dirty="0" smtClean="0"/>
              <a:t>Система </a:t>
            </a:r>
            <a:r>
              <a:rPr lang="ru-RU" dirty="0" smtClean="0"/>
              <a:t>запрещает пользователю или процессу, обладающему определённым уровнем доверия, получать доступ к информации, процессам или устройствам более защищённого уровня.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1.bp.blogspot.com/-9v6xhzNQLl8/Uyr6GhUFxDI/AAAAAAAAAMg/NPo-Xv6gzKM/s1600/2014-03-20+17-56-46+%D0%A1%D0%BA%D1%80%D0%B8%D0%BD%D1%88%D0%BE%D1%82+%D1%8D%D0%BA%D1%80%D0%B0%D0%BD%D0%B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2286000"/>
            <a:ext cx="6066234" cy="4572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0"/>
            <a:ext cx="8229600" cy="57150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Недостаток:</a:t>
            </a:r>
          </a:p>
          <a:p>
            <a:pPr>
              <a:buNone/>
            </a:pPr>
            <a:r>
              <a:rPr lang="ru-RU" dirty="0" smtClean="0"/>
              <a:t>1. </a:t>
            </a:r>
            <a:r>
              <a:rPr lang="ru-RU" dirty="0" smtClean="0"/>
              <a:t>Отдельно взятые категории одного уровня равнозначны, что приводит в большинстве случаев к избыточности прав доступа для конкретных субъектов в пределах соответствующих уровней.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Аудит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Процедура </a:t>
            </a:r>
            <a:r>
              <a:rPr lang="ru-RU" i="1" dirty="0" smtClean="0"/>
              <a:t>аудита</a:t>
            </a:r>
            <a:r>
              <a:rPr lang="ru-RU" dirty="0" smtClean="0"/>
              <a:t> применительно к ОС заключается в регистрации в специальном журнале, называемом </a:t>
            </a:r>
            <a:r>
              <a:rPr lang="ru-RU" i="1" dirty="0" smtClean="0"/>
              <a:t>журналом аудита</a:t>
            </a:r>
            <a:r>
              <a:rPr lang="ru-RU" dirty="0" smtClean="0"/>
              <a:t> или </a:t>
            </a:r>
            <a:r>
              <a:rPr lang="ru-RU" i="1" dirty="0" smtClean="0"/>
              <a:t>журналом безопасности</a:t>
            </a:r>
            <a:r>
              <a:rPr lang="ru-RU" dirty="0" smtClean="0"/>
              <a:t>, событий, которые могут представлять опасность для ОС. Пользователи системы, обладающие правом чтения журнала аудита, называются </a:t>
            </a:r>
            <a:r>
              <a:rPr lang="ru-RU" i="1" dirty="0" smtClean="0"/>
              <a:t>аудиторами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Аудит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839200" cy="5715000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Требования к аудиту.</a:t>
            </a:r>
            <a:r>
              <a:rPr lang="ru-RU" dirty="0" smtClean="0"/>
              <a:t> </a:t>
            </a:r>
          </a:p>
          <a:p>
            <a:r>
              <a:rPr lang="ru-RU" dirty="0" smtClean="0"/>
              <a:t>Подсистема аудита ОС должна удовлетворять следующим требованиям.</a:t>
            </a:r>
          </a:p>
          <a:p>
            <a:r>
              <a:rPr lang="ru-RU" dirty="0" smtClean="0"/>
              <a:t>1. Добавлять записи в журнал аудита может только ОС. Если предоставить это право какому-то физическому пользователю, этот пользователь получит возможность компрометировать других пользователей, добавляя в журнал аудита соответствующие записи.</a:t>
            </a:r>
          </a:p>
          <a:p>
            <a:r>
              <a:rPr lang="ru-RU" dirty="0" smtClean="0"/>
              <a:t>2. Редактировать или удалять отдельные записи в журнале аудита не может ни один субъект доступа, в том числе и сама ОС.</a:t>
            </a:r>
          </a:p>
          <a:p>
            <a:r>
              <a:rPr lang="ru-RU" dirty="0" smtClean="0"/>
              <a:t>3. Просматривать журнал аудита могут только пользователи, обладающие соответствующей привилегией.</a:t>
            </a:r>
          </a:p>
          <a:p>
            <a:r>
              <a:rPr lang="ru-RU" dirty="0" smtClean="0"/>
              <a:t>4. Очищать журнал аудита могут только пользователи-аудиторы. После очистки журнала в него автоматически вносится запись о том, что журнал аудита был очищен, с указанием времени очистки журнала и имени пользователя, очистившего журнал. ОС должна поддерживать возможность сохранения журнала аудита перед очисткой в другом файле.</a:t>
            </a:r>
          </a:p>
          <a:p>
            <a:r>
              <a:rPr lang="ru-RU" dirty="0" smtClean="0"/>
              <a:t>5. При переполнении журнала аудита ОС аварийно завершает работу («зависает»). После перезагрузки работать с системой могут только аудиторы. ОС переходит к обычному режиму работы только после очистки журнала аудита.</a:t>
            </a:r>
          </a:p>
          <a:p>
            <a:r>
              <a:rPr lang="ru-RU" dirty="0" smtClean="0"/>
              <a:t>Для ограничения доступа к журналу аудита должны применяться специальные средства защиты.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Аудит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	Политика аудита</a:t>
            </a:r>
            <a:r>
              <a:rPr lang="ru-RU" dirty="0" smtClean="0"/>
              <a:t> — это совокупность правил, определяющих, какие события должны регистрироваться в журнале аудита. Для обеспечения надежной защиты ОС в журнале аудита должны обязательно регистрироваться следующие события:</a:t>
            </a:r>
            <a:br>
              <a:rPr lang="ru-RU" dirty="0" smtClean="0"/>
            </a:br>
            <a:r>
              <a:rPr lang="ru-RU" dirty="0" smtClean="0"/>
              <a:t>• попытки входа/выхода пользователей из системы;</a:t>
            </a:r>
            <a:br>
              <a:rPr lang="ru-RU" dirty="0" smtClean="0"/>
            </a:br>
            <a:r>
              <a:rPr lang="ru-RU" dirty="0" smtClean="0"/>
              <a:t>• попытки изменения списка пользователей;</a:t>
            </a:r>
            <a:br>
              <a:rPr lang="ru-RU" dirty="0" smtClean="0"/>
            </a:br>
            <a:r>
              <a:rPr lang="ru-RU" dirty="0" smtClean="0"/>
              <a:t>• попытки изменения политики безопасности, в том числе и политики аудита.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298</Words>
  <Application>Microsoft Office PowerPoint</Application>
  <PresentationFormat>Экран (4:3)</PresentationFormat>
  <Paragraphs>75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Office Theme</vt:lpstr>
      <vt:lpstr>Архитектура подсистемы защиты ОС</vt:lpstr>
      <vt:lpstr>Основные функции подсистемы защиты ОС </vt:lpstr>
      <vt:lpstr>Основные функции подсистемы защиты ОС</vt:lpstr>
      <vt:lpstr>Идентификация, аутентификация и авторизация</vt:lpstr>
      <vt:lpstr>Идентификация, аутентификация и авторизация</vt:lpstr>
      <vt:lpstr>Аутентификация</vt:lpstr>
      <vt:lpstr>Разграничение доступа к объектам ОС </vt:lpstr>
      <vt:lpstr>Разграничение доступа к объектам ОС </vt:lpstr>
      <vt:lpstr>Разграничение доступа к объектам ОС</vt:lpstr>
      <vt:lpstr>Разграничение доступа к объектам ОС</vt:lpstr>
      <vt:lpstr>Разграничение доступа к объектам ОС</vt:lpstr>
      <vt:lpstr>Правила разграничения доступа</vt:lpstr>
      <vt:lpstr>Правила разграничения доступа</vt:lpstr>
      <vt:lpstr>Правила разграничения доступа</vt:lpstr>
      <vt:lpstr>Правила разграничения доступа</vt:lpstr>
      <vt:lpstr>Слайд 16</vt:lpstr>
      <vt:lpstr>Правила разграничения доступа</vt:lpstr>
      <vt:lpstr>Правила разграничения доступа</vt:lpstr>
      <vt:lpstr>Правила разграничения доступа</vt:lpstr>
      <vt:lpstr>Слайд 20</vt:lpstr>
      <vt:lpstr>Правила разграничения доступа</vt:lpstr>
      <vt:lpstr>Слайд 22</vt:lpstr>
      <vt:lpstr>Слайд 23</vt:lpstr>
      <vt:lpstr>Правила разграничения доступа</vt:lpstr>
      <vt:lpstr>Слайд 25</vt:lpstr>
      <vt:lpstr>Аудит </vt:lpstr>
      <vt:lpstr>Аудит </vt:lpstr>
      <vt:lpstr>Аудит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Архитектура подсистемы защиты ОС</dc:title>
  <dc:creator>Кирилл</dc:creator>
  <cp:lastModifiedBy>Windows User</cp:lastModifiedBy>
  <cp:revision>37</cp:revision>
  <dcterms:created xsi:type="dcterms:W3CDTF">2015-10-08T04:28:06Z</dcterms:created>
  <dcterms:modified xsi:type="dcterms:W3CDTF">2015-10-09T09:44:22Z</dcterms:modified>
</cp:coreProperties>
</file>