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20" r:id="rId5"/>
  </p:sldMasterIdLst>
  <p:notesMasterIdLst>
    <p:notesMasterId r:id="rId33"/>
  </p:notesMasterIdLst>
  <p:sldIdLst>
    <p:sldId id="266" r:id="rId6"/>
    <p:sldId id="264" r:id="rId7"/>
    <p:sldId id="262" r:id="rId8"/>
    <p:sldId id="256" r:id="rId9"/>
    <p:sldId id="257" r:id="rId10"/>
    <p:sldId id="258" r:id="rId11"/>
    <p:sldId id="259" r:id="rId12"/>
    <p:sldId id="263" r:id="rId13"/>
    <p:sldId id="284" r:id="rId14"/>
    <p:sldId id="267" r:id="rId15"/>
    <p:sldId id="285" r:id="rId16"/>
    <p:sldId id="286" r:id="rId17"/>
    <p:sldId id="287" r:id="rId18"/>
    <p:sldId id="288" r:id="rId19"/>
    <p:sldId id="289" r:id="rId20"/>
    <p:sldId id="283" r:id="rId21"/>
    <p:sldId id="290" r:id="rId22"/>
    <p:sldId id="291" r:id="rId23"/>
    <p:sldId id="292" r:id="rId24"/>
    <p:sldId id="293" r:id="rId25"/>
    <p:sldId id="294" r:id="rId26"/>
    <p:sldId id="297" r:id="rId27"/>
    <p:sldId id="296" r:id="rId28"/>
    <p:sldId id="295" r:id="rId29"/>
    <p:sldId id="298" r:id="rId30"/>
    <p:sldId id="299" r:id="rId31"/>
    <p:sldId id="300" r:id="rId3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FD1D3"/>
    <a:srgbClr val="CC5134"/>
    <a:srgbClr val="CB5033"/>
    <a:srgbClr val="C4D4D6"/>
    <a:srgbClr val="B9CD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0DDD5B-953C-43ED-84DC-C1090CECC3C2}" type="datetimeFigureOut">
              <a:rPr lang="ru-RU" smtClean="0"/>
              <a:pPr/>
              <a:t>15.02.2016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0FB436-525A-4046-A923-06ADD914152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83268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MY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en-MY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9D45A2B-4842-4C8F-9F2B-C3AC5420719D}" type="datetimeFigureOut">
              <a:rPr lang="ru-RU" smtClean="0"/>
              <a:pPr/>
              <a:t>15.02.2016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2A041C-E38C-4D64-98FD-FDF5F7D6ECA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4016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MY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9D45A2B-4842-4C8F-9F2B-C3AC5420719D}" type="datetimeFigureOut">
              <a:rPr lang="ru-RU" smtClean="0"/>
              <a:pPr/>
              <a:t>15.02.2016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2A041C-E38C-4D64-98FD-FDF5F7D6ECA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18694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9D45A2B-4842-4C8F-9F2B-C3AC5420719D}" type="datetimeFigureOut">
              <a:rPr lang="ru-RU" smtClean="0"/>
              <a:pPr/>
              <a:t>15.02.2016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2A041C-E38C-4D64-98FD-FDF5F7D6ECA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78997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733800" y="4419600"/>
            <a:ext cx="2628900" cy="45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MY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15100" y="4419600"/>
            <a:ext cx="2628900" cy="45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MY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9D45A2B-4842-4C8F-9F2B-C3AC5420719D}" type="datetimeFigureOut">
              <a:rPr lang="ru-RU" smtClean="0"/>
              <a:pPr/>
              <a:t>15.02.2016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2A041C-E38C-4D64-98FD-FDF5F7D6ECA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1137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MY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MY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9D45A2B-4842-4C8F-9F2B-C3AC5420719D}" type="datetimeFigureOut">
              <a:rPr lang="ru-RU" smtClean="0"/>
              <a:pPr/>
              <a:t>15.02.2016</a:t>
            </a:fld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2A041C-E38C-4D64-98FD-FDF5F7D6ECA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68606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MY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9D45A2B-4842-4C8F-9F2B-C3AC5420719D}" type="datetimeFigureOut">
              <a:rPr lang="ru-RU" smtClean="0"/>
              <a:pPr/>
              <a:t>15.02.2016</a:t>
            </a:fld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2A041C-E38C-4D64-98FD-FDF5F7D6ECA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0560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9D45A2B-4842-4C8F-9F2B-C3AC5420719D}" type="datetimeFigureOut">
              <a:rPr lang="ru-RU" smtClean="0"/>
              <a:pPr/>
              <a:t>15.02.2016</a:t>
            </a:fld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2A041C-E38C-4D64-98FD-FDF5F7D6ECA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6690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9D45A2B-4842-4C8F-9F2B-C3AC5420719D}" type="datetimeFigureOut">
              <a:rPr lang="ru-RU" smtClean="0"/>
              <a:pPr/>
              <a:t>15.02.2016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2A041C-E38C-4D64-98FD-FDF5F7D6ECA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9612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MY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MY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9D45A2B-4842-4C8F-9F2B-C3AC5420719D}" type="datetimeFigureOut">
              <a:rPr lang="ru-RU" smtClean="0"/>
              <a:pPr/>
              <a:t>15.02.2016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2A041C-E38C-4D64-98FD-FDF5F7D6ECA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85205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MY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9D45A2B-4842-4C8F-9F2B-C3AC5420719D}" type="datetimeFigureOut">
              <a:rPr lang="ru-RU" smtClean="0"/>
              <a:pPr/>
              <a:t>15.02.2016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2A041C-E38C-4D64-98FD-FDF5F7D6ECA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99741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91450" y="2667000"/>
            <a:ext cx="1352550" cy="22098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733800" y="2667000"/>
            <a:ext cx="3905250" cy="22098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MY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9D45A2B-4842-4C8F-9F2B-C3AC5420719D}" type="datetimeFigureOut">
              <a:rPr lang="ru-RU" smtClean="0"/>
              <a:pPr/>
              <a:t>15.02.2016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2A041C-E38C-4D64-98FD-FDF5F7D6ECA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46132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MY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en-MY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274034-08A8-434B-B829-4D699D779DFF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0842545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MY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0860B2-C760-40F4-B0BB-3E466E8D3818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8289944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EDCAE4-FBBE-4D66-915B-7D53C9DAD8EA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9807597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67000" y="1676400"/>
            <a:ext cx="2933700" cy="44497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MY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53100" y="1676400"/>
            <a:ext cx="2933700" cy="44497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MY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FEAEBC-4E8E-4340-80BF-3D72154117E7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2940147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MY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MY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D7BB33-E152-437F-B130-5A75E5A3E03C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9605733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MY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EAEEC5-7B9B-468A-B767-9D4C39424E4B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22804811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958909-15E3-4953-8DE5-7CBCBB83ABE2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1031028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A3462C-C9D6-431A-ACD8-3F3DFA950021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26203348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MY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MY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055627-F952-4132-9B2B-AC4875374416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95601738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MY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872CC3-9285-4E8C-898D-77FD55E46E8D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46885844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609600"/>
            <a:ext cx="1504950" cy="55165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67000" y="609600"/>
            <a:ext cx="4362450" cy="55165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MY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959D51-478C-4162-929B-BA28949E968E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89147642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MY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en-MY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5B142F-9452-4824-8E67-B1EBCAC88FDB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67424971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MY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F750F9-F967-4AB0-8741-EA39E92FC5C9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02390519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FF2567-C331-4C23-A5EF-2B4342405FE0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22776640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09800" y="1600200"/>
            <a:ext cx="31623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MY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24500" y="1600200"/>
            <a:ext cx="31623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MY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CDB62E-1698-4C62-882A-D5EA30FB2969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74020616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MY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MY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CA596E-7ED6-4C03-A057-662936550B77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13625474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MY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510781-4BB1-41F5-AB90-13AA7F2D1D5B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64847781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AF96BE-4A27-442E-8965-044EF83367BB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71636167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C2CCAC-FB30-4287-96F9-C66667BB7256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45595381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MY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MY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41036B-8AF4-4A7F-B720-70FB63A08C7C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40526075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MY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CEF039-E9D7-4A68-BB17-384EF9BE23CB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90837218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67550" y="533400"/>
            <a:ext cx="1619250" cy="55927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09800" y="533400"/>
            <a:ext cx="4705350" cy="55927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MY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2CCD39-D4A3-4367-A157-735D5CABEBD7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8915314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MY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en-MY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ACB752-2FFC-491A-8EF3-16DA616B748D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69156426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MY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0D57E3-20D5-4505-9B87-720A75C7D875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05026754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D52CD7-11CD-4442-81FA-6249514C67CA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41841008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MY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MY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453F52-C449-4B2E-B33C-47D80C680509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58978963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MY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MY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88D0FA-182A-4161-BA9A-F1401C101857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09730801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MY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FAE71D-0A5B-43AE-86DB-98FB548BE126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96429266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FC077A-4B9A-456D-890A-1B73732658D0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92749836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895D78-77CF-442A-B826-ACF33F402A9F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95120943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MY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MY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37927B-F9AE-487F-BF9F-98C579524BC8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1858495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MY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65AB20-F66D-4B4C-9C20-263CF439BDD1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67629552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00850" y="990600"/>
            <a:ext cx="2114550" cy="51355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90600"/>
            <a:ext cx="6191250" cy="51355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MY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B5B071-F474-4D23-9008-4C43D6AC5A73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15647199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45A2B-4842-4C8F-9F2B-C3AC5420719D}" type="datetimeFigureOut">
              <a:rPr lang="ru-RU" smtClean="0"/>
              <a:pPr/>
              <a:t>15.02.2016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692A041C-E38C-4D64-98FD-FDF5F7D6ECA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45A2B-4842-4C8F-9F2B-C3AC5420719D}" type="datetimeFigureOut">
              <a:rPr lang="ru-RU" smtClean="0"/>
              <a:pPr/>
              <a:t>15.02.2016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55976" y="908720"/>
            <a:ext cx="457200" cy="441325"/>
          </a:xfrm>
        </p:spPr>
        <p:txBody>
          <a:bodyPr/>
          <a:lstStyle/>
          <a:p>
            <a:fld id="{692A041C-E38C-4D64-98FD-FDF5F7D6ECA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301752" y="1196752"/>
            <a:ext cx="8503920" cy="4902296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45A2B-4842-4C8F-9F2B-C3AC5420719D}" type="datetimeFigureOut">
              <a:rPr lang="ru-RU" smtClean="0"/>
              <a:pPr/>
              <a:t>15.02.2016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692A041C-E38C-4D64-98FD-FDF5F7D6ECA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C9D45A2B-4842-4C8F-9F2B-C3AC5420719D}" type="datetimeFigureOut">
              <a:rPr lang="ru-RU" smtClean="0"/>
              <a:pPr/>
              <a:t>15.02.2016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A041C-E38C-4D64-98FD-FDF5F7D6ECA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бъект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Объект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45A2B-4842-4C8F-9F2B-C3AC5420719D}" type="datetimeFigureOut">
              <a:rPr lang="ru-RU" smtClean="0"/>
              <a:pPr/>
              <a:t>15.02.2016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Объект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Объект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Овал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Овал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692A041C-E38C-4D64-98FD-FDF5F7D6ECA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45A2B-4842-4C8F-9F2B-C3AC5420719D}" type="datetimeFigureOut">
              <a:rPr lang="ru-RU" smtClean="0"/>
              <a:pPr/>
              <a:t>15.02.2016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692A041C-E38C-4D64-98FD-FDF5F7D6ECA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45A2B-4842-4C8F-9F2B-C3AC5420719D}" type="datetimeFigureOut">
              <a:rPr lang="ru-RU" smtClean="0"/>
              <a:pPr/>
              <a:t>15.02.2016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92A041C-E38C-4D64-98FD-FDF5F7D6ECA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Объект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692A041C-E38C-4D64-98FD-FDF5F7D6ECA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45A2B-4842-4C8F-9F2B-C3AC5420719D}" type="datetimeFigureOut">
              <a:rPr lang="ru-RU" smtClean="0"/>
              <a:pPr/>
              <a:t>15.02.2016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ая соединительная линия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692A041C-E38C-4D64-98FD-FDF5F7D6ECA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C9D45A2B-4842-4C8F-9F2B-C3AC5420719D}" type="datetimeFigureOut">
              <a:rPr lang="ru-RU" smtClean="0"/>
              <a:pPr/>
              <a:t>15.02.2016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45A2B-4842-4C8F-9F2B-C3AC5420719D}" type="datetimeFigureOut">
              <a:rPr lang="ru-RU" smtClean="0"/>
              <a:pPr/>
              <a:t>15.02.2016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A041C-E38C-4D64-98FD-FDF5F7D6ECA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692A041C-E38C-4D64-98FD-FDF5F7D6ECA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45A2B-4842-4C8F-9F2B-C3AC5420719D}" type="datetimeFigureOut">
              <a:rPr lang="ru-RU" smtClean="0"/>
              <a:pPr/>
              <a:t>15.02.2016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0" y="2667000"/>
            <a:ext cx="5181600" cy="16002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ONLINE TEMPLATE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733800" y="4419600"/>
            <a:ext cx="5410200" cy="4572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C0C0C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PLACE YOUR TITLE HERE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+mn-cs"/>
              </a:defRPr>
            </a:lvl1pPr>
          </a:lstStyle>
          <a:p>
            <a:fld id="{C9D45A2B-4842-4C8F-9F2B-C3AC5420719D}" type="datetimeFigureOut">
              <a:rPr lang="ru-RU" smtClean="0"/>
              <a:pPr/>
              <a:t>15.02.2016</a:t>
            </a:fld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cs typeface="+mn-cs"/>
              </a:defRPr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  <a:cs typeface="+mn-cs"/>
              </a:defRPr>
            </a:lvl1pPr>
          </a:lstStyle>
          <a:p>
            <a:fld id="{692A041C-E38C-4D64-98FD-FDF5F7D6ECA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000">
          <a:solidFill>
            <a:srgbClr val="FFCC00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000">
          <a:solidFill>
            <a:srgbClr val="FFCC00"/>
          </a:solidFill>
          <a:latin typeface="FederationBold" pitchFamily="2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000">
          <a:solidFill>
            <a:srgbClr val="FFCC00"/>
          </a:solidFill>
          <a:latin typeface="FederationBold" pitchFamily="2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000">
          <a:solidFill>
            <a:srgbClr val="FFCC00"/>
          </a:solidFill>
          <a:latin typeface="FederationBold" pitchFamily="2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000">
          <a:solidFill>
            <a:srgbClr val="FFCC00"/>
          </a:solidFill>
          <a:latin typeface="FederationBold" pitchFamily="2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000">
          <a:solidFill>
            <a:srgbClr val="FFCC00"/>
          </a:solidFill>
          <a:latin typeface="FederationBold" pitchFamily="2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000">
          <a:solidFill>
            <a:srgbClr val="FFCC00"/>
          </a:solidFill>
          <a:latin typeface="FederationBold" pitchFamily="2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000">
          <a:solidFill>
            <a:srgbClr val="FFCC00"/>
          </a:solidFill>
          <a:latin typeface="FederationBold" pitchFamily="2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000">
          <a:solidFill>
            <a:srgbClr val="FFCC00"/>
          </a:solidFill>
          <a:latin typeface="FederationBold" pitchFamily="2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Arial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Arial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667000" y="609600"/>
            <a:ext cx="6019800" cy="80803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PLACE YOUR TOPIC HERE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667000" y="1676400"/>
            <a:ext cx="6019800" cy="4449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Your Description Goes Here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D1582642-796A-4F9D-819A-815BA4A8918E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25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500">
          <a:solidFill>
            <a:schemeClr val="bg1"/>
          </a:solidFill>
          <a:latin typeface="FederationBold" pitchFamily="2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500">
          <a:solidFill>
            <a:schemeClr val="bg1"/>
          </a:solidFill>
          <a:latin typeface="FederationBold" pitchFamily="2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500">
          <a:solidFill>
            <a:schemeClr val="bg1"/>
          </a:solidFill>
          <a:latin typeface="FederationBold" pitchFamily="2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500">
          <a:solidFill>
            <a:schemeClr val="bg1"/>
          </a:solidFill>
          <a:latin typeface="FederationBold" pitchFamily="2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500">
          <a:solidFill>
            <a:schemeClr val="bg1"/>
          </a:solidFill>
          <a:latin typeface="FederationBold" pitchFamily="2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500">
          <a:solidFill>
            <a:schemeClr val="bg1"/>
          </a:solidFill>
          <a:latin typeface="FederationBold" pitchFamily="2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500">
          <a:solidFill>
            <a:schemeClr val="bg1"/>
          </a:solidFill>
          <a:latin typeface="FederationBold" pitchFamily="2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500">
          <a:solidFill>
            <a:schemeClr val="bg1"/>
          </a:solidFill>
          <a:latin typeface="FederationBold" pitchFamily="2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17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Arial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Arial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209800" y="533400"/>
            <a:ext cx="6477000" cy="88423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PLACE YOUR TOPIC HERE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09800" y="1600200"/>
            <a:ext cx="64770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Your Description Goes Here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8F2A29DB-24B7-4969-A386-568C584BA2D6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2500">
          <a:solidFill>
            <a:srgbClr val="FFCC00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500">
          <a:solidFill>
            <a:srgbClr val="FFCC00"/>
          </a:solidFill>
          <a:latin typeface="FederationBold" pitchFamily="2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500">
          <a:solidFill>
            <a:srgbClr val="FFCC00"/>
          </a:solidFill>
          <a:latin typeface="FederationBold" pitchFamily="2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500">
          <a:solidFill>
            <a:srgbClr val="FFCC00"/>
          </a:solidFill>
          <a:latin typeface="FederationBold" pitchFamily="2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500">
          <a:solidFill>
            <a:srgbClr val="FFCC00"/>
          </a:solidFill>
          <a:latin typeface="FederationBold" pitchFamily="2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2500">
          <a:solidFill>
            <a:srgbClr val="FFCC00"/>
          </a:solidFill>
          <a:latin typeface="FederationBold" pitchFamily="2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2500">
          <a:solidFill>
            <a:srgbClr val="FFCC00"/>
          </a:solidFill>
          <a:latin typeface="FederationBold" pitchFamily="2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2500">
          <a:solidFill>
            <a:srgbClr val="FFCC00"/>
          </a:solidFill>
          <a:latin typeface="FederationBold" pitchFamily="2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2500">
          <a:solidFill>
            <a:srgbClr val="FFCC00"/>
          </a:solidFill>
          <a:latin typeface="FederationBold" pitchFamily="2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Arial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Arial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657600" y="990600"/>
            <a:ext cx="5257800" cy="19812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TRANSITIONAL PAGE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478BBBD6-02C6-484C-9A9A-C7F260BD632B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700">
          <a:solidFill>
            <a:srgbClr val="FFCC00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700">
          <a:solidFill>
            <a:srgbClr val="FFCC00"/>
          </a:solidFill>
          <a:latin typeface="FederationBold" pitchFamily="2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700">
          <a:solidFill>
            <a:srgbClr val="FFCC00"/>
          </a:solidFill>
          <a:latin typeface="FederationBold" pitchFamily="2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700">
          <a:solidFill>
            <a:srgbClr val="FFCC00"/>
          </a:solidFill>
          <a:latin typeface="FederationBold" pitchFamily="2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700">
          <a:solidFill>
            <a:srgbClr val="FFCC00"/>
          </a:solidFill>
          <a:latin typeface="FederationBold" pitchFamily="2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700">
          <a:solidFill>
            <a:srgbClr val="FFCC00"/>
          </a:solidFill>
          <a:latin typeface="FederationBold" pitchFamily="2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700">
          <a:solidFill>
            <a:srgbClr val="FFCC00"/>
          </a:solidFill>
          <a:latin typeface="FederationBold" pitchFamily="2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700">
          <a:solidFill>
            <a:srgbClr val="FFCC00"/>
          </a:solidFill>
          <a:latin typeface="FederationBold" pitchFamily="2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700">
          <a:solidFill>
            <a:srgbClr val="FFCC00"/>
          </a:solidFill>
          <a:latin typeface="FederationBold" pitchFamily="2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C9D45A2B-4842-4C8F-9F2B-C3AC5420719D}" type="datetimeFigureOut">
              <a:rPr lang="ru-RU" smtClean="0"/>
              <a:pPr/>
              <a:t>15.02.2016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692A041C-E38C-4D64-98FD-FDF5F7D6ECA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slide" Target="slide3.xml"/><Relationship Id="rId1" Type="http://schemas.openxmlformats.org/officeDocument/2006/relationships/slideLayout" Target="../slideLayouts/slideLayout46.xml"/><Relationship Id="rId6" Type="http://schemas.openxmlformats.org/officeDocument/2006/relationships/slide" Target="slide25.xml"/><Relationship Id="rId5" Type="http://schemas.openxmlformats.org/officeDocument/2006/relationships/slide" Target="slide16.xml"/><Relationship Id="rId4" Type="http://schemas.openxmlformats.org/officeDocument/2006/relationships/slide" Target="slide1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4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46.xml"/><Relationship Id="rId1" Type="http://schemas.openxmlformats.org/officeDocument/2006/relationships/vmlDrawing" Target="../drawings/vmlDrawing1.vml"/><Relationship Id="rId5" Type="http://schemas.openxmlformats.org/officeDocument/2006/relationships/slide" Target="slide2.xml"/><Relationship Id="rId4" Type="http://schemas.openxmlformats.org/officeDocument/2006/relationships/image" Target="../media/image7.w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4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4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46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11.jpeg"/><Relationship Id="rId4" Type="http://schemas.openxmlformats.org/officeDocument/2006/relationships/image" Target="../media/image10.w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7" Type="http://schemas.openxmlformats.org/officeDocument/2006/relationships/slide" Target="slide2.xml"/><Relationship Id="rId2" Type="http://schemas.openxmlformats.org/officeDocument/2006/relationships/slideLayout" Target="../slideLayouts/slideLayout46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5.bin"/><Relationship Id="rId5" Type="http://schemas.openxmlformats.org/officeDocument/2006/relationships/image" Target="../media/image11.jpeg"/><Relationship Id="rId4" Type="http://schemas.openxmlformats.org/officeDocument/2006/relationships/image" Target="../media/image10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55576" y="2819400"/>
            <a:ext cx="7992888" cy="2481808"/>
          </a:xfrm>
        </p:spPr>
        <p:txBody>
          <a:bodyPr>
            <a:noAutofit/>
          </a:bodyPr>
          <a:lstStyle/>
          <a:p>
            <a:r>
              <a:rPr lang="ru-RU" sz="38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комплекс опорных конспектов и практических занятий</a:t>
            </a:r>
          </a:p>
        </p:txBody>
      </p:sp>
      <p:sp>
        <p:nvSpPr>
          <p:cNvPr id="4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b="1" dirty="0"/>
              <a:t>Язык программирования Паскаль </a:t>
            </a:r>
            <a:r>
              <a:rPr lang="en-US" b="1" dirty="0"/>
              <a:t>(Pascal)</a:t>
            </a:r>
            <a:endParaRPr lang="ru-RU" b="1" dirty="0"/>
          </a:p>
        </p:txBody>
      </p:sp>
      <p:grpSp>
        <p:nvGrpSpPr>
          <p:cNvPr id="5" name="Группа 4"/>
          <p:cNvGrpSpPr/>
          <p:nvPr/>
        </p:nvGrpSpPr>
        <p:grpSpPr>
          <a:xfrm>
            <a:off x="5724128" y="5301208"/>
            <a:ext cx="3240360" cy="1080120"/>
            <a:chOff x="5724128" y="5301208"/>
            <a:chExt cx="3240360" cy="1080120"/>
          </a:xfrm>
        </p:grpSpPr>
        <p:sp>
          <p:nvSpPr>
            <p:cNvPr id="6" name="Блок-схема: документ 5"/>
            <p:cNvSpPr/>
            <p:nvPr/>
          </p:nvSpPr>
          <p:spPr>
            <a:xfrm flipV="1">
              <a:off x="5724128" y="5301208"/>
              <a:ext cx="3240000" cy="1080120"/>
            </a:xfrm>
            <a:prstGeom prst="flowChartDocument">
              <a:avLst/>
            </a:prstGeom>
            <a:noFill/>
            <a:ln w="19050">
              <a:solidFill>
                <a:srgbClr val="CC5134"/>
              </a:solidFill>
              <a:prstDash val="lgDashDot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5760488" y="5445224"/>
              <a:ext cx="320400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/>
                <a:t>г. </a:t>
              </a:r>
              <a:r>
                <a:rPr lang="ru-RU" dirty="0" smtClean="0"/>
                <a:t>Новокузнецк,</a:t>
              </a:r>
              <a:endParaRPr lang="ru-RU" dirty="0"/>
            </a:p>
            <a:p>
              <a:r>
                <a:rPr lang="ru-RU" dirty="0" smtClean="0"/>
                <a:t>МБНОУ «Гимназия № 59»</a:t>
              </a:r>
            </a:p>
            <a:p>
              <a:r>
                <a:rPr lang="ru-RU" dirty="0" err="1" smtClean="0"/>
                <a:t>Дымович</a:t>
              </a:r>
              <a:r>
                <a:rPr lang="ru-RU" smtClean="0"/>
                <a:t> Е.Е</a:t>
              </a:r>
              <a:r>
                <a:rPr lang="ru-RU" dirty="0" smtClean="0"/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73527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200" b="1" dirty="0">
                <a:solidFill>
                  <a:schemeClr val="accent1"/>
                </a:solidFill>
              </a:rPr>
              <a:t>Содержание</a:t>
            </a:r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301752" y="1407024"/>
            <a:ext cx="8503920" cy="4902296"/>
          </a:xfrm>
        </p:spPr>
        <p:txBody>
          <a:bodyPr/>
          <a:lstStyle/>
          <a:p>
            <a:r>
              <a:rPr lang="ru-RU" b="1" dirty="0">
                <a:latin typeface="Arial" pitchFamily="34" charset="0"/>
                <a:cs typeface="Arial" pitchFamily="34" charset="0"/>
                <a:hlinkClick r:id="rId2" action="ppaction://hlinksldjump"/>
              </a:rPr>
              <a:t>Структура </a:t>
            </a:r>
            <a:r>
              <a:rPr lang="ru-RU" b="1" dirty="0" smtClean="0">
                <a:latin typeface="Arial" pitchFamily="34" charset="0"/>
                <a:cs typeface="Arial" pitchFamily="34" charset="0"/>
                <a:hlinkClick r:id="rId2" action="ppaction://hlinksldjump"/>
              </a:rPr>
              <a:t>программы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опорный конспект: типы данных, процедуры ввода-вывода</a:t>
            </a:r>
            <a:r>
              <a:rPr lang="ru-RU" sz="2800" b="1" dirty="0" smtClean="0">
                <a:latin typeface="Arial" pitchFamily="34" charset="0"/>
                <a:cs typeface="Arial" pitchFamily="34" charset="0"/>
              </a:rPr>
              <a:t>)</a:t>
            </a:r>
          </a:p>
          <a:p>
            <a:pPr>
              <a:spcBef>
                <a:spcPts val="1800"/>
              </a:spcBef>
            </a:pPr>
            <a:r>
              <a:rPr lang="ru-RU" b="1" dirty="0" smtClean="0">
                <a:latin typeface="Arial" pitchFamily="34" charset="0"/>
                <a:cs typeface="Arial" pitchFamily="34" charset="0"/>
                <a:hlinkClick r:id="rId3" action="ppaction://hlinksldjump"/>
              </a:rPr>
              <a:t>Процедуры </a:t>
            </a:r>
            <a:r>
              <a:rPr lang="ru-RU" b="1" dirty="0">
                <a:latin typeface="Arial" pitchFamily="34" charset="0"/>
                <a:cs typeface="Arial" pitchFamily="34" charset="0"/>
                <a:hlinkClick r:id="rId3" action="ppaction://hlinksldjump"/>
              </a:rPr>
              <a:t>ввода-вывода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(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пример 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учебной 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программы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)</a:t>
            </a:r>
          </a:p>
          <a:p>
            <a:pPr>
              <a:spcBef>
                <a:spcPts val="1800"/>
              </a:spcBef>
            </a:pPr>
            <a:r>
              <a:rPr lang="ru-RU" b="1" dirty="0">
                <a:latin typeface="Arial" pitchFamily="34" charset="0"/>
                <a:cs typeface="Arial" pitchFamily="34" charset="0"/>
                <a:hlinkClick r:id="rId4" action="ppaction://hlinksldjump"/>
              </a:rPr>
              <a:t>Ветвление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(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опорный конспект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)</a:t>
            </a:r>
          </a:p>
          <a:p>
            <a:pPr>
              <a:spcBef>
                <a:spcPts val="1800"/>
              </a:spcBef>
            </a:pPr>
            <a:r>
              <a:rPr lang="ru-RU" b="1" dirty="0">
                <a:latin typeface="Arial" pitchFamily="34" charset="0"/>
                <a:cs typeface="Arial" pitchFamily="34" charset="0"/>
                <a:hlinkClick r:id="rId5" action="ppaction://hlinksldjump"/>
              </a:rPr>
              <a:t>Циклы</a:t>
            </a:r>
            <a:r>
              <a:rPr lang="ru-RU" sz="2800" dirty="0">
                <a:latin typeface="Arial" pitchFamily="34" charset="0"/>
                <a:cs typeface="Arial" pitchFamily="34" charset="0"/>
                <a:hlinkClick r:id="rId5" action="ppaction://hlinksldjump"/>
              </a:rPr>
              <a:t> </a:t>
            </a:r>
            <a:r>
              <a:rPr lang="ru-RU" b="1" dirty="0">
                <a:latin typeface="Arial" pitchFamily="34" charset="0"/>
                <a:cs typeface="Arial" pitchFamily="34" charset="0"/>
                <a:hlinkClick r:id="rId5" action="ppaction://hlinksldjump"/>
              </a:rPr>
              <a:t>с </a:t>
            </a:r>
            <a:r>
              <a:rPr lang="ru-RU" b="1" dirty="0" smtClean="0">
                <a:latin typeface="Arial" pitchFamily="34" charset="0"/>
                <a:cs typeface="Arial" pitchFamily="34" charset="0"/>
                <a:hlinkClick r:id="rId5" action="ppaction://hlinksldjump"/>
              </a:rPr>
              <a:t>условием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 (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опорный конспект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)</a:t>
            </a:r>
          </a:p>
          <a:p>
            <a:pPr>
              <a:spcBef>
                <a:spcPts val="1800"/>
              </a:spcBef>
            </a:pPr>
            <a:r>
              <a:rPr lang="ru-RU" b="1" dirty="0">
                <a:latin typeface="Arial" pitchFamily="34" charset="0"/>
                <a:cs typeface="Arial" pitchFamily="34" charset="0"/>
                <a:hlinkClick r:id="rId6" action="ppaction://hlinksldjump"/>
              </a:rPr>
              <a:t>Циклы с пред- и постусловием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пример учебной программы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)</a:t>
            </a:r>
          </a:p>
          <a:p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>
            <a:hlinkClick r:id="" action="ppaction://hlinkshowjump?jump=endshow"/>
          </p:cNvPr>
          <p:cNvSpPr txBox="1"/>
          <p:nvPr/>
        </p:nvSpPr>
        <p:spPr>
          <a:xfrm>
            <a:off x="8460400" y="6408000"/>
            <a:ext cx="504000" cy="288000"/>
          </a:xfrm>
          <a:prstGeom prst="rect">
            <a:avLst/>
          </a:prstGeom>
          <a:noFill/>
          <a:ln w="22225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en-US" sz="1100" b="1" dirty="0" smtClean="0">
                <a:solidFill>
                  <a:srgbClr val="7030A0"/>
                </a:solidFill>
                <a:latin typeface="Arial Black" pitchFamily="34" charset="0"/>
              </a:rPr>
              <a:t>ESC</a:t>
            </a:r>
            <a:endParaRPr lang="ru-RU" sz="1100" b="1" dirty="0">
              <a:solidFill>
                <a:srgbClr val="7030A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0211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200" b="1" dirty="0">
                <a:solidFill>
                  <a:schemeClr val="accent1"/>
                </a:solidFill>
              </a:rPr>
              <a:t>Опорный конспект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79512" y="1412776"/>
            <a:ext cx="4678738" cy="3231654"/>
          </a:xfrm>
          <a:prstGeom prst="rect">
            <a:avLst/>
          </a:prstGeom>
          <a:noFill/>
          <a:ln w="5715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Структура программы</a:t>
            </a:r>
          </a:p>
          <a:p>
            <a:r>
              <a:rPr lang="en-US" b="1" dirty="0"/>
              <a:t>Program </a:t>
            </a:r>
            <a:r>
              <a:rPr lang="ru-RU" i="1" dirty="0" err="1"/>
              <a:t>имя_программы</a:t>
            </a:r>
            <a:r>
              <a:rPr lang="ru-RU" dirty="0"/>
              <a:t> </a:t>
            </a:r>
            <a:r>
              <a:rPr lang="ru-RU" b="1" dirty="0"/>
              <a:t>;</a:t>
            </a:r>
            <a:r>
              <a:rPr lang="ru-RU" dirty="0"/>
              <a:t> </a:t>
            </a:r>
            <a:endParaRPr lang="en-US" dirty="0" smtClean="0"/>
          </a:p>
          <a:p>
            <a:r>
              <a:rPr lang="en-US" b="1" dirty="0" smtClean="0"/>
              <a:t>Uses </a:t>
            </a:r>
            <a:r>
              <a:rPr lang="en-US" dirty="0" smtClean="0"/>
              <a:t> </a:t>
            </a:r>
            <a:r>
              <a:rPr lang="en-US" dirty="0" err="1"/>
              <a:t>Crt</a:t>
            </a:r>
            <a:r>
              <a:rPr lang="en-US" dirty="0"/>
              <a:t> </a:t>
            </a:r>
            <a:r>
              <a:rPr lang="ru-RU" b="1" dirty="0"/>
              <a:t>;</a:t>
            </a:r>
            <a:r>
              <a:rPr lang="ru-RU" dirty="0"/>
              <a:t> </a:t>
            </a:r>
            <a:endParaRPr lang="en-US" dirty="0" smtClean="0"/>
          </a:p>
          <a:p>
            <a:r>
              <a:rPr lang="ru-RU" b="1" dirty="0" err="1" smtClean="0"/>
              <a:t>Const</a:t>
            </a:r>
            <a:r>
              <a:rPr lang="ru-RU" b="1" dirty="0" smtClean="0"/>
              <a:t> </a:t>
            </a:r>
            <a:r>
              <a:rPr lang="ru-RU" b="1" dirty="0">
                <a:solidFill>
                  <a:schemeClr val="bg1">
                    <a:lumMod val="50000"/>
                  </a:schemeClr>
                </a:solidFill>
              </a:rPr>
              <a:t>…</a:t>
            </a:r>
            <a:r>
              <a:rPr lang="ru-RU" b="1" dirty="0"/>
              <a:t> </a:t>
            </a:r>
            <a:r>
              <a:rPr lang="ru-RU" b="1" dirty="0" smtClean="0"/>
              <a:t>; </a:t>
            </a:r>
            <a:r>
              <a:rPr lang="en-US" b="1" dirty="0" smtClean="0"/>
              <a:t>   </a:t>
            </a:r>
            <a:r>
              <a:rPr lang="en-US" dirty="0"/>
              <a:t>{</a:t>
            </a:r>
            <a:r>
              <a:rPr lang="ru-RU" dirty="0"/>
              <a:t>раздел констант</a:t>
            </a:r>
            <a:r>
              <a:rPr lang="en-US" dirty="0"/>
              <a:t>}</a:t>
            </a:r>
          </a:p>
          <a:p>
            <a:r>
              <a:rPr lang="en-US" b="1" dirty="0" err="1" smtClean="0"/>
              <a:t>Var</a:t>
            </a:r>
            <a:r>
              <a:rPr lang="ru-RU" b="1" dirty="0" smtClean="0"/>
              <a:t>   </a:t>
            </a:r>
            <a:r>
              <a:rPr lang="ru-RU" b="1" dirty="0">
                <a:solidFill>
                  <a:schemeClr val="bg1">
                    <a:lumMod val="50000"/>
                  </a:schemeClr>
                </a:solidFill>
              </a:rPr>
              <a:t>…</a:t>
            </a:r>
            <a:r>
              <a:rPr lang="ru-RU" b="1" dirty="0"/>
              <a:t> ; </a:t>
            </a:r>
            <a:r>
              <a:rPr lang="en-US" b="1" dirty="0" smtClean="0"/>
              <a:t>     </a:t>
            </a:r>
            <a:r>
              <a:rPr lang="en-US" dirty="0"/>
              <a:t>{</a:t>
            </a:r>
            <a:r>
              <a:rPr lang="ru-RU" dirty="0"/>
              <a:t>раздел переменных</a:t>
            </a:r>
            <a:r>
              <a:rPr lang="en-US" dirty="0"/>
              <a:t>}</a:t>
            </a:r>
          </a:p>
          <a:p>
            <a:r>
              <a:rPr lang="en-US" b="1" cap="all" dirty="0" smtClean="0"/>
              <a:t>Begin</a:t>
            </a:r>
            <a:endParaRPr lang="ru-RU" dirty="0"/>
          </a:p>
          <a:p>
            <a:r>
              <a:rPr lang="ru-RU" b="1" dirty="0"/>
              <a:t> </a:t>
            </a:r>
            <a:r>
              <a:rPr lang="en-US" b="1" dirty="0" err="1"/>
              <a:t>Clrscr</a:t>
            </a:r>
            <a:r>
              <a:rPr lang="ru-RU" b="1" dirty="0"/>
              <a:t>;</a:t>
            </a:r>
            <a:endParaRPr lang="ru-RU" dirty="0"/>
          </a:p>
          <a:p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...</a:t>
            </a:r>
            <a:r>
              <a:rPr lang="ru-RU" dirty="0"/>
              <a:t> </a:t>
            </a:r>
            <a:r>
              <a:rPr lang="en-US" dirty="0" smtClean="0"/>
              <a:t>   </a:t>
            </a:r>
            <a:r>
              <a:rPr lang="ru-RU" dirty="0" smtClean="0"/>
              <a:t> </a:t>
            </a:r>
            <a:r>
              <a:rPr lang="ru-RU" dirty="0"/>
              <a:t>{Операторы – </a:t>
            </a:r>
            <a:endParaRPr lang="ru-RU" dirty="0" smtClean="0"/>
          </a:p>
          <a:p>
            <a:r>
              <a:rPr lang="ru-RU" dirty="0"/>
              <a:t>	</a:t>
            </a:r>
            <a:r>
              <a:rPr lang="ru-RU" dirty="0" smtClean="0"/>
              <a:t>команды </a:t>
            </a:r>
            <a:r>
              <a:rPr lang="ru-RU" dirty="0"/>
              <a:t>основной программы}</a:t>
            </a:r>
          </a:p>
          <a:p>
            <a:r>
              <a:rPr lang="ru-RU" b="1" dirty="0"/>
              <a:t> </a:t>
            </a:r>
            <a:r>
              <a:rPr lang="en-US" b="1" dirty="0" err="1"/>
              <a:t>Readkey</a:t>
            </a:r>
            <a:r>
              <a:rPr lang="ru-RU" b="1" dirty="0"/>
              <a:t>;</a:t>
            </a:r>
            <a:endParaRPr lang="ru-RU" dirty="0"/>
          </a:p>
          <a:p>
            <a:r>
              <a:rPr lang="en-US" b="1" cap="all" dirty="0"/>
              <a:t>End</a:t>
            </a:r>
            <a:r>
              <a:rPr lang="ru-RU" b="1" dirty="0" smtClean="0"/>
              <a:t>.</a:t>
            </a:r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4932040" y="1412776"/>
            <a:ext cx="4032448" cy="2185214"/>
          </a:xfrm>
          <a:prstGeom prst="rect">
            <a:avLst/>
          </a:prstGeom>
          <a:noFill/>
          <a:ln w="5715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Типы </a:t>
            </a:r>
            <a:r>
              <a:rPr lang="ru-RU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данных</a:t>
            </a:r>
          </a:p>
          <a:p>
            <a:r>
              <a:rPr lang="ru-RU" dirty="0"/>
              <a:t>Целый: </a:t>
            </a:r>
            <a:r>
              <a:rPr lang="en-US" b="1" dirty="0"/>
              <a:t>Integer</a:t>
            </a:r>
            <a:r>
              <a:rPr lang="ru-RU" dirty="0"/>
              <a:t>   </a:t>
            </a:r>
          </a:p>
          <a:p>
            <a:r>
              <a:rPr lang="ru-RU" dirty="0"/>
              <a:t>Вещественный: </a:t>
            </a:r>
            <a:r>
              <a:rPr lang="en-US" b="1" dirty="0"/>
              <a:t>Real</a:t>
            </a:r>
            <a:r>
              <a:rPr lang="ru-RU" dirty="0"/>
              <a:t>        </a:t>
            </a:r>
          </a:p>
          <a:p>
            <a:endParaRPr lang="ru-RU" dirty="0" smtClean="0"/>
          </a:p>
          <a:p>
            <a:r>
              <a:rPr lang="ru-RU" sz="2200" b="1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Объявление переменных</a:t>
            </a:r>
          </a:p>
          <a:p>
            <a:r>
              <a:rPr lang="ru-RU" b="1" dirty="0" smtClean="0"/>
              <a:t>  </a:t>
            </a:r>
            <a:r>
              <a:rPr lang="en-US" b="1" dirty="0" err="1" smtClean="0"/>
              <a:t>Var</a:t>
            </a:r>
            <a:r>
              <a:rPr lang="en-US" b="1" dirty="0" smtClean="0"/>
              <a:t> </a:t>
            </a:r>
            <a:r>
              <a:rPr lang="en-US" dirty="0"/>
              <a:t>x, y</a:t>
            </a:r>
            <a:r>
              <a:rPr lang="en-US" b="1" dirty="0"/>
              <a:t>:</a:t>
            </a:r>
            <a:r>
              <a:rPr lang="en-US" dirty="0"/>
              <a:t> Integer </a:t>
            </a:r>
            <a:r>
              <a:rPr lang="en-US" b="1" dirty="0"/>
              <a:t>;</a:t>
            </a:r>
            <a:endParaRPr lang="ru-RU" dirty="0"/>
          </a:p>
          <a:p>
            <a:r>
              <a:rPr lang="ru-RU" dirty="0"/>
              <a:t> </a:t>
            </a:r>
            <a:r>
              <a:rPr lang="ru-RU" dirty="0" smtClean="0"/>
              <a:t>           </a:t>
            </a:r>
            <a:r>
              <a:rPr lang="en-US" dirty="0" smtClean="0"/>
              <a:t>k</a:t>
            </a:r>
            <a:r>
              <a:rPr lang="en-US" dirty="0"/>
              <a:t>, z</a:t>
            </a:r>
            <a:r>
              <a:rPr lang="en-US" b="1" dirty="0"/>
              <a:t>:</a:t>
            </a:r>
            <a:r>
              <a:rPr lang="en-US" dirty="0"/>
              <a:t> Real </a:t>
            </a:r>
            <a:r>
              <a:rPr lang="en-US" b="1" dirty="0" smtClean="0"/>
              <a:t>;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4932040" y="3672000"/>
            <a:ext cx="4032448" cy="1015663"/>
          </a:xfrm>
          <a:prstGeom prst="rect">
            <a:avLst/>
          </a:prstGeom>
          <a:noFill/>
          <a:ln w="5715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ru-RU" sz="2200" b="1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Оператор </a:t>
            </a:r>
            <a:r>
              <a:rPr lang="ru-RU" sz="2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присваивания</a:t>
            </a:r>
          </a:p>
          <a:p>
            <a:r>
              <a:rPr lang="ru-RU" dirty="0" err="1" smtClean="0"/>
              <a:t>имя_переменной</a:t>
            </a:r>
            <a:r>
              <a:rPr lang="ru-RU" dirty="0" smtClean="0"/>
              <a:t> </a:t>
            </a:r>
            <a:r>
              <a:rPr lang="ru-RU" b="1" dirty="0"/>
              <a:t>:=</a:t>
            </a:r>
            <a:r>
              <a:rPr lang="ru-RU" dirty="0"/>
              <a:t> &lt;выражение&gt;;</a:t>
            </a:r>
          </a:p>
          <a:p>
            <a:r>
              <a:rPr lang="ru-RU" dirty="0" smtClean="0"/>
              <a:t>Пример: </a:t>
            </a:r>
            <a:r>
              <a:rPr lang="en-US" b="1" dirty="0"/>
              <a:t>p</a:t>
            </a:r>
            <a:r>
              <a:rPr lang="ru-RU" b="1" dirty="0"/>
              <a:t>:=2*(</a:t>
            </a:r>
            <a:r>
              <a:rPr lang="en-US" b="1" dirty="0"/>
              <a:t>a</a:t>
            </a:r>
            <a:r>
              <a:rPr lang="ru-RU" b="1" dirty="0"/>
              <a:t>+</a:t>
            </a:r>
            <a:r>
              <a:rPr lang="en-US" b="1" dirty="0"/>
              <a:t>b</a:t>
            </a:r>
            <a:r>
              <a:rPr lang="ru-RU" b="1" dirty="0"/>
              <a:t>);</a:t>
            </a:r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155073" y="4708882"/>
            <a:ext cx="4776967" cy="1600438"/>
          </a:xfrm>
          <a:prstGeom prst="rect">
            <a:avLst/>
          </a:prstGeom>
          <a:noFill/>
          <a:ln w="5715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ru-RU" sz="2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Процедура  </a:t>
            </a:r>
            <a:r>
              <a:rPr lang="ru-RU" sz="2200" b="1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ввода </a:t>
            </a:r>
            <a:r>
              <a:rPr lang="en-US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(</a:t>
            </a:r>
            <a:r>
              <a:rPr lang="ru-RU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с подсказкой</a:t>
            </a:r>
            <a:r>
              <a:rPr lang="en-US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)</a:t>
            </a:r>
            <a:endParaRPr lang="ru-RU" b="1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  <a:p>
            <a:r>
              <a:rPr lang="ru-RU" b="1" dirty="0" smtClean="0"/>
              <a:t>	</a:t>
            </a:r>
            <a:r>
              <a:rPr lang="en-US" b="1" dirty="0" smtClean="0"/>
              <a:t>Write(‘</a:t>
            </a:r>
            <a:r>
              <a:rPr lang="en-US" b="1" dirty="0" err="1" smtClean="0"/>
              <a:t>Zadaite</a:t>
            </a:r>
            <a:r>
              <a:rPr lang="en-US" b="1" dirty="0" smtClean="0"/>
              <a:t> a: ’);</a:t>
            </a:r>
          </a:p>
          <a:p>
            <a:r>
              <a:rPr lang="en-US" b="1" dirty="0" smtClean="0"/>
              <a:t> </a:t>
            </a:r>
            <a:r>
              <a:rPr lang="ru-RU" b="1" dirty="0" smtClean="0"/>
              <a:t>	</a:t>
            </a:r>
            <a:r>
              <a:rPr lang="en-US" b="1" dirty="0" err="1" smtClean="0"/>
              <a:t>Readln</a:t>
            </a:r>
            <a:r>
              <a:rPr lang="en-US" b="1" dirty="0" smtClean="0"/>
              <a:t>(a</a:t>
            </a:r>
            <a:r>
              <a:rPr lang="en-US" b="1" dirty="0"/>
              <a:t>);</a:t>
            </a:r>
          </a:p>
          <a:p>
            <a:r>
              <a:rPr lang="ru-RU" dirty="0"/>
              <a:t> </a:t>
            </a:r>
            <a:r>
              <a:rPr lang="ru-RU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/ </a:t>
            </a:r>
            <a:r>
              <a:rPr lang="ru-RU" sz="2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вывода</a:t>
            </a:r>
          </a:p>
          <a:p>
            <a:r>
              <a:rPr lang="en-US" dirty="0" smtClean="0"/>
              <a:t>	</a:t>
            </a:r>
            <a:r>
              <a:rPr lang="en-US" b="1" dirty="0" err="1" smtClean="0"/>
              <a:t>Writeln</a:t>
            </a:r>
            <a:r>
              <a:rPr lang="en-US" b="1" dirty="0" smtClean="0"/>
              <a:t>(‘</a:t>
            </a:r>
            <a:r>
              <a:rPr lang="en-US" b="1" dirty="0" err="1" smtClean="0"/>
              <a:t>Perimetr</a:t>
            </a:r>
            <a:r>
              <a:rPr lang="en-US" b="1" dirty="0" smtClean="0"/>
              <a:t>= ’, p);</a:t>
            </a:r>
            <a:endParaRPr lang="en-US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5004048" y="4752000"/>
            <a:ext cx="3888432" cy="1538883"/>
          </a:xfrm>
          <a:prstGeom prst="rect">
            <a:avLst/>
          </a:prstGeom>
          <a:noFill/>
          <a:ln w="5715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ru-RU" sz="2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Работа с экраном</a:t>
            </a:r>
          </a:p>
          <a:p>
            <a:r>
              <a:rPr lang="en-US" b="1" dirty="0" err="1"/>
              <a:t>ClrScr</a:t>
            </a:r>
            <a:r>
              <a:rPr lang="ru-RU" dirty="0" smtClean="0"/>
              <a:t> </a:t>
            </a:r>
            <a:r>
              <a:rPr lang="ru-RU" dirty="0"/>
              <a:t>– очистка текущего окна </a:t>
            </a:r>
            <a:r>
              <a:rPr lang="en-US" b="1" dirty="0" err="1"/>
              <a:t>GotoXY</a:t>
            </a:r>
            <a:r>
              <a:rPr lang="ru-RU" dirty="0" smtClean="0"/>
              <a:t>(</a:t>
            </a:r>
            <a:r>
              <a:rPr lang="en-US" dirty="0" smtClean="0"/>
              <a:t>20</a:t>
            </a:r>
            <a:r>
              <a:rPr lang="ru-RU" dirty="0" smtClean="0"/>
              <a:t>,</a:t>
            </a:r>
            <a:r>
              <a:rPr lang="en-US" dirty="0" smtClean="0"/>
              <a:t> 4)</a:t>
            </a:r>
            <a:r>
              <a:rPr lang="ru-RU" dirty="0" smtClean="0"/>
              <a:t>– </a:t>
            </a:r>
            <a:r>
              <a:rPr lang="ru-RU" dirty="0"/>
              <a:t>перемещение курсора в позицию: </a:t>
            </a:r>
            <a:r>
              <a:rPr lang="en-US" dirty="0" smtClean="0"/>
              <a:t>20</a:t>
            </a:r>
            <a:r>
              <a:rPr lang="ru-RU" baseline="30000" dirty="0" err="1" smtClean="0"/>
              <a:t>ый</a:t>
            </a:r>
            <a:r>
              <a:rPr lang="ru-RU" dirty="0" smtClean="0"/>
              <a:t> </a:t>
            </a:r>
            <a:r>
              <a:rPr lang="ru-RU" dirty="0"/>
              <a:t>столбец [1</a:t>
            </a:r>
            <a:r>
              <a:rPr lang="ru-RU" dirty="0">
                <a:sym typeface="Symbol"/>
              </a:rPr>
              <a:t></a:t>
            </a:r>
            <a:r>
              <a:rPr lang="ru-RU" dirty="0"/>
              <a:t>80] и </a:t>
            </a:r>
            <a:r>
              <a:rPr lang="en-US" dirty="0" smtClean="0"/>
              <a:t>4</a:t>
            </a:r>
            <a:r>
              <a:rPr lang="ru-RU" baseline="30000" dirty="0" err="1" smtClean="0"/>
              <a:t>ая</a:t>
            </a:r>
            <a:r>
              <a:rPr lang="ru-RU" dirty="0" smtClean="0"/>
              <a:t> </a:t>
            </a:r>
            <a:r>
              <a:rPr lang="ru-RU" dirty="0"/>
              <a:t>строка [1</a:t>
            </a:r>
            <a:r>
              <a:rPr lang="ru-RU" dirty="0">
                <a:sym typeface="Symbol"/>
              </a:rPr>
              <a:t></a:t>
            </a:r>
            <a:r>
              <a:rPr lang="ru-RU" dirty="0"/>
              <a:t>25] экрана. </a:t>
            </a:r>
          </a:p>
        </p:txBody>
      </p:sp>
      <p:sp>
        <p:nvSpPr>
          <p:cNvPr id="8" name="Управляющая кнопка: настраиваемая 7">
            <a:hlinkClick r:id="rId2" action="ppaction://hlinksldjump" highlightClick="1"/>
          </p:cNvPr>
          <p:cNvSpPr/>
          <p:nvPr/>
        </p:nvSpPr>
        <p:spPr>
          <a:xfrm>
            <a:off x="7920488" y="6408000"/>
            <a:ext cx="1044000" cy="288000"/>
          </a:xfrm>
          <a:prstGeom prst="actionButtonBlank">
            <a:avLst/>
          </a:prstGeom>
          <a:solidFill>
            <a:srgbClr val="BFD1D3"/>
          </a:solidFill>
          <a:ln w="22225">
            <a:solidFill>
              <a:srgbClr val="7030A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 smtClean="0">
                <a:solidFill>
                  <a:srgbClr val="7030A0"/>
                </a:solidFill>
                <a:latin typeface="Arial Narrow" pitchFamily="34" charset="0"/>
              </a:rPr>
              <a:t>СОДЕРЖАНИЕ</a:t>
            </a:r>
            <a:endParaRPr lang="ru-RU" sz="1100" b="1" dirty="0">
              <a:solidFill>
                <a:srgbClr val="7030A0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2272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Пример учебной программы</a:t>
            </a:r>
          </a:p>
          <a:p>
            <a:r>
              <a:rPr lang="ru-RU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«Процедуры ввода-вывода.</a:t>
            </a:r>
            <a:br>
              <a:rPr lang="ru-RU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ru-RU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Работа с экраном»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 smtClean="0"/>
              <a:t>Язык программирования Паскаль </a:t>
            </a:r>
            <a:r>
              <a:rPr lang="en-US" b="1" dirty="0" smtClean="0"/>
              <a:t>(Pascal)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262403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1040160"/>
          </a:xfrm>
        </p:spPr>
        <p:txBody>
          <a:bodyPr>
            <a:noAutofit/>
          </a:bodyPr>
          <a:lstStyle/>
          <a:p>
            <a:pPr algn="l"/>
            <a:r>
              <a:rPr lang="ru-RU" sz="2400" dirty="0">
                <a:solidFill>
                  <a:srgbClr val="002060"/>
                </a:solidFill>
              </a:rPr>
              <a:t>Составить программу вычисления среднего значения. Цифры для текста подсказок задать </a:t>
            </a:r>
            <a:r>
              <a:rPr lang="en-US" sz="2400" dirty="0" err="1">
                <a:solidFill>
                  <a:srgbClr val="002060"/>
                </a:solidFill>
              </a:rPr>
              <a:t>const</a:t>
            </a:r>
            <a:r>
              <a:rPr lang="ru-RU" sz="2400" dirty="0">
                <a:solidFill>
                  <a:srgbClr val="002060"/>
                </a:solidFill>
              </a:rPr>
              <a:t>, значения заданий задать с клавиатуры. Вывод оформить в виде: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301752" y="1479032"/>
            <a:ext cx="8503920" cy="4902296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200" dirty="0"/>
              <a:t>Лабораторная работа № 1</a:t>
            </a:r>
          </a:p>
          <a:p>
            <a:pPr marL="0" indent="0" algn="ctr">
              <a:buNone/>
            </a:pPr>
            <a:r>
              <a:rPr lang="ru-RU" sz="2200" dirty="0" smtClean="0"/>
              <a:t>Ученика(</a:t>
            </a:r>
            <a:r>
              <a:rPr lang="ru-RU" sz="2200" dirty="0" err="1" smtClean="0"/>
              <a:t>цы</a:t>
            </a:r>
            <a:r>
              <a:rPr lang="ru-RU" sz="2200" dirty="0"/>
              <a:t>)  </a:t>
            </a:r>
            <a:r>
              <a:rPr lang="en-US" sz="2200" dirty="0" smtClean="0"/>
              <a:t>9</a:t>
            </a:r>
            <a:r>
              <a:rPr lang="ru-RU" sz="2200" dirty="0" smtClean="0"/>
              <a:t> </a:t>
            </a:r>
            <a:r>
              <a:rPr lang="ru-RU" sz="2200" dirty="0"/>
              <a:t>класса </a:t>
            </a:r>
            <a:r>
              <a:rPr lang="en-US" sz="2200" dirty="0" smtClean="0"/>
              <a:t>…</a:t>
            </a:r>
            <a:endParaRPr lang="ru-RU" sz="2200" dirty="0"/>
          </a:p>
          <a:p>
            <a:pPr marL="0" indent="0">
              <a:buNone/>
            </a:pPr>
            <a:r>
              <a:rPr lang="ru-RU" sz="2200" b="1" dirty="0" smtClean="0"/>
              <a:t>			Ф</a:t>
            </a:r>
            <a:r>
              <a:rPr lang="ru-RU" sz="2200" dirty="0" smtClean="0"/>
              <a:t>амилия</a:t>
            </a:r>
            <a:endParaRPr lang="ru-RU" sz="2200" dirty="0"/>
          </a:p>
          <a:p>
            <a:pPr marL="0" indent="0">
              <a:buNone/>
            </a:pPr>
            <a:r>
              <a:rPr lang="ru-RU" sz="2200" b="1" dirty="0" smtClean="0"/>
              <a:t>					И</a:t>
            </a:r>
            <a:r>
              <a:rPr lang="ru-RU" sz="2200" dirty="0" smtClean="0"/>
              <a:t>мя</a:t>
            </a:r>
          </a:p>
          <a:p>
            <a:pPr marL="0" indent="0">
              <a:buNone/>
            </a:pPr>
            <a:endParaRPr lang="ru-RU" sz="2200" dirty="0"/>
          </a:p>
          <a:p>
            <a:pPr marL="0" indent="0">
              <a:buNone/>
            </a:pPr>
            <a:r>
              <a:rPr lang="ru-RU" sz="2200" dirty="0" smtClean="0"/>
              <a:t>	Задание </a:t>
            </a:r>
            <a:r>
              <a:rPr lang="ru-RU" sz="2200" dirty="0"/>
              <a:t>1 (баллов): _</a:t>
            </a:r>
          </a:p>
          <a:p>
            <a:pPr marL="0" indent="0">
              <a:buNone/>
            </a:pPr>
            <a:r>
              <a:rPr lang="ru-RU" sz="2200" dirty="0" smtClean="0"/>
              <a:t>	Задание </a:t>
            </a:r>
            <a:r>
              <a:rPr lang="ru-RU" sz="2200" dirty="0"/>
              <a:t>2 (баллов): _</a:t>
            </a:r>
          </a:p>
          <a:p>
            <a:pPr marL="0" indent="0">
              <a:buNone/>
            </a:pPr>
            <a:r>
              <a:rPr lang="ru-RU" sz="2200" dirty="0" smtClean="0"/>
              <a:t>	Задание </a:t>
            </a:r>
            <a:r>
              <a:rPr lang="ru-RU" sz="2200" dirty="0"/>
              <a:t>3 (баллов): _</a:t>
            </a:r>
          </a:p>
          <a:p>
            <a:pPr marL="0" indent="0">
              <a:buNone/>
            </a:pPr>
            <a:endParaRPr lang="ru-RU" sz="2200" dirty="0" smtClean="0"/>
          </a:p>
          <a:p>
            <a:pPr marL="0" indent="0">
              <a:buNone/>
            </a:pPr>
            <a:endParaRPr lang="ru-RU" sz="2200" dirty="0"/>
          </a:p>
          <a:p>
            <a:pPr marL="0" indent="0">
              <a:buNone/>
            </a:pPr>
            <a:r>
              <a:rPr lang="ru-RU" sz="2200" dirty="0" smtClean="0"/>
              <a:t>				Средний </a:t>
            </a:r>
            <a:r>
              <a:rPr lang="ru-RU" sz="2200" dirty="0"/>
              <a:t>балл: …</a:t>
            </a:r>
          </a:p>
          <a:p>
            <a:pPr marL="0" indent="0">
              <a:buNone/>
            </a:pP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178179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7783760" cy="758952"/>
          </a:xfrm>
        </p:spPr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</a:rPr>
              <a:t>Математическое описание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1556792"/>
            <a:ext cx="727280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D16349"/>
              </a:buClr>
              <a:buSzPct val="85000"/>
            </a:pPr>
            <a:r>
              <a:rPr lang="ru-RU" sz="20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			</a:t>
            </a:r>
            <a:r>
              <a:rPr lang="en-US" sz="20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{</a:t>
            </a:r>
            <a:r>
              <a:rPr lang="ru-RU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Описание входных переменных</a:t>
            </a:r>
            <a:r>
              <a:rPr lang="en-US" sz="20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}</a:t>
            </a:r>
            <a:r>
              <a:rPr lang="ru-RU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r </a:t>
            </a:r>
            <a:r>
              <a:rPr lang="en-US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номер </a:t>
            </a:r>
            <a:r>
              <a:rPr lang="ru-RU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работы (</a:t>
            </a:r>
            <a:r>
              <a:rPr lang="en-US" sz="2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const</a:t>
            </a:r>
            <a:r>
              <a:rPr lang="en-US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sz="2000" dirty="0"/>
          </a:p>
          <a:p>
            <a:pPr lvl="0">
              <a:buClr>
                <a:srgbClr val="D16349"/>
              </a:buClr>
              <a:buSzPct val="85000"/>
            </a:pPr>
            <a:r>
              <a:rPr lang="ru-RU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kl – </a:t>
            </a:r>
            <a:r>
              <a:rPr lang="ru-RU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номер </a:t>
            </a:r>
            <a:r>
              <a:rPr lang="ru-RU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класса (</a:t>
            </a:r>
            <a:r>
              <a:rPr lang="en-US" sz="2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const</a:t>
            </a:r>
            <a:r>
              <a:rPr lang="en-US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sz="20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Clr>
                <a:srgbClr val="D16349"/>
              </a:buClr>
              <a:buSzPct val="85000"/>
            </a:pPr>
            <a:r>
              <a:rPr lang="ru-RU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b1</a:t>
            </a:r>
            <a:r>
              <a:rPr lang="ru-RU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балл 1 задания</a:t>
            </a:r>
          </a:p>
          <a:p>
            <a:pPr lvl="0">
              <a:buClr>
                <a:srgbClr val="D16349"/>
              </a:buClr>
              <a:buSzPct val="85000"/>
            </a:pPr>
            <a:r>
              <a:rPr lang="ru-RU" sz="2000" dirty="0" smtClean="0"/>
              <a:t> </a:t>
            </a:r>
            <a:r>
              <a:rPr lang="ru-RU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ru-RU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ru-RU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балл </a:t>
            </a:r>
            <a:r>
              <a:rPr lang="ru-RU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 задания</a:t>
            </a:r>
          </a:p>
          <a:p>
            <a:pPr lvl="0">
              <a:buClr>
                <a:srgbClr val="D16349"/>
              </a:buClr>
              <a:buSzPct val="85000"/>
            </a:pPr>
            <a:r>
              <a:rPr lang="ru-RU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ru-RU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3 </a:t>
            </a:r>
            <a:r>
              <a:rPr lang="ru-RU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балл </a:t>
            </a:r>
            <a:r>
              <a:rPr lang="ru-RU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3 </a:t>
            </a:r>
            <a:r>
              <a:rPr lang="ru-RU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задания</a:t>
            </a:r>
            <a:endParaRPr lang="ru-RU" sz="2000" dirty="0"/>
          </a:p>
        </p:txBody>
      </p:sp>
      <p:sp>
        <p:nvSpPr>
          <p:cNvPr id="12" name="TextBox 11"/>
          <p:cNvSpPr txBox="1"/>
          <p:nvPr/>
        </p:nvSpPr>
        <p:spPr>
          <a:xfrm>
            <a:off x="7380312" y="188640"/>
            <a:ext cx="16561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</a:rPr>
              <a:t>Конспект</a:t>
            </a:r>
            <a:endParaRPr lang="ru-RU" sz="2000" b="1" dirty="0">
              <a:solidFill>
                <a:srgbClr val="C0000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23528" y="3495784"/>
            <a:ext cx="727280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D16349"/>
              </a:buClr>
              <a:buSzPct val="85000"/>
            </a:pPr>
            <a:r>
              <a:rPr lang="ru-RU" sz="20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			</a:t>
            </a:r>
            <a:r>
              <a:rPr lang="en-US" sz="20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{</a:t>
            </a:r>
            <a:r>
              <a:rPr lang="ru-RU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Формулы</a:t>
            </a:r>
            <a:r>
              <a:rPr lang="en-US" sz="20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}</a:t>
            </a:r>
            <a:r>
              <a:rPr lang="ru-RU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sr</a:t>
            </a:r>
            <a:r>
              <a:rPr lang="en-US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= (b1+b2+b3) / 3</a:t>
            </a:r>
            <a:endParaRPr lang="ru-RU" sz="20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323528" y="4233282"/>
            <a:ext cx="727280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D16349"/>
              </a:buClr>
              <a:buSzPct val="85000"/>
            </a:pPr>
            <a:r>
              <a:rPr lang="ru-RU" sz="20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			</a:t>
            </a:r>
            <a:r>
              <a:rPr lang="en-US" sz="20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{</a:t>
            </a:r>
            <a:r>
              <a:rPr lang="ru-RU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Описание выходных переменных</a:t>
            </a:r>
            <a:r>
              <a:rPr lang="en-US" sz="20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}</a:t>
            </a:r>
            <a:r>
              <a:rPr lang="ru-RU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sr</a:t>
            </a:r>
            <a:r>
              <a:rPr lang="en-US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среднее </a:t>
            </a:r>
            <a:r>
              <a:rPr lang="ru-RU" sz="2000" b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арифметическое баллов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039986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7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9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9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2"/>
      <p:bldP spid="12" grpId="0"/>
      <p:bldP spid="10" grpId="0" build="p" bldLvl="2"/>
      <p:bldP spid="11" grpId="0" build="p" bldLvl="2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Пример программы (</a:t>
            </a:r>
            <a:r>
              <a:rPr lang="ru-RU" sz="2700" b="1" dirty="0" smtClean="0">
                <a:solidFill>
                  <a:srgbClr val="002060"/>
                </a:solidFill>
              </a:rPr>
              <a:t>без оформления</a:t>
            </a:r>
            <a:r>
              <a:rPr lang="ru-RU" b="1" dirty="0" smtClean="0">
                <a:solidFill>
                  <a:srgbClr val="002060"/>
                </a:solidFill>
              </a:rPr>
              <a:t>)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2844" y="928670"/>
            <a:ext cx="4104456" cy="1631216"/>
          </a:xfrm>
          <a:prstGeom prst="rect">
            <a:avLst/>
          </a:prstGeom>
          <a:solidFill>
            <a:srgbClr val="C4D4D6"/>
          </a:solidFill>
        </p:spPr>
        <p:txBody>
          <a:bodyPr wrap="square">
            <a:spAutoFit/>
          </a:bodyPr>
          <a:lstStyle/>
          <a:p>
            <a:pPr lvl="0">
              <a:buClr>
                <a:srgbClr val="D16349"/>
              </a:buClr>
              <a:buSzPct val="85000"/>
            </a:pPr>
            <a:r>
              <a:rPr lang="ru-RU" sz="2000" b="1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Program</a:t>
            </a:r>
            <a:r>
              <a:rPr lang="ru-RU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Lr1</a:t>
            </a:r>
            <a:r>
              <a:rPr lang="ru-RU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br>
              <a:rPr lang="ru-RU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Uses</a:t>
            </a:r>
            <a:r>
              <a:rPr lang="ru-RU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Crt</a:t>
            </a:r>
            <a:r>
              <a:rPr lang="ru-RU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endParaRPr lang="en-US" sz="20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Clr>
                <a:srgbClr val="D16349"/>
              </a:buClr>
              <a:buSzPct val="85000"/>
            </a:pPr>
            <a:r>
              <a:rPr lang="ru-RU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Const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r = 1;  kl = 9;</a:t>
            </a:r>
            <a:r>
              <a:rPr lang="ru-RU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Var</a:t>
            </a:r>
            <a:r>
              <a:rPr lang="ru-RU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b1, b2, b3</a:t>
            </a:r>
            <a:r>
              <a:rPr lang="ru-RU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Integer</a:t>
            </a:r>
            <a:r>
              <a:rPr lang="ru-RU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endParaRPr lang="en-US" sz="20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D16349"/>
              </a:buClr>
              <a:buSzPct val="85000"/>
            </a:pPr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       </a:t>
            </a:r>
            <a:r>
              <a:rPr lang="en-US" sz="2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sr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: Real</a:t>
            </a:r>
            <a:r>
              <a:rPr lang="en-US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endParaRPr lang="ru-RU" sz="20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54801" y="2357430"/>
            <a:ext cx="103105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buClr>
                <a:srgbClr val="D16349"/>
              </a:buClr>
              <a:buSzPct val="85000"/>
            </a:pPr>
            <a:r>
              <a:rPr lang="ru-RU" sz="2000" b="1" dirty="0" err="1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Begin</a:t>
            </a:r>
            <a:endParaRPr lang="en-US" sz="2000" b="1" dirty="0" smtClean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D16349"/>
              </a:buClr>
              <a:buSzPct val="85000"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latin typeface="Times New Roman" pitchFamily="18" charset="0"/>
                <a:cs typeface="Times New Roman" pitchFamily="18" charset="0"/>
              </a:rPr>
              <a:t>Clrscr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58529" y="5715016"/>
            <a:ext cx="128913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Clr>
                <a:srgbClr val="D16349"/>
              </a:buClr>
              <a:buSzPct val="85000"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latin typeface="Times New Roman" pitchFamily="18" charset="0"/>
                <a:cs typeface="Times New Roman" pitchFamily="18" charset="0"/>
              </a:rPr>
              <a:t>Readkey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lvl="0">
              <a:buClr>
                <a:srgbClr val="D16349"/>
              </a:buClr>
              <a:buSzPct val="85000"/>
            </a:pPr>
            <a:r>
              <a:rPr lang="ru-RU" sz="2000" b="1" dirty="0" err="1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End</a:t>
            </a:r>
            <a:r>
              <a:rPr lang="ru-RU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28596" y="4143380"/>
            <a:ext cx="749944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Clr>
                <a:srgbClr val="D16349"/>
              </a:buClr>
              <a:buSzPct val="85000"/>
            </a:pPr>
            <a:r>
              <a:rPr lang="en-US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Write (‘</a:t>
            </a:r>
            <a:r>
              <a:rPr lang="ru-RU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Задание 1 (баллов): </a:t>
            </a:r>
            <a:r>
              <a:rPr lang="en-US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ru-RU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r>
              <a:rPr lang="ru-RU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b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Readln</a:t>
            </a:r>
            <a:r>
              <a:rPr lang="en-US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(b1);</a:t>
            </a:r>
            <a:endParaRPr lang="ru-RU" sz="2000" b="1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D16349"/>
              </a:buClr>
              <a:buSzPct val="85000"/>
            </a:pPr>
            <a:r>
              <a:rPr lang="en-US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Write (‘</a:t>
            </a:r>
            <a:r>
              <a:rPr lang="ru-RU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Задание 2 (баллов): </a:t>
            </a:r>
            <a:r>
              <a:rPr lang="en-US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ru-RU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r>
              <a:rPr lang="ru-RU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b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Readln</a:t>
            </a:r>
            <a:r>
              <a:rPr lang="en-US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(b</a:t>
            </a:r>
            <a:r>
              <a:rPr lang="ru-RU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);</a:t>
            </a:r>
            <a:endParaRPr lang="ru-RU" sz="2000" b="1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D16349"/>
              </a:buClr>
              <a:buSzPct val="85000"/>
            </a:pPr>
            <a:r>
              <a:rPr lang="en-US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Write (‘</a:t>
            </a:r>
            <a:r>
              <a:rPr lang="ru-RU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Задание 3 (баллов): </a:t>
            </a:r>
            <a:r>
              <a:rPr lang="en-US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ru-RU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r>
              <a:rPr lang="ru-RU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b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Readln</a:t>
            </a:r>
            <a:r>
              <a:rPr lang="en-US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(b</a:t>
            </a:r>
            <a:r>
              <a:rPr lang="ru-RU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);</a:t>
            </a:r>
            <a:endParaRPr lang="ru-RU" sz="2000" b="1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26844" y="2928934"/>
            <a:ext cx="854395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Clr>
                <a:srgbClr val="D16349"/>
              </a:buClr>
              <a:buSzPct val="85000"/>
            </a:pPr>
            <a:r>
              <a:rPr lang="en-US" sz="2000" b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Writeln</a:t>
            </a:r>
            <a:r>
              <a:rPr lang="en-US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(‘</a:t>
            </a:r>
            <a:r>
              <a:rPr lang="ru-RU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Лабораторная работа № </a:t>
            </a:r>
            <a:r>
              <a:rPr lang="en-US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ru-RU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ru-RU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lvl="0">
              <a:buClr>
                <a:srgbClr val="D16349"/>
              </a:buClr>
              <a:buSzPct val="85000"/>
            </a:pPr>
            <a:r>
              <a:rPr lang="en-US" sz="2000" b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Writeln</a:t>
            </a:r>
            <a:r>
              <a:rPr lang="en-US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(‘</a:t>
            </a:r>
            <a:r>
              <a:rPr lang="ru-RU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Ученика </a:t>
            </a:r>
            <a:r>
              <a:rPr lang="en-US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ru-RU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kl</a:t>
            </a:r>
            <a:r>
              <a:rPr lang="ru-RU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‘ </a:t>
            </a:r>
            <a:r>
              <a:rPr lang="ru-RU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класса …</a:t>
            </a:r>
            <a:r>
              <a:rPr lang="en-US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ru-RU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Clr>
                <a:srgbClr val="D16349"/>
              </a:buClr>
              <a:buSzPct val="85000"/>
            </a:pPr>
            <a:r>
              <a:rPr lang="en-US" sz="2000" b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Writeln</a:t>
            </a:r>
            <a:r>
              <a:rPr lang="en-US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(‘</a:t>
            </a:r>
            <a:r>
              <a:rPr lang="ru-RU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Фамилия</a:t>
            </a:r>
            <a:r>
              <a:rPr lang="en-US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ru-RU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endParaRPr lang="ru-RU" sz="2000" b="1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D16349"/>
              </a:buClr>
              <a:buSzPct val="85000"/>
            </a:pPr>
            <a:r>
              <a:rPr lang="en-US" sz="2000" b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Writeln</a:t>
            </a:r>
            <a:r>
              <a:rPr lang="en-US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(‘</a:t>
            </a:r>
            <a:r>
              <a:rPr lang="ru-RU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Имя</a:t>
            </a:r>
            <a:r>
              <a:rPr lang="en-US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ru-RU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20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67544" y="5072074"/>
            <a:ext cx="684076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D16349"/>
              </a:buClr>
              <a:buSzPct val="85000"/>
            </a:pPr>
            <a:r>
              <a:rPr lang="en-US" sz="2000" b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sr</a:t>
            </a:r>
            <a:r>
              <a:rPr lang="en-US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:= (b1+b2+b3)</a:t>
            </a:r>
            <a:r>
              <a:rPr lang="ru-RU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/</a:t>
            </a:r>
            <a:r>
              <a:rPr lang="ru-RU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3;</a:t>
            </a:r>
            <a:endParaRPr lang="en-US" sz="20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Clr>
                <a:srgbClr val="D16349"/>
              </a:buClr>
              <a:buSzPct val="85000"/>
            </a:pPr>
            <a:r>
              <a:rPr lang="en-US" sz="2000" b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Writeln</a:t>
            </a:r>
            <a:r>
              <a:rPr lang="en-US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(‘</a:t>
            </a:r>
            <a:r>
              <a:rPr lang="ru-RU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Средний балл: </a:t>
            </a:r>
            <a:r>
              <a:rPr lang="en-US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’,</a:t>
            </a:r>
            <a:r>
              <a:rPr lang="ru-RU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sr:0:2</a:t>
            </a:r>
            <a:r>
              <a:rPr lang="ru-RU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endParaRPr lang="ru-RU" sz="2000" dirty="0"/>
          </a:p>
        </p:txBody>
      </p:sp>
      <p:sp>
        <p:nvSpPr>
          <p:cNvPr id="12" name="TextBox 11"/>
          <p:cNvSpPr txBox="1"/>
          <p:nvPr/>
        </p:nvSpPr>
        <p:spPr>
          <a:xfrm>
            <a:off x="2987824" y="6341258"/>
            <a:ext cx="59829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</a:rPr>
              <a:t>Переписать текст программы в тетрадь</a:t>
            </a:r>
            <a:endParaRPr lang="ru-RU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1175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40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2" animBg="1"/>
      <p:bldP spid="5" grpId="0"/>
      <p:bldP spid="6" grpId="0"/>
      <p:bldP spid="7" grpId="0" build="p"/>
      <p:bldP spid="8" grpId="0" build="p"/>
      <p:bldP spid="9" grpId="0" build="p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Пример </a:t>
            </a:r>
            <a:r>
              <a:rPr lang="ru-RU" b="1" dirty="0">
                <a:solidFill>
                  <a:srgbClr val="002060"/>
                </a:solidFill>
              </a:rPr>
              <a:t>программы </a:t>
            </a:r>
            <a:r>
              <a:rPr lang="ru-RU" b="1" dirty="0" smtClean="0">
                <a:solidFill>
                  <a:srgbClr val="002060"/>
                </a:solidFill>
              </a:rPr>
              <a:t>(</a:t>
            </a:r>
            <a:r>
              <a:rPr lang="ru-RU" sz="3600" b="1" dirty="0" smtClean="0">
                <a:solidFill>
                  <a:srgbClr val="002060"/>
                </a:solidFill>
              </a:rPr>
              <a:t>с оформлением</a:t>
            </a:r>
            <a:r>
              <a:rPr lang="ru-RU" b="1" dirty="0" smtClean="0">
                <a:solidFill>
                  <a:srgbClr val="002060"/>
                </a:solidFill>
              </a:rPr>
              <a:t>)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2844" y="928670"/>
            <a:ext cx="4104456" cy="1631216"/>
          </a:xfrm>
          <a:prstGeom prst="rect">
            <a:avLst/>
          </a:prstGeom>
          <a:solidFill>
            <a:srgbClr val="C4D4D6"/>
          </a:solidFill>
        </p:spPr>
        <p:txBody>
          <a:bodyPr wrap="square">
            <a:spAutoFit/>
          </a:bodyPr>
          <a:lstStyle/>
          <a:p>
            <a:pPr lvl="0">
              <a:buClr>
                <a:srgbClr val="D16349"/>
              </a:buClr>
              <a:buSzPct val="85000"/>
            </a:pPr>
            <a:r>
              <a:rPr lang="ru-RU" sz="2000" b="1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Program</a:t>
            </a:r>
            <a:r>
              <a:rPr lang="ru-RU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Lr1</a:t>
            </a:r>
            <a:r>
              <a:rPr lang="ru-RU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br>
              <a:rPr lang="ru-RU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Uses</a:t>
            </a:r>
            <a:r>
              <a:rPr lang="ru-RU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Crt</a:t>
            </a:r>
            <a:r>
              <a:rPr lang="ru-RU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endParaRPr lang="en-US" sz="20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Clr>
                <a:srgbClr val="D16349"/>
              </a:buClr>
              <a:buSzPct val="85000"/>
            </a:pPr>
            <a:r>
              <a:rPr lang="ru-RU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Const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r = 1;  kl = 9;</a:t>
            </a:r>
            <a:r>
              <a:rPr lang="ru-RU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Var</a:t>
            </a:r>
            <a:r>
              <a:rPr lang="ru-RU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b1, b2, b3</a:t>
            </a:r>
            <a:r>
              <a:rPr lang="ru-RU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Integer</a:t>
            </a:r>
            <a:r>
              <a:rPr lang="ru-RU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endParaRPr lang="en-US" sz="20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D16349"/>
              </a:buClr>
              <a:buSzPct val="85000"/>
            </a:pPr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       </a:t>
            </a:r>
            <a:r>
              <a:rPr lang="en-US" sz="2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sr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: Real</a:t>
            </a:r>
            <a:r>
              <a:rPr lang="en-US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endParaRPr lang="ru-RU" sz="20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54801" y="2357430"/>
            <a:ext cx="103105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buClr>
                <a:srgbClr val="D16349"/>
              </a:buClr>
              <a:buSzPct val="85000"/>
            </a:pPr>
            <a:r>
              <a:rPr lang="ru-RU" sz="2000" b="1" dirty="0" err="1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Begin</a:t>
            </a:r>
            <a:endParaRPr lang="en-US" sz="2000" b="1" dirty="0" smtClean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D16349"/>
              </a:buClr>
              <a:buSzPct val="85000"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latin typeface="Times New Roman" pitchFamily="18" charset="0"/>
                <a:cs typeface="Times New Roman" pitchFamily="18" charset="0"/>
              </a:rPr>
              <a:t>Clrscr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58529" y="5715016"/>
            <a:ext cx="128913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Clr>
                <a:srgbClr val="D16349"/>
              </a:buClr>
              <a:buSzPct val="85000"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latin typeface="Times New Roman" pitchFamily="18" charset="0"/>
                <a:cs typeface="Times New Roman" pitchFamily="18" charset="0"/>
              </a:rPr>
              <a:t>Readkey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lvl="0">
              <a:buClr>
                <a:srgbClr val="D16349"/>
              </a:buClr>
              <a:buSzPct val="85000"/>
            </a:pPr>
            <a:r>
              <a:rPr lang="ru-RU" sz="2000" b="1" dirty="0" err="1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End</a:t>
            </a:r>
            <a:r>
              <a:rPr lang="ru-RU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28596" y="4143380"/>
            <a:ext cx="749944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Clr>
                <a:srgbClr val="D16349"/>
              </a:buClr>
              <a:buSzPct val="85000"/>
            </a:pPr>
            <a:r>
              <a:rPr lang="ru-RU" sz="20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GotoXY</a:t>
            </a:r>
            <a:r>
              <a:rPr lang="ru-RU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(15, </a:t>
            </a:r>
            <a:r>
              <a:rPr lang="en-US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11</a:t>
            </a:r>
            <a:r>
              <a:rPr lang="ru-RU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en-US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Write (‘</a:t>
            </a:r>
            <a:r>
              <a:rPr lang="ru-RU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Задание 1 (баллов): </a:t>
            </a:r>
            <a:r>
              <a:rPr lang="en-US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ru-RU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r>
              <a:rPr lang="ru-RU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b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Readln</a:t>
            </a:r>
            <a:r>
              <a:rPr lang="en-US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(b1);</a:t>
            </a:r>
            <a:endParaRPr lang="ru-RU" sz="2000" b="1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D16349"/>
              </a:buClr>
              <a:buSzPct val="85000"/>
            </a:pPr>
            <a:r>
              <a:rPr lang="ru-RU" sz="2000" b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GotoXY</a:t>
            </a:r>
            <a:r>
              <a:rPr lang="ru-RU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(15, </a:t>
            </a:r>
            <a:r>
              <a:rPr lang="en-US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3)</a:t>
            </a:r>
            <a:r>
              <a:rPr lang="en-US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;  Write (‘</a:t>
            </a:r>
            <a:r>
              <a:rPr lang="ru-RU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Задание 2 (баллов): </a:t>
            </a:r>
            <a:r>
              <a:rPr lang="en-US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ru-RU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r>
              <a:rPr lang="ru-RU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b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Readln</a:t>
            </a:r>
            <a:r>
              <a:rPr lang="en-US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(b</a:t>
            </a:r>
            <a:r>
              <a:rPr lang="ru-RU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);</a:t>
            </a:r>
            <a:endParaRPr lang="ru-RU" sz="2000" b="1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D16349"/>
              </a:buClr>
              <a:buSzPct val="85000"/>
            </a:pPr>
            <a:r>
              <a:rPr lang="ru-RU" sz="2000" b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GotoXY</a:t>
            </a:r>
            <a:r>
              <a:rPr lang="ru-RU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(15, </a:t>
            </a:r>
            <a:r>
              <a:rPr lang="en-US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5)</a:t>
            </a:r>
            <a:r>
              <a:rPr lang="en-US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;  Write (‘</a:t>
            </a:r>
            <a:r>
              <a:rPr lang="ru-RU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Задание 3 (баллов): </a:t>
            </a:r>
            <a:r>
              <a:rPr lang="en-US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ru-RU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r>
              <a:rPr lang="ru-RU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b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Readln</a:t>
            </a:r>
            <a:r>
              <a:rPr lang="en-US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(b</a:t>
            </a:r>
            <a:r>
              <a:rPr lang="ru-RU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);</a:t>
            </a:r>
            <a:endParaRPr lang="ru-RU" sz="2000" b="1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26844" y="2928934"/>
            <a:ext cx="854395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Clr>
                <a:srgbClr val="D16349"/>
              </a:buClr>
              <a:buSzPct val="85000"/>
            </a:pPr>
            <a:r>
              <a:rPr lang="ru-RU" sz="20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GotoXY</a:t>
            </a:r>
            <a:r>
              <a:rPr lang="ru-RU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30</a:t>
            </a:r>
            <a:r>
              <a:rPr lang="ru-RU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;   </a:t>
            </a:r>
            <a:r>
              <a:rPr lang="en-US" sz="20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Writeln</a:t>
            </a:r>
            <a:r>
              <a:rPr lang="en-US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(‘</a:t>
            </a:r>
            <a:r>
              <a:rPr lang="ru-RU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Лабораторная работа № </a:t>
            </a:r>
            <a:r>
              <a:rPr lang="en-US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ru-RU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ru-RU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lvl="0">
              <a:buClr>
                <a:srgbClr val="D16349"/>
              </a:buClr>
              <a:buSzPct val="85000"/>
            </a:pPr>
            <a:r>
              <a:rPr lang="ru-RU" sz="20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GotoXY</a:t>
            </a:r>
            <a:r>
              <a:rPr lang="ru-RU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30</a:t>
            </a:r>
            <a:r>
              <a:rPr lang="ru-RU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;   </a:t>
            </a:r>
            <a:r>
              <a:rPr lang="en-US" sz="20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Writeln</a:t>
            </a:r>
            <a:r>
              <a:rPr lang="en-US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(‘</a:t>
            </a:r>
            <a:r>
              <a:rPr lang="ru-RU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Ученика </a:t>
            </a:r>
            <a:r>
              <a:rPr lang="en-US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ru-RU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kl</a:t>
            </a:r>
            <a:r>
              <a:rPr lang="ru-RU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‘ </a:t>
            </a:r>
            <a:r>
              <a:rPr lang="ru-RU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класса …</a:t>
            </a:r>
            <a:r>
              <a:rPr lang="en-US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ru-RU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Clr>
                <a:srgbClr val="D16349"/>
              </a:buClr>
              <a:buSzPct val="85000"/>
            </a:pPr>
            <a:r>
              <a:rPr lang="ru-RU" sz="2000" b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GotoXY</a:t>
            </a:r>
            <a:r>
              <a:rPr lang="ru-RU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35</a:t>
            </a:r>
            <a:r>
              <a:rPr lang="ru-RU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r>
              <a:rPr lang="ru-RU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;   </a:t>
            </a:r>
            <a:r>
              <a:rPr lang="en-US" sz="2000" b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Writeln</a:t>
            </a:r>
            <a:r>
              <a:rPr lang="en-US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(‘</a:t>
            </a:r>
            <a:r>
              <a:rPr lang="ru-RU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Фамилия</a:t>
            </a:r>
            <a:r>
              <a:rPr lang="en-US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ru-RU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endParaRPr lang="ru-RU" sz="2000" b="1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D16349"/>
              </a:buClr>
              <a:buSzPct val="85000"/>
            </a:pPr>
            <a:r>
              <a:rPr lang="ru-RU" sz="2000" b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GotoXY</a:t>
            </a:r>
            <a:r>
              <a:rPr lang="ru-RU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(45,8)</a:t>
            </a:r>
            <a:r>
              <a:rPr lang="en-US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;   </a:t>
            </a:r>
            <a:r>
              <a:rPr lang="en-US" sz="2000" b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Writeln</a:t>
            </a:r>
            <a:r>
              <a:rPr lang="en-US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(‘</a:t>
            </a:r>
            <a:r>
              <a:rPr lang="ru-RU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Имя</a:t>
            </a:r>
            <a:r>
              <a:rPr lang="en-US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ru-RU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20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67544" y="5072074"/>
            <a:ext cx="684076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D16349"/>
              </a:buClr>
              <a:buSzPct val="85000"/>
            </a:pPr>
            <a:r>
              <a:rPr lang="en-US" sz="2000" b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sr</a:t>
            </a:r>
            <a:r>
              <a:rPr lang="en-US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:= (b1+b2+b3)</a:t>
            </a:r>
            <a:r>
              <a:rPr lang="ru-RU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/</a:t>
            </a:r>
            <a:r>
              <a:rPr lang="ru-RU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3;</a:t>
            </a:r>
            <a:endParaRPr lang="en-US" sz="20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Clr>
                <a:srgbClr val="D16349"/>
              </a:buClr>
              <a:buSzPct val="85000"/>
            </a:pPr>
            <a:r>
              <a:rPr lang="ru-RU" sz="2000" b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GotoXY</a:t>
            </a:r>
            <a:r>
              <a:rPr lang="ru-RU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20</a:t>
            </a:r>
            <a:r>
              <a:rPr lang="ru-RU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22</a:t>
            </a:r>
            <a:r>
              <a:rPr lang="ru-RU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en-US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b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Writeln</a:t>
            </a:r>
            <a:r>
              <a:rPr lang="en-US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(‘</a:t>
            </a:r>
            <a:r>
              <a:rPr lang="ru-RU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Средний балл: </a:t>
            </a:r>
            <a:r>
              <a:rPr lang="en-US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’,</a:t>
            </a:r>
            <a:r>
              <a:rPr lang="ru-RU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sr:0:2</a:t>
            </a:r>
            <a:r>
              <a:rPr lang="ru-RU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endParaRPr lang="ru-RU" sz="2000" dirty="0"/>
          </a:p>
        </p:txBody>
      </p:sp>
      <p:sp>
        <p:nvSpPr>
          <p:cNvPr id="12" name="TextBox 11"/>
          <p:cNvSpPr txBox="1"/>
          <p:nvPr/>
        </p:nvSpPr>
        <p:spPr>
          <a:xfrm>
            <a:off x="2987824" y="6341258"/>
            <a:ext cx="59829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</a:rPr>
              <a:t>Набрать программу в среде </a:t>
            </a:r>
            <a:r>
              <a:rPr lang="en-US" sz="2000" b="1" dirty="0" smtClean="0">
                <a:solidFill>
                  <a:srgbClr val="C00000"/>
                </a:solidFill>
              </a:rPr>
              <a:t>Pascal</a:t>
            </a:r>
            <a:endParaRPr lang="ru-RU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122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40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2" animBg="1"/>
      <p:bldP spid="5" grpId="0"/>
      <p:bldP spid="6" grpId="0"/>
      <p:bldP spid="7" grpId="0" build="p"/>
      <p:bldP spid="8" grpId="0" build="p"/>
      <p:bldP spid="9" grpId="0" build="p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Line 2"/>
          <p:cNvSpPr>
            <a:spLocks noChangeShapeType="1"/>
          </p:cNvSpPr>
          <p:nvPr/>
        </p:nvSpPr>
        <p:spPr bwMode="auto">
          <a:xfrm>
            <a:off x="4071934" y="993358"/>
            <a:ext cx="4572032" cy="6750"/>
          </a:xfrm>
          <a:prstGeom prst="line">
            <a:avLst/>
          </a:prstGeom>
          <a:noFill/>
          <a:ln w="38100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4" name="Text Box 3"/>
          <p:cNvSpPr txBox="1">
            <a:spLocks noChangeArrowheads="1"/>
          </p:cNvSpPr>
          <p:nvPr/>
        </p:nvSpPr>
        <p:spPr bwMode="auto">
          <a:xfrm>
            <a:off x="6118225" y="884238"/>
            <a:ext cx="673100" cy="471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ru-RU" sz="1000" b="0">
              <a:latin typeface="Times New Roman" pitchFamily="18" charset="0"/>
            </a:endParaRPr>
          </a:p>
        </p:txBody>
      </p:sp>
      <p:sp>
        <p:nvSpPr>
          <p:cNvPr id="15" name="Text Box 4"/>
          <p:cNvSpPr txBox="1">
            <a:spLocks noChangeArrowheads="1"/>
          </p:cNvSpPr>
          <p:nvPr/>
        </p:nvSpPr>
        <p:spPr bwMode="auto">
          <a:xfrm>
            <a:off x="5071707" y="1000108"/>
            <a:ext cx="2452621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ru-RU" sz="3000" dirty="0" smtClean="0"/>
              <a:t>Блок-схема</a:t>
            </a:r>
            <a:endParaRPr lang="ru-RU" sz="3000" dirty="0"/>
          </a:p>
        </p:txBody>
      </p:sp>
      <p:sp>
        <p:nvSpPr>
          <p:cNvPr id="16" name="AutoShape 6"/>
          <p:cNvSpPr>
            <a:spLocks noChangeArrowheads="1"/>
          </p:cNvSpPr>
          <p:nvPr/>
        </p:nvSpPr>
        <p:spPr bwMode="auto">
          <a:xfrm>
            <a:off x="4216375" y="1612404"/>
            <a:ext cx="2160000" cy="542925"/>
          </a:xfrm>
          <a:prstGeom prst="flowChartTerminator">
            <a:avLst/>
          </a:prstGeom>
          <a:solidFill>
            <a:srgbClr val="FFFF99"/>
          </a:solidFill>
          <a:ln w="12700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wrap="none" lIns="90000" tIns="46800" rIns="90000" bIns="46800" anchor="ctr"/>
          <a:lstStyle/>
          <a:p>
            <a:pPr algn="ctr"/>
            <a:r>
              <a:rPr lang="ru-RU" sz="2400" b="0" dirty="0">
                <a:latin typeface="Times New Roman" pitchFamily="18" charset="0"/>
                <a:cs typeface="Times New Roman" pitchFamily="18" charset="0"/>
              </a:rPr>
              <a:t>начало</a:t>
            </a:r>
          </a:p>
        </p:txBody>
      </p:sp>
      <p:sp>
        <p:nvSpPr>
          <p:cNvPr id="17" name="AutoShape 7"/>
          <p:cNvSpPr>
            <a:spLocks noChangeArrowheads="1"/>
          </p:cNvSpPr>
          <p:nvPr/>
        </p:nvSpPr>
        <p:spPr bwMode="auto">
          <a:xfrm>
            <a:off x="4212208" y="5589240"/>
            <a:ext cx="2232000" cy="542925"/>
          </a:xfrm>
          <a:prstGeom prst="flowChartTerminator">
            <a:avLst/>
          </a:prstGeom>
          <a:solidFill>
            <a:srgbClr val="FFFF99"/>
          </a:solidFill>
          <a:ln w="12700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wrap="none" lIns="90000" tIns="46800" rIns="90000" bIns="46800" anchor="ctr"/>
          <a:lstStyle/>
          <a:p>
            <a:pPr algn="ctr"/>
            <a:r>
              <a:rPr lang="ru-RU" sz="2400" b="0"/>
              <a:t>конец</a:t>
            </a:r>
          </a:p>
        </p:txBody>
      </p:sp>
      <p:sp>
        <p:nvSpPr>
          <p:cNvPr id="18" name="Rectangle 8"/>
          <p:cNvSpPr>
            <a:spLocks noChangeArrowheads="1"/>
          </p:cNvSpPr>
          <p:nvPr/>
        </p:nvSpPr>
        <p:spPr bwMode="auto">
          <a:xfrm>
            <a:off x="4139952" y="3487561"/>
            <a:ext cx="2304000" cy="756000"/>
          </a:xfrm>
          <a:prstGeom prst="rect">
            <a:avLst/>
          </a:prstGeom>
          <a:solidFill>
            <a:srgbClr val="FFFF99"/>
          </a:solidFill>
          <a:ln w="12700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wrap="none" lIns="90000" tIns="46800" rIns="90000" bIns="46800" anchor="ctr"/>
          <a:lstStyle/>
          <a:p>
            <a:pPr algn="ctr"/>
            <a:r>
              <a:rPr lang="en-US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:=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sqrt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((2*h)/g)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AutoShape 9"/>
          <p:cNvSpPr>
            <a:spLocks noChangeArrowheads="1"/>
          </p:cNvSpPr>
          <p:nvPr/>
        </p:nvSpPr>
        <p:spPr bwMode="auto">
          <a:xfrm>
            <a:off x="4176200" y="2498279"/>
            <a:ext cx="2196000" cy="665162"/>
          </a:xfrm>
          <a:prstGeom prst="flowChartInputOutput">
            <a:avLst/>
          </a:prstGeom>
          <a:solidFill>
            <a:srgbClr val="FFFF99"/>
          </a:solidFill>
          <a:ln w="12700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wrap="none" lIns="90000" tIns="46800" rIns="90000" bIns="46800" anchor="ctr"/>
          <a:lstStyle/>
          <a:p>
            <a:pPr algn="ctr"/>
            <a:r>
              <a:rPr lang="ru-RU" sz="2400" b="0" dirty="0">
                <a:latin typeface="Times New Roman" pitchFamily="18" charset="0"/>
                <a:cs typeface="Times New Roman" pitchFamily="18" charset="0"/>
              </a:rPr>
              <a:t>ввод 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g</a:t>
            </a:r>
            <a:r>
              <a:rPr lang="en-US" sz="2400" b="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b="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endParaRPr lang="ru-RU" sz="2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Line 11"/>
          <p:cNvSpPr>
            <a:spLocks noChangeShapeType="1"/>
          </p:cNvSpPr>
          <p:nvPr/>
        </p:nvSpPr>
        <p:spPr bwMode="auto">
          <a:xfrm>
            <a:off x="5292080" y="2155369"/>
            <a:ext cx="0" cy="360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0000" tIns="46800" rIns="90000" bIns="46800" anchor="ctr"/>
          <a:lstStyle/>
          <a:p>
            <a:endParaRPr lang="ru-RU"/>
          </a:p>
        </p:txBody>
      </p:sp>
      <p:sp>
        <p:nvSpPr>
          <p:cNvPr id="21" name="Line 12"/>
          <p:cNvSpPr>
            <a:spLocks noChangeShapeType="1"/>
          </p:cNvSpPr>
          <p:nvPr/>
        </p:nvSpPr>
        <p:spPr bwMode="auto">
          <a:xfrm>
            <a:off x="5292080" y="3163481"/>
            <a:ext cx="0" cy="360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0000" tIns="46800" rIns="90000" bIns="46800" anchor="ctr"/>
          <a:lstStyle/>
          <a:p>
            <a:endParaRPr lang="ru-RU"/>
          </a:p>
        </p:txBody>
      </p:sp>
      <p:sp>
        <p:nvSpPr>
          <p:cNvPr id="22" name="Line 13"/>
          <p:cNvSpPr>
            <a:spLocks noChangeShapeType="1"/>
          </p:cNvSpPr>
          <p:nvPr/>
        </p:nvSpPr>
        <p:spPr bwMode="auto">
          <a:xfrm>
            <a:off x="5292080" y="4243601"/>
            <a:ext cx="0" cy="360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0000" tIns="46800" rIns="90000" bIns="46800" anchor="ctr"/>
          <a:lstStyle/>
          <a:p>
            <a:endParaRPr lang="ru-RU"/>
          </a:p>
        </p:txBody>
      </p:sp>
      <p:sp>
        <p:nvSpPr>
          <p:cNvPr id="23" name="Line 14"/>
          <p:cNvSpPr>
            <a:spLocks noChangeShapeType="1"/>
          </p:cNvSpPr>
          <p:nvPr/>
        </p:nvSpPr>
        <p:spPr bwMode="auto">
          <a:xfrm>
            <a:off x="5292080" y="5251713"/>
            <a:ext cx="0" cy="360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0000" tIns="46800" rIns="90000" bIns="46800" anchor="ctr"/>
          <a:lstStyle/>
          <a:p>
            <a:endParaRPr lang="ru-RU"/>
          </a:p>
        </p:txBody>
      </p:sp>
      <p:sp>
        <p:nvSpPr>
          <p:cNvPr id="24" name="AutoShape 17"/>
          <p:cNvSpPr>
            <a:spLocks noChangeArrowheads="1"/>
          </p:cNvSpPr>
          <p:nvPr/>
        </p:nvSpPr>
        <p:spPr bwMode="auto">
          <a:xfrm>
            <a:off x="7007942" y="1533990"/>
            <a:ext cx="1800000" cy="576000"/>
          </a:xfrm>
          <a:prstGeom prst="wedgeRoundRectCallout">
            <a:avLst>
              <a:gd name="adj1" fmla="val -97519"/>
              <a:gd name="adj2" fmla="val 3718"/>
              <a:gd name="adj3" fmla="val 16667"/>
            </a:avLst>
          </a:prstGeom>
          <a:solidFill>
            <a:srgbClr val="E6E6E6"/>
          </a:solidFill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lIns="90000" tIns="46800" rIns="90000" bIns="46800" anchor="ctr"/>
          <a:lstStyle/>
          <a:p>
            <a:pPr algn="ctr"/>
            <a:r>
              <a:rPr lang="ru-RU" b="0" dirty="0"/>
              <a:t>блок "начало"</a:t>
            </a:r>
          </a:p>
        </p:txBody>
      </p:sp>
      <p:sp>
        <p:nvSpPr>
          <p:cNvPr id="25" name="AutoShape 18"/>
          <p:cNvSpPr>
            <a:spLocks noChangeArrowheads="1"/>
          </p:cNvSpPr>
          <p:nvPr/>
        </p:nvSpPr>
        <p:spPr bwMode="auto">
          <a:xfrm>
            <a:off x="7020472" y="2356792"/>
            <a:ext cx="1800000" cy="648000"/>
          </a:xfrm>
          <a:prstGeom prst="wedgeRoundRectCallout">
            <a:avLst>
              <a:gd name="adj1" fmla="val -97519"/>
              <a:gd name="adj2" fmla="val 3718"/>
              <a:gd name="adj3" fmla="val 16667"/>
            </a:avLst>
          </a:prstGeom>
          <a:solidFill>
            <a:srgbClr val="E6E6E6"/>
          </a:solidFill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lIns="90000" tIns="46800" rIns="90000" bIns="46800" anchor="ctr"/>
          <a:lstStyle/>
          <a:p>
            <a:pPr algn="ctr"/>
            <a:r>
              <a:rPr lang="ru-RU" b="0" dirty="0"/>
              <a:t>блок "</a:t>
            </a:r>
            <a:r>
              <a:rPr lang="ru-RU" b="0" dirty="0" smtClean="0"/>
              <a:t>ввод</a:t>
            </a:r>
            <a:r>
              <a:rPr lang="ru-RU" dirty="0"/>
              <a:t>"</a:t>
            </a:r>
          </a:p>
          <a:p>
            <a:pPr algn="ctr"/>
            <a:r>
              <a:rPr lang="ru-RU" b="0" dirty="0" smtClean="0"/>
              <a:t> </a:t>
            </a:r>
            <a:r>
              <a:rPr lang="en-US" dirty="0"/>
              <a:t>{</a:t>
            </a:r>
            <a:r>
              <a:rPr lang="ru-RU" dirty="0" smtClean="0"/>
              <a:t>что </a:t>
            </a:r>
            <a:r>
              <a:rPr lang="ru-RU" b="0" dirty="0" smtClean="0"/>
              <a:t>Дано</a:t>
            </a:r>
            <a:r>
              <a:rPr lang="en-US" dirty="0"/>
              <a:t>}</a:t>
            </a:r>
            <a:endParaRPr lang="ru-RU" b="0" dirty="0"/>
          </a:p>
        </p:txBody>
      </p:sp>
      <p:sp>
        <p:nvSpPr>
          <p:cNvPr id="26" name="AutoShape 19"/>
          <p:cNvSpPr>
            <a:spLocks noChangeArrowheads="1"/>
          </p:cNvSpPr>
          <p:nvPr/>
        </p:nvSpPr>
        <p:spPr bwMode="auto">
          <a:xfrm>
            <a:off x="6840472" y="3591868"/>
            <a:ext cx="1980000" cy="576262"/>
          </a:xfrm>
          <a:prstGeom prst="wedgeRoundRectCallout">
            <a:avLst>
              <a:gd name="adj1" fmla="val -71129"/>
              <a:gd name="adj2" fmla="val 21349"/>
              <a:gd name="adj3" fmla="val 16667"/>
            </a:avLst>
          </a:prstGeom>
          <a:solidFill>
            <a:srgbClr val="E6E6E6"/>
          </a:solidFill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lIns="90000" tIns="46800" rIns="90000" bIns="46800" anchor="ctr"/>
          <a:lstStyle/>
          <a:p>
            <a:pPr algn="ctr"/>
            <a:r>
              <a:rPr lang="ru-RU" b="0" dirty="0"/>
              <a:t>блок "</a:t>
            </a:r>
            <a:r>
              <a:rPr lang="ru-RU" b="0" dirty="0" smtClean="0"/>
              <a:t>процесс</a:t>
            </a:r>
            <a:r>
              <a:rPr lang="ru-RU" dirty="0"/>
              <a:t>"</a:t>
            </a:r>
          </a:p>
          <a:p>
            <a:pPr algn="ctr"/>
            <a:r>
              <a:rPr lang="ru-RU" b="0" dirty="0" smtClean="0"/>
              <a:t> </a:t>
            </a:r>
            <a:r>
              <a:rPr lang="en-US" b="0" dirty="0" smtClean="0"/>
              <a:t>{</a:t>
            </a:r>
            <a:r>
              <a:rPr lang="ru-RU" b="0" dirty="0" smtClean="0"/>
              <a:t>вычисления</a:t>
            </a:r>
            <a:r>
              <a:rPr lang="en-US" b="0" dirty="0" smtClean="0"/>
              <a:t>}</a:t>
            </a:r>
            <a:endParaRPr lang="ru-RU" b="0" dirty="0"/>
          </a:p>
        </p:txBody>
      </p:sp>
      <p:sp>
        <p:nvSpPr>
          <p:cNvPr id="27" name="AutoShape 20"/>
          <p:cNvSpPr>
            <a:spLocks noChangeArrowheads="1"/>
          </p:cNvSpPr>
          <p:nvPr/>
        </p:nvSpPr>
        <p:spPr bwMode="auto">
          <a:xfrm>
            <a:off x="6876256" y="4675609"/>
            <a:ext cx="1800000" cy="576262"/>
          </a:xfrm>
          <a:prstGeom prst="wedgeRoundRectCallout">
            <a:avLst>
              <a:gd name="adj1" fmla="val -97519"/>
              <a:gd name="adj2" fmla="val 3718"/>
              <a:gd name="adj3" fmla="val 16667"/>
            </a:avLst>
          </a:prstGeom>
          <a:solidFill>
            <a:srgbClr val="E6E6E6"/>
          </a:solidFill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lIns="90000" tIns="46800" rIns="90000" bIns="46800" anchor="ctr"/>
          <a:lstStyle/>
          <a:p>
            <a:pPr algn="ctr"/>
            <a:r>
              <a:rPr lang="ru-RU" b="0" dirty="0"/>
              <a:t>блок "</a:t>
            </a:r>
            <a:r>
              <a:rPr lang="ru-RU" b="0" dirty="0" smtClean="0"/>
              <a:t>вывод“</a:t>
            </a:r>
            <a:r>
              <a:rPr lang="en-US" b="0" dirty="0" smtClean="0"/>
              <a:t>  {</a:t>
            </a:r>
            <a:r>
              <a:rPr lang="ru-RU" b="0" dirty="0" smtClean="0"/>
              <a:t>результат</a:t>
            </a:r>
            <a:r>
              <a:rPr lang="en-US" b="0" dirty="0" smtClean="0"/>
              <a:t>}</a:t>
            </a:r>
            <a:endParaRPr lang="ru-RU" b="0" dirty="0"/>
          </a:p>
        </p:txBody>
      </p:sp>
      <p:sp>
        <p:nvSpPr>
          <p:cNvPr id="28" name="AutoShape 21"/>
          <p:cNvSpPr>
            <a:spLocks noChangeArrowheads="1"/>
          </p:cNvSpPr>
          <p:nvPr/>
        </p:nvSpPr>
        <p:spPr bwMode="auto">
          <a:xfrm>
            <a:off x="6912480" y="5661248"/>
            <a:ext cx="1835984" cy="576263"/>
          </a:xfrm>
          <a:prstGeom prst="wedgeRoundRectCallout">
            <a:avLst>
              <a:gd name="adj1" fmla="val -83610"/>
              <a:gd name="adj2" fmla="val -9098"/>
              <a:gd name="adj3" fmla="val 16667"/>
            </a:avLst>
          </a:prstGeom>
          <a:solidFill>
            <a:srgbClr val="E6E6E6"/>
          </a:solidFill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lIns="90000" tIns="46800" rIns="90000" bIns="46800" anchor="ctr"/>
          <a:lstStyle/>
          <a:p>
            <a:pPr algn="ctr"/>
            <a:r>
              <a:rPr lang="ru-RU" b="0" dirty="0"/>
              <a:t>блок "</a:t>
            </a:r>
            <a:r>
              <a:rPr lang="ru-RU" b="0" dirty="0" smtClean="0"/>
              <a:t>конец</a:t>
            </a:r>
            <a:r>
              <a:rPr lang="ru-RU" dirty="0" smtClean="0"/>
              <a:t>"</a:t>
            </a:r>
            <a:endParaRPr lang="ru-RU" dirty="0"/>
          </a:p>
        </p:txBody>
      </p:sp>
      <p:sp>
        <p:nvSpPr>
          <p:cNvPr id="29" name="AutoShape 9"/>
          <p:cNvSpPr>
            <a:spLocks noChangeArrowheads="1"/>
          </p:cNvSpPr>
          <p:nvPr/>
        </p:nvSpPr>
        <p:spPr bwMode="auto">
          <a:xfrm>
            <a:off x="4212200" y="4603601"/>
            <a:ext cx="2160000" cy="648000"/>
          </a:xfrm>
          <a:prstGeom prst="flowChartInputOutput">
            <a:avLst/>
          </a:prstGeom>
          <a:solidFill>
            <a:srgbClr val="FFFF99"/>
          </a:solidFill>
          <a:ln w="12700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wrap="none" lIns="90000" tIns="46800" rIns="90000" bIns="46800" anchor="ctr"/>
          <a:lstStyle/>
          <a:p>
            <a:pPr algn="ctr"/>
            <a:r>
              <a:rPr lang="ru-RU" sz="2400" b="0" dirty="0">
                <a:latin typeface="Times New Roman" pitchFamily="18" charset="0"/>
                <a:cs typeface="Times New Roman" pitchFamily="18" charset="0"/>
              </a:rPr>
              <a:t>вывод </a:t>
            </a:r>
            <a:r>
              <a:rPr lang="en-US" sz="2400" b="0" dirty="0" smtClean="0">
                <a:solidFill>
                  <a:srgbClr val="C00000"/>
                </a:solidFill>
              </a:rPr>
              <a:t>t</a:t>
            </a:r>
            <a:endParaRPr lang="ru-RU" sz="2400" dirty="0">
              <a:solidFill>
                <a:srgbClr val="C00000"/>
              </a:solidFill>
              <a:latin typeface="Courier New" pitchFamily="49" charset="0"/>
            </a:endParaRPr>
          </a:p>
        </p:txBody>
      </p:sp>
      <p:sp>
        <p:nvSpPr>
          <p:cNvPr id="30" name="Rectangle 2"/>
          <p:cNvSpPr>
            <a:spLocks noChangeArrowheads="1"/>
          </p:cNvSpPr>
          <p:nvPr/>
        </p:nvSpPr>
        <p:spPr bwMode="auto">
          <a:xfrm>
            <a:off x="142017" y="62090"/>
            <a:ext cx="8390065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/>
              <a:t>Задача</a:t>
            </a:r>
            <a:r>
              <a:rPr lang="ru-RU" dirty="0"/>
              <a:t>: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Напишите программу,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запрашивающую высоту дома </a:t>
            </a:r>
            <a:r>
              <a:rPr kumimoji="0" lang="en-US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h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(в метрах), и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вычисляющую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время падения кирпича </a:t>
            </a:r>
            <a:r>
              <a:rPr kumimoji="0" lang="en-US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t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(в секундах) с крыши этого дома по формуле: </a:t>
            </a:r>
            <a:r>
              <a:rPr lang="ru-RU" dirty="0"/>
              <a:t> </a:t>
            </a:r>
            <a:r>
              <a:rPr lang="ru-RU" dirty="0" smtClean="0"/>
              <a:t>                             </a:t>
            </a:r>
            <a:r>
              <a:rPr lang="en-US" b="1" dirty="0" smtClean="0">
                <a:solidFill>
                  <a:srgbClr val="00206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g</a:t>
            </a:r>
            <a:r>
              <a:rPr lang="ru-RU" b="1" dirty="0">
                <a:solidFill>
                  <a:srgbClr val="00206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=9,81 задать </a:t>
            </a:r>
            <a:r>
              <a:rPr lang="en-US" b="1" dirty="0" err="1">
                <a:solidFill>
                  <a:srgbClr val="00206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const</a:t>
            </a:r>
            <a:endParaRPr lang="ru-RU" b="1" dirty="0">
              <a:solidFill>
                <a:srgbClr val="00206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graphicFrame>
        <p:nvGraphicFramePr>
          <p:cNvPr id="31" name="Объект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63760549"/>
              </p:ext>
            </p:extLst>
          </p:nvPr>
        </p:nvGraphicFramePr>
        <p:xfrm>
          <a:off x="2636884" y="720105"/>
          <a:ext cx="1292174" cy="6371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8" name="Формула" r:id="rId3" imgW="571500" imgH="457200" progId="Equation.3">
                  <p:embed/>
                </p:oleObj>
              </mc:Choice>
              <mc:Fallback>
                <p:oleObj name="Формула" r:id="rId3" imgW="5715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36884" y="720105"/>
                        <a:ext cx="1292174" cy="63719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" name="Прямоугольник 31"/>
          <p:cNvSpPr/>
          <p:nvPr/>
        </p:nvSpPr>
        <p:spPr>
          <a:xfrm>
            <a:off x="179512" y="1859888"/>
            <a:ext cx="3956091" cy="38733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15000"/>
              </a:spcBef>
            </a:pPr>
            <a:r>
              <a:rPr lang="en-US" b="1" dirty="0">
                <a:latin typeface="Courier New" pitchFamily="49" charset="0"/>
              </a:rPr>
              <a:t>program </a:t>
            </a:r>
            <a:r>
              <a:rPr lang="en-US" b="1" dirty="0" smtClean="0">
                <a:latin typeface="Courier New" pitchFamily="49" charset="0"/>
              </a:rPr>
              <a:t>Lr2;</a:t>
            </a:r>
            <a:endParaRPr lang="ru-RU" b="1" dirty="0">
              <a:latin typeface="Courier New" pitchFamily="49" charset="0"/>
            </a:endParaRPr>
          </a:p>
          <a:p>
            <a:pPr>
              <a:spcBef>
                <a:spcPct val="15000"/>
              </a:spcBef>
            </a:pPr>
            <a:r>
              <a:rPr lang="ru-RU" dirty="0">
                <a:latin typeface="Courier New" pitchFamily="49" charset="0"/>
              </a:rPr>
              <a:t> </a:t>
            </a:r>
            <a:r>
              <a:rPr lang="en-US" b="1" dirty="0">
                <a:latin typeface="Courier New" pitchFamily="49" charset="0"/>
              </a:rPr>
              <a:t>uses </a:t>
            </a:r>
            <a:r>
              <a:rPr lang="en-US" dirty="0" err="1">
                <a:latin typeface="Courier New" pitchFamily="49" charset="0"/>
              </a:rPr>
              <a:t>Crt</a:t>
            </a:r>
            <a:r>
              <a:rPr lang="en-US" b="1" dirty="0" smtClean="0">
                <a:latin typeface="Courier New" pitchFamily="49" charset="0"/>
              </a:rPr>
              <a:t>;</a:t>
            </a:r>
          </a:p>
          <a:p>
            <a:pPr>
              <a:spcBef>
                <a:spcPct val="15000"/>
              </a:spcBef>
            </a:pPr>
            <a:r>
              <a:rPr lang="en-US" b="1" dirty="0">
                <a:latin typeface="Courier New" pitchFamily="49" charset="0"/>
              </a:rPr>
              <a:t> </a:t>
            </a:r>
            <a:r>
              <a:rPr lang="en-US" b="1" dirty="0" err="1" smtClean="0">
                <a:latin typeface="Courier New" pitchFamily="49" charset="0"/>
              </a:rPr>
              <a:t>const</a:t>
            </a:r>
            <a:r>
              <a:rPr lang="en-US" b="1" dirty="0" smtClean="0">
                <a:latin typeface="Courier New" pitchFamily="49" charset="0"/>
              </a:rPr>
              <a:t> </a:t>
            </a:r>
            <a:r>
              <a:rPr lang="en-US" dirty="0" smtClean="0">
                <a:latin typeface="Courier New" pitchFamily="49" charset="0"/>
              </a:rPr>
              <a:t>g=9.81</a:t>
            </a:r>
            <a:r>
              <a:rPr lang="en-US" b="1" dirty="0" smtClean="0">
                <a:latin typeface="Courier New" pitchFamily="49" charset="0"/>
              </a:rPr>
              <a:t>;</a:t>
            </a:r>
            <a:endParaRPr lang="en-US" b="1" dirty="0">
              <a:latin typeface="Courier New" pitchFamily="49" charset="0"/>
            </a:endParaRPr>
          </a:p>
          <a:p>
            <a:pPr>
              <a:spcBef>
                <a:spcPct val="15000"/>
              </a:spcBef>
            </a:pPr>
            <a:r>
              <a:rPr lang="en-US" dirty="0" smtClean="0">
                <a:latin typeface="Courier New" pitchFamily="49" charset="0"/>
              </a:rPr>
              <a:t> </a:t>
            </a:r>
            <a:r>
              <a:rPr lang="en-US" b="1" dirty="0" err="1" smtClean="0">
                <a:latin typeface="Courier New" pitchFamily="49" charset="0"/>
              </a:rPr>
              <a:t>var</a:t>
            </a:r>
            <a:r>
              <a:rPr lang="en-US" dirty="0" smtClean="0">
                <a:latin typeface="Courier New" pitchFamily="49" charset="0"/>
              </a:rPr>
              <a:t>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Courier New" pitchFamily="49" charset="0"/>
              </a:rPr>
              <a:t>……………</a:t>
            </a:r>
            <a:r>
              <a:rPr lang="en-US" dirty="0" smtClean="0">
                <a:latin typeface="Courier New" pitchFamily="49" charset="0"/>
              </a:rPr>
              <a:t>: real;</a:t>
            </a:r>
            <a:endParaRPr lang="ru-RU" dirty="0">
              <a:latin typeface="Courier New" pitchFamily="49" charset="0"/>
            </a:endParaRPr>
          </a:p>
          <a:p>
            <a:pPr>
              <a:spcBef>
                <a:spcPct val="15000"/>
              </a:spcBef>
            </a:pPr>
            <a:r>
              <a:rPr lang="en-US" b="1" dirty="0" smtClean="0">
                <a:latin typeface="Courier New" pitchFamily="49" charset="0"/>
              </a:rPr>
              <a:t>Begin</a:t>
            </a:r>
            <a:endParaRPr lang="en-US" b="1" dirty="0">
              <a:latin typeface="Courier New" pitchFamily="49" charset="0"/>
            </a:endParaRPr>
          </a:p>
          <a:p>
            <a:pPr>
              <a:spcBef>
                <a:spcPct val="15000"/>
              </a:spcBef>
            </a:pPr>
            <a:r>
              <a:rPr lang="en-US" dirty="0" smtClean="0">
                <a:latin typeface="Courier New" pitchFamily="49" charset="0"/>
              </a:rPr>
              <a:t> </a:t>
            </a:r>
            <a:r>
              <a:rPr lang="en-US" dirty="0" err="1">
                <a:latin typeface="Courier New" pitchFamily="49" charset="0"/>
              </a:rPr>
              <a:t>clrscr</a:t>
            </a:r>
            <a:r>
              <a:rPr lang="en-US" dirty="0">
                <a:latin typeface="Courier New" pitchFamily="49" charset="0"/>
              </a:rPr>
              <a:t>;</a:t>
            </a:r>
          </a:p>
          <a:p>
            <a:pPr>
              <a:spcBef>
                <a:spcPct val="15000"/>
              </a:spcBef>
            </a:pPr>
            <a:r>
              <a:rPr lang="en-US" dirty="0">
                <a:latin typeface="Courier New" pitchFamily="49" charset="0"/>
              </a:rPr>
              <a:t> </a:t>
            </a:r>
            <a:r>
              <a:rPr lang="en-US" dirty="0" smtClean="0">
                <a:latin typeface="Courier New" pitchFamily="49" charset="0"/>
              </a:rPr>
              <a:t>Write</a:t>
            </a:r>
            <a:r>
              <a:rPr lang="en-US" dirty="0">
                <a:latin typeface="Courier New" pitchFamily="49" charset="0"/>
              </a:rPr>
              <a:t>(‘</a:t>
            </a:r>
            <a:r>
              <a:rPr lang="en-US" dirty="0" err="1">
                <a:latin typeface="Arial Narrow" pitchFamily="34" charset="0"/>
              </a:rPr>
              <a:t>Zadaite</a:t>
            </a:r>
            <a:r>
              <a:rPr lang="en-US" dirty="0">
                <a:latin typeface="Arial Narrow" pitchFamily="34" charset="0"/>
              </a:rPr>
              <a:t> </a:t>
            </a:r>
            <a:r>
              <a:rPr lang="en-US" dirty="0" err="1" smtClean="0">
                <a:latin typeface="Arial Narrow" pitchFamily="34" charset="0"/>
              </a:rPr>
              <a:t>visoty</a:t>
            </a:r>
            <a:r>
              <a:rPr lang="en-US" dirty="0" smtClean="0">
                <a:latin typeface="Arial Narrow" pitchFamily="34" charset="0"/>
              </a:rPr>
              <a:t> </a:t>
            </a:r>
            <a:r>
              <a:rPr lang="en-US" dirty="0" err="1" smtClean="0">
                <a:latin typeface="Arial Narrow" pitchFamily="34" charset="0"/>
              </a:rPr>
              <a:t>doma</a:t>
            </a:r>
            <a:r>
              <a:rPr lang="en-US" dirty="0" smtClean="0">
                <a:latin typeface="Courier New" pitchFamily="49" charset="0"/>
              </a:rPr>
              <a:t>’);</a:t>
            </a:r>
            <a:endParaRPr lang="ru-RU" dirty="0">
              <a:latin typeface="Courier New" pitchFamily="49" charset="0"/>
            </a:endParaRPr>
          </a:p>
          <a:p>
            <a:pPr>
              <a:spcBef>
                <a:spcPct val="15000"/>
              </a:spcBef>
            </a:pPr>
            <a:r>
              <a:rPr lang="ru-RU" dirty="0">
                <a:latin typeface="Courier New" pitchFamily="49" charset="0"/>
              </a:rPr>
              <a:t> </a:t>
            </a:r>
            <a:r>
              <a:rPr lang="en-US" dirty="0" err="1">
                <a:latin typeface="Courier New" pitchFamily="49" charset="0"/>
              </a:rPr>
              <a:t>R</a:t>
            </a:r>
            <a:r>
              <a:rPr lang="en-US" dirty="0" err="1" smtClean="0">
                <a:latin typeface="Courier New" pitchFamily="49" charset="0"/>
              </a:rPr>
              <a:t>eadln</a:t>
            </a:r>
            <a:r>
              <a:rPr lang="en-US" dirty="0" smtClean="0">
                <a:latin typeface="Courier New" pitchFamily="49" charset="0"/>
              </a:rPr>
              <a:t>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Courier New" pitchFamily="49" charset="0"/>
              </a:rPr>
              <a:t>(……);</a:t>
            </a:r>
            <a:endParaRPr lang="en-US" dirty="0">
              <a:solidFill>
                <a:schemeClr val="bg1">
                  <a:lumMod val="50000"/>
                </a:schemeClr>
              </a:solidFill>
              <a:latin typeface="Courier New" pitchFamily="49" charset="0"/>
            </a:endParaRPr>
          </a:p>
          <a:p>
            <a:pPr>
              <a:spcBef>
                <a:spcPct val="15000"/>
              </a:spcBef>
            </a:pPr>
            <a:r>
              <a:rPr lang="en-US" dirty="0">
                <a:latin typeface="Courier New" pitchFamily="49" charset="0"/>
              </a:rPr>
              <a:t> </a:t>
            </a:r>
            <a:r>
              <a:rPr lang="en-US" b="1" dirty="0" smtClean="0">
                <a:solidFill>
                  <a:srgbClr val="C00000"/>
                </a:solidFill>
                <a:latin typeface="Courier New" pitchFamily="49" charset="0"/>
              </a:rPr>
              <a:t>t</a:t>
            </a:r>
            <a:r>
              <a:rPr lang="en-US" dirty="0" smtClean="0">
                <a:latin typeface="Courier New" pitchFamily="49" charset="0"/>
              </a:rPr>
              <a:t> </a:t>
            </a:r>
            <a:r>
              <a:rPr lang="en-US" dirty="0">
                <a:latin typeface="Courier New" pitchFamily="49" charset="0"/>
              </a:rPr>
              <a:t>:=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Courier New" pitchFamily="49" charset="0"/>
              </a:rPr>
              <a:t>………………………………</a:t>
            </a:r>
            <a:r>
              <a:rPr lang="en-US" dirty="0" smtClean="0">
                <a:latin typeface="Courier New" pitchFamily="49" charset="0"/>
              </a:rPr>
              <a:t>;</a:t>
            </a:r>
            <a:endParaRPr lang="en-US" dirty="0">
              <a:latin typeface="Courier New" pitchFamily="49" charset="0"/>
            </a:endParaRPr>
          </a:p>
          <a:p>
            <a:pPr>
              <a:spcBef>
                <a:spcPct val="15000"/>
              </a:spcBef>
            </a:pPr>
            <a:r>
              <a:rPr lang="en-US" dirty="0">
                <a:latin typeface="Courier New" pitchFamily="49" charset="0"/>
              </a:rPr>
              <a:t> </a:t>
            </a:r>
            <a:r>
              <a:rPr lang="en-US" dirty="0" err="1" smtClean="0">
                <a:latin typeface="Courier New" pitchFamily="49" charset="0"/>
              </a:rPr>
              <a:t>Writeln</a:t>
            </a:r>
            <a:r>
              <a:rPr lang="en-US" dirty="0" smtClean="0">
                <a:latin typeface="Courier New" pitchFamily="49" charset="0"/>
              </a:rPr>
              <a:t> (</a:t>
            </a:r>
            <a:r>
              <a:rPr lang="en-US" dirty="0">
                <a:latin typeface="Arial Narrow" pitchFamily="34" charset="0"/>
              </a:rPr>
              <a:t>'</a:t>
            </a:r>
            <a:r>
              <a:rPr lang="en-US" dirty="0" err="1" smtClean="0">
                <a:latin typeface="Arial Narrow" pitchFamily="34" charset="0"/>
              </a:rPr>
              <a:t>Kirpich</a:t>
            </a:r>
            <a:r>
              <a:rPr lang="en-US" dirty="0" smtClean="0">
                <a:latin typeface="Arial Narrow" pitchFamily="34" charset="0"/>
              </a:rPr>
              <a:t> </a:t>
            </a:r>
            <a:r>
              <a:rPr lang="en-US" dirty="0" err="1" smtClean="0">
                <a:latin typeface="Arial Narrow" pitchFamily="34" charset="0"/>
              </a:rPr>
              <a:t>padaet</a:t>
            </a:r>
            <a:r>
              <a:rPr lang="en-US" dirty="0" smtClean="0">
                <a:latin typeface="Arial Narrow" pitchFamily="34" charset="0"/>
              </a:rPr>
              <a:t>  </a:t>
            </a:r>
            <a:r>
              <a:rPr lang="en-US" dirty="0">
                <a:latin typeface="Arial Narrow" pitchFamily="34" charset="0"/>
              </a:rPr>
              <a:t>'</a:t>
            </a:r>
            <a:r>
              <a:rPr lang="en-US" dirty="0" smtClean="0">
                <a:latin typeface="Arial Narrow" pitchFamily="34" charset="0"/>
              </a:rPr>
              <a:t>, …., </a:t>
            </a:r>
            <a:r>
              <a:rPr lang="en-US" dirty="0">
                <a:latin typeface="Arial Narrow" pitchFamily="34" charset="0"/>
              </a:rPr>
              <a:t>'</a:t>
            </a:r>
            <a:r>
              <a:rPr lang="en-US" dirty="0" smtClean="0">
                <a:latin typeface="Arial Narrow" pitchFamily="34" charset="0"/>
              </a:rPr>
              <a:t> c'</a:t>
            </a:r>
            <a:r>
              <a:rPr lang="en-US" dirty="0" smtClean="0">
                <a:latin typeface="Courier New" pitchFamily="49" charset="0"/>
              </a:rPr>
              <a:t>);</a:t>
            </a:r>
            <a:endParaRPr lang="en-US" dirty="0">
              <a:latin typeface="Courier New" pitchFamily="49" charset="0"/>
            </a:endParaRPr>
          </a:p>
          <a:p>
            <a:pPr>
              <a:spcBef>
                <a:spcPct val="15000"/>
              </a:spcBef>
            </a:pPr>
            <a:r>
              <a:rPr lang="en-US" dirty="0">
                <a:latin typeface="Courier New" pitchFamily="49" charset="0"/>
              </a:rPr>
              <a:t> </a:t>
            </a:r>
            <a:r>
              <a:rPr lang="en-US" dirty="0" err="1" smtClean="0">
                <a:latin typeface="Courier New" pitchFamily="49" charset="0"/>
              </a:rPr>
              <a:t>readkey</a:t>
            </a:r>
            <a:r>
              <a:rPr lang="en-US" dirty="0">
                <a:latin typeface="Courier New" pitchFamily="49" charset="0"/>
              </a:rPr>
              <a:t>;</a:t>
            </a:r>
            <a:endParaRPr lang="ru-RU" dirty="0">
              <a:latin typeface="Courier New" pitchFamily="49" charset="0"/>
            </a:endParaRPr>
          </a:p>
          <a:p>
            <a:pPr>
              <a:spcBef>
                <a:spcPct val="15000"/>
              </a:spcBef>
            </a:pPr>
            <a:r>
              <a:rPr lang="en-US" b="1" dirty="0" smtClean="0">
                <a:latin typeface="Courier New" pitchFamily="49" charset="0"/>
              </a:rPr>
              <a:t>End</a:t>
            </a:r>
            <a:r>
              <a:rPr lang="en-US" b="1" dirty="0">
                <a:latin typeface="Courier New" pitchFamily="49" charset="0"/>
              </a:rPr>
              <a:t>.</a:t>
            </a:r>
            <a:endParaRPr lang="ru-RU" b="1" dirty="0">
              <a:latin typeface="Courier New" pitchFamily="49" charset="0"/>
            </a:endParaRPr>
          </a:p>
        </p:txBody>
      </p:sp>
      <p:sp>
        <p:nvSpPr>
          <p:cNvPr id="33" name="Text Box 4"/>
          <p:cNvSpPr txBox="1">
            <a:spLocks noChangeArrowheads="1"/>
          </p:cNvSpPr>
          <p:nvPr/>
        </p:nvSpPr>
        <p:spPr bwMode="auto">
          <a:xfrm>
            <a:off x="247171" y="1124744"/>
            <a:ext cx="2452621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ru-RU" sz="3000" dirty="0" smtClean="0"/>
              <a:t>Программа</a:t>
            </a:r>
            <a:endParaRPr lang="ru-RU" sz="3000" dirty="0"/>
          </a:p>
        </p:txBody>
      </p:sp>
      <p:sp>
        <p:nvSpPr>
          <p:cNvPr id="34" name="TextBox 33"/>
          <p:cNvSpPr txBox="1"/>
          <p:nvPr/>
        </p:nvSpPr>
        <p:spPr>
          <a:xfrm>
            <a:off x="1071538" y="2708920"/>
            <a:ext cx="571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2060"/>
                </a:solidFill>
              </a:rPr>
              <a:t>h</a:t>
            </a:r>
            <a:r>
              <a:rPr lang="en-US" dirty="0" smtClean="0"/>
              <a:t>, </a:t>
            </a:r>
            <a:r>
              <a:rPr lang="en-US" b="1" dirty="0" smtClean="0">
                <a:solidFill>
                  <a:srgbClr val="C00000"/>
                </a:solidFill>
              </a:rPr>
              <a:t>t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480216" y="4005064"/>
            <a:ext cx="571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2060"/>
                </a:solidFill>
              </a:rPr>
              <a:t>h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071538" y="4316778"/>
            <a:ext cx="18573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>
                <a:solidFill>
                  <a:srgbClr val="002060"/>
                </a:solidFill>
              </a:rPr>
              <a:t>Sqrt</a:t>
            </a:r>
            <a:r>
              <a:rPr lang="en-US" b="1" dirty="0" smtClean="0">
                <a:solidFill>
                  <a:srgbClr val="002060"/>
                </a:solidFill>
              </a:rPr>
              <a:t>(2</a:t>
            </a:r>
            <a:r>
              <a:rPr lang="en-US" b="1" dirty="0" smtClean="0">
                <a:solidFill>
                  <a:srgbClr val="C00000"/>
                </a:solidFill>
              </a:rPr>
              <a:t>*</a:t>
            </a:r>
            <a:r>
              <a:rPr lang="en-US" b="1" dirty="0" smtClean="0">
                <a:solidFill>
                  <a:srgbClr val="002060"/>
                </a:solidFill>
              </a:rPr>
              <a:t>h/g)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136400" y="4669769"/>
            <a:ext cx="571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t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717292" y="5661248"/>
            <a:ext cx="26688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Вместо многоточия впишите необходимые имена переменных и формулу вычисления</a:t>
            </a:r>
            <a:endParaRPr lang="ru-RU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83501" y="6341258"/>
            <a:ext cx="77768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</a:rPr>
              <a:t>Блок-схему и текст программы переписать в тетрадь</a:t>
            </a:r>
            <a:endParaRPr lang="ru-RU" sz="2000" b="1" dirty="0">
              <a:solidFill>
                <a:srgbClr val="C00000"/>
              </a:solidFill>
            </a:endParaRPr>
          </a:p>
        </p:txBody>
      </p:sp>
      <p:sp>
        <p:nvSpPr>
          <p:cNvPr id="40" name="Управляющая кнопка: настраиваемая 39">
            <a:hlinkClick r:id="rId5" action="ppaction://hlinksldjump" highlightClick="1"/>
          </p:cNvPr>
          <p:cNvSpPr/>
          <p:nvPr/>
        </p:nvSpPr>
        <p:spPr>
          <a:xfrm>
            <a:off x="7920488" y="6408000"/>
            <a:ext cx="1044000" cy="288000"/>
          </a:xfrm>
          <a:prstGeom prst="actionButtonBlank">
            <a:avLst/>
          </a:prstGeom>
          <a:solidFill>
            <a:srgbClr val="BFD1D3"/>
          </a:solidFill>
          <a:ln w="22225">
            <a:solidFill>
              <a:srgbClr val="7030A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 smtClean="0">
                <a:solidFill>
                  <a:srgbClr val="7030A0"/>
                </a:solidFill>
                <a:latin typeface="Arial Narrow" pitchFamily="34" charset="0"/>
              </a:rPr>
              <a:t>СОДЕРЖАНИЕ</a:t>
            </a:r>
            <a:endParaRPr lang="ru-RU" sz="1100" b="1" dirty="0">
              <a:solidFill>
                <a:srgbClr val="7030A0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6861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2000"/>
                            </p:stCondLst>
                            <p:childTnLst>
                              <p:par>
                                <p:cTn id="9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2" grpId="0"/>
      <p:bldP spid="34" grpId="0"/>
      <p:bldP spid="35" grpId="0"/>
      <p:bldP spid="36" grpId="0"/>
      <p:bldP spid="37" grpId="0"/>
      <p:bldP spid="38" grpId="0"/>
      <p:bldP spid="3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Опорный конспект</a:t>
            </a: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«Ветвление»</a:t>
            </a:r>
          </a:p>
        </p:txBody>
      </p:sp>
      <p:sp>
        <p:nvSpPr>
          <p:cNvPr id="13315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ru-RU" b="1" smtClean="0"/>
              <a:t>Язык программирования Паскаль </a:t>
            </a:r>
            <a:r>
              <a:rPr lang="en-US" b="1" smtClean="0"/>
              <a:t>(Pascal)</a:t>
            </a:r>
            <a:endParaRPr lang="ru-RU" b="1" smtClean="0"/>
          </a:p>
        </p:txBody>
      </p:sp>
    </p:spTree>
    <p:extLst>
      <p:ext uri="{BB962C8B-B14F-4D97-AF65-F5344CB8AC3E}">
        <p14:creationId xmlns:p14="http://schemas.microsoft.com/office/powerpoint/2010/main" val="4008975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1"/>
          <p:cNvSpPr txBox="1">
            <a:spLocks noChangeArrowheads="1"/>
          </p:cNvSpPr>
          <p:nvPr/>
        </p:nvSpPr>
        <p:spPr bwMode="auto">
          <a:xfrm>
            <a:off x="1692274" y="260648"/>
            <a:ext cx="5929313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sz="3300" b="1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Ветвление</a:t>
            </a:r>
          </a:p>
        </p:txBody>
      </p:sp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357188" y="1400522"/>
            <a:ext cx="8786812" cy="1878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defRPr/>
            </a:pPr>
            <a:r>
              <a:rPr lang="ru-RU" sz="2800" b="1" i="1" dirty="0">
                <a:solidFill>
                  <a:srgbClr val="FF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Times New Roman" pitchFamily="18" charset="0"/>
              </a:rPr>
              <a:t>Ветвление </a:t>
            </a:r>
            <a:r>
              <a:rPr lang="ru-RU" sz="2800" b="1" dirty="0">
                <a:latin typeface="+mn-lt"/>
                <a:cs typeface="Times New Roman" pitchFamily="18" charset="0"/>
              </a:rPr>
              <a:t>– процесс, который реализуется по одному</a:t>
            </a:r>
            <a:r>
              <a:rPr lang="en-US" sz="2800" b="1" dirty="0">
                <a:latin typeface="+mn-lt"/>
                <a:cs typeface="Times New Roman" pitchFamily="18" charset="0"/>
              </a:rPr>
              <a:t> </a:t>
            </a:r>
            <a:r>
              <a:rPr lang="ru-RU" sz="2800" b="1" dirty="0">
                <a:latin typeface="+mn-lt"/>
                <a:cs typeface="Times New Roman" pitchFamily="18" charset="0"/>
              </a:rPr>
              <a:t> из </a:t>
            </a:r>
            <a:r>
              <a:rPr lang="ru-RU" sz="2800" b="1" i="1" dirty="0">
                <a:solidFill>
                  <a:srgbClr val="FF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Times New Roman" pitchFamily="18" charset="0"/>
              </a:rPr>
              <a:t>двух</a:t>
            </a:r>
            <a:r>
              <a:rPr lang="ru-RU" sz="2800" b="1" dirty="0">
                <a:latin typeface="+mn-lt"/>
                <a:cs typeface="Times New Roman" pitchFamily="18" charset="0"/>
              </a:rPr>
              <a:t> направлений, в зависимости от </a:t>
            </a:r>
            <a:r>
              <a:rPr lang="ru-RU" sz="2800" b="1" i="1" dirty="0">
                <a:solidFill>
                  <a:srgbClr val="FF6600"/>
                </a:solidFill>
                <a:latin typeface="+mn-lt"/>
                <a:cs typeface="Times New Roman" pitchFamily="18" charset="0"/>
              </a:rPr>
              <a:t>выполнения определенного </a:t>
            </a:r>
            <a:r>
              <a:rPr lang="ru-RU" sz="2800" b="1" i="1" dirty="0">
                <a:solidFill>
                  <a:srgbClr val="FF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Times New Roman" pitchFamily="18" charset="0"/>
              </a:rPr>
              <a:t>условия</a:t>
            </a:r>
            <a:r>
              <a:rPr lang="ru-RU" sz="2400" b="1" dirty="0">
                <a:latin typeface="Calibri" pitchFamily="34" charset="0"/>
                <a:cs typeface="Times New Roman" pitchFamily="18" charset="0"/>
              </a:rPr>
              <a:t>.</a:t>
            </a:r>
            <a:endParaRPr lang="ru-RU" sz="2400" b="1" i="1" dirty="0"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642938" y="3353147"/>
            <a:ext cx="7358062" cy="181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457200" indent="-457200">
              <a:buFont typeface="Wingdings" pitchFamily="2" charset="2"/>
              <a:buChar char="q"/>
              <a:tabLst>
                <a:tab pos="373063" algn="l"/>
              </a:tabLst>
              <a:defRPr/>
            </a:pPr>
            <a:r>
              <a:rPr lang="ru-RU" sz="2800" dirty="0">
                <a:latin typeface="Arial Black" pitchFamily="34" charset="0"/>
              </a:rPr>
              <a:t>Условный оператор</a:t>
            </a:r>
          </a:p>
          <a:p>
            <a:pPr indent="269875" eaLnBrk="0" hangingPunct="0">
              <a:tabLst>
                <a:tab pos="373063" algn="l"/>
              </a:tabLst>
              <a:defRPr/>
            </a:pPr>
            <a:r>
              <a:rPr lang="ru-RU" sz="2000" b="1" dirty="0">
                <a:latin typeface="Calibri" pitchFamily="34" charset="0"/>
                <a:cs typeface="Times New Roman" pitchFamily="18" charset="0"/>
              </a:rPr>
              <a:t>Различают два вида оператора:</a:t>
            </a:r>
          </a:p>
          <a:p>
            <a:pPr lvl="1" indent="269875" eaLnBrk="0" hangingPunct="0">
              <a:buFontTx/>
              <a:buChar char="•"/>
              <a:tabLst>
                <a:tab pos="373063" algn="l"/>
              </a:tabLst>
              <a:defRPr/>
            </a:pPr>
            <a:r>
              <a:rPr lang="ru-RU" sz="3200" b="1" i="1" dirty="0"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  <a:cs typeface="Times New Roman" pitchFamily="18" charset="0"/>
              </a:rPr>
              <a:t>полный условный оператор;</a:t>
            </a:r>
          </a:p>
          <a:p>
            <a:pPr lvl="1" indent="269875" eaLnBrk="0" hangingPunct="0">
              <a:buFontTx/>
              <a:buChar char="•"/>
              <a:tabLst>
                <a:tab pos="373063" algn="l"/>
              </a:tabLst>
              <a:defRPr/>
            </a:pPr>
            <a:r>
              <a:rPr lang="ru-RU" sz="3200" b="1" i="1" dirty="0"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  <a:cs typeface="Times New Roman" pitchFamily="18" charset="0"/>
              </a:rPr>
              <a:t>неполный условный оператор.</a:t>
            </a: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785813" y="5353397"/>
            <a:ext cx="735806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marL="457200" indent="-457200">
              <a:buFont typeface="Wingdings" pitchFamily="2" charset="2"/>
              <a:buChar char="q"/>
              <a:tabLst>
                <a:tab pos="373063" algn="l"/>
              </a:tabLst>
            </a:pPr>
            <a:r>
              <a:rPr lang="ru-RU" sz="2800">
                <a:latin typeface="Arial Black" pitchFamily="34" charset="0"/>
              </a:rPr>
              <a:t>Выбор</a:t>
            </a:r>
          </a:p>
        </p:txBody>
      </p:sp>
    </p:spTree>
    <p:extLst>
      <p:ext uri="{BB962C8B-B14F-4D97-AF65-F5344CB8AC3E}">
        <p14:creationId xmlns:p14="http://schemas.microsoft.com/office/powerpoint/2010/main" val="3862409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1"/>
          <p:cNvSpPr txBox="1">
            <a:spLocks noChangeArrowheads="1"/>
          </p:cNvSpPr>
          <p:nvPr/>
        </p:nvSpPr>
        <p:spPr bwMode="auto">
          <a:xfrm>
            <a:off x="1692274" y="116632"/>
            <a:ext cx="5929313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sz="3300" b="1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Ветвление</a:t>
            </a:r>
          </a:p>
        </p:txBody>
      </p:sp>
      <p:graphicFrame>
        <p:nvGraphicFramePr>
          <p:cNvPr id="6" name="Group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8347408"/>
              </p:ext>
            </p:extLst>
          </p:nvPr>
        </p:nvGraphicFramePr>
        <p:xfrm>
          <a:off x="213618" y="3782988"/>
          <a:ext cx="8609012" cy="2926073"/>
        </p:xfrm>
        <a:graphic>
          <a:graphicData uri="http://schemas.openxmlformats.org/drawingml/2006/table">
            <a:tbl>
              <a:tblPr/>
              <a:tblGrid>
                <a:gridCol w="5609196"/>
                <a:gridCol w="2999816"/>
              </a:tblGrid>
              <a:tr h="3886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линейная форма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блочная форма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3714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IF </a:t>
                      </a:r>
                      <a:r>
                        <a:rPr kumimoji="0" lang="ru-RU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условие</a:t>
                      </a:r>
                      <a:r>
                        <a:rPr kumimoji="0" lang="ru-RU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T</a:t>
                      </a:r>
                      <a:r>
                        <a:rPr kumimoji="0" lang="en-US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hen</a:t>
                      </a:r>
                      <a:r>
                        <a:rPr kumimoji="0" lang="ru-RU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оператор1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E</a:t>
                      </a:r>
                      <a:r>
                        <a:rPr kumimoji="0" lang="en-US" sz="2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lse</a:t>
                      </a:r>
                      <a:r>
                        <a:rPr kumimoji="0" lang="ru-RU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оператор2</a:t>
                      </a:r>
                      <a:r>
                        <a:rPr kumimoji="0" lang="ru-RU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1" i="0" u="sng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Пример записи: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Если заданное число положительно, то удвоить его, иначе увеличить в пять раз.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</a:t>
                      </a: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If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kumimoji="0" lang="en-US" sz="2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a&gt;0</a:t>
                      </a:r>
                      <a:r>
                        <a:rPr kumimoji="0" lang="en-US" sz="2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2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then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kumimoji="0" lang="en-US" sz="2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s:=a*2  </a:t>
                      </a: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else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kumimoji="0" lang="en-US" sz="2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s:=a*5;</a:t>
                      </a:r>
                      <a:endParaRPr kumimoji="0" lang="ru-RU" sz="2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FF6600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если</a:t>
                      </a: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	        (</a:t>
                      </a: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тогда</a:t>
                      </a: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	   (</a:t>
                      </a: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иначе</a:t>
                      </a: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936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IF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условие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Then 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1936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    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begin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193675" marR="0" lvl="0" indent="0" algn="just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y:=</a:t>
                      </a:r>
                      <a:r>
                        <a:rPr kumimoji="0" 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sqr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(a);</a:t>
                      </a:r>
                    </a:p>
                    <a:p>
                      <a:pPr marL="193675" marR="0" lvl="0" indent="0" algn="just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Writeln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(y);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66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1936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    </a:t>
                      </a: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end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1936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Else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begin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193675" marR="0" lvl="0" indent="0" algn="just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операторы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;</a:t>
                      </a:r>
                    </a:p>
                    <a:p>
                      <a:pPr marL="1936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end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;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0" name="Rectangle 18"/>
          <p:cNvSpPr>
            <a:spLocks noChangeArrowheads="1"/>
          </p:cNvSpPr>
          <p:nvPr/>
        </p:nvSpPr>
        <p:spPr bwMode="auto">
          <a:xfrm>
            <a:off x="7514530" y="4994250"/>
            <a:ext cx="1377950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ru-RU" sz="1600" b="1">
                <a:solidFill>
                  <a:srgbClr val="FF6600"/>
                </a:solidFill>
              </a:rPr>
              <a:t>операторы</a:t>
            </a:r>
            <a:r>
              <a:rPr lang="ru-RU" sz="1600" b="1"/>
              <a:t>;</a:t>
            </a:r>
          </a:p>
        </p:txBody>
      </p:sp>
      <p:sp>
        <p:nvSpPr>
          <p:cNvPr id="11" name="AutoShape 20"/>
          <p:cNvSpPr>
            <a:spLocks/>
          </p:cNvSpPr>
          <p:nvPr/>
        </p:nvSpPr>
        <p:spPr bwMode="auto">
          <a:xfrm>
            <a:off x="7379593" y="4922813"/>
            <a:ext cx="144462" cy="431800"/>
          </a:xfrm>
          <a:prstGeom prst="rightBrace">
            <a:avLst>
              <a:gd name="adj1" fmla="val 24909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grpSp>
        <p:nvGrpSpPr>
          <p:cNvPr id="15" name="Group 20"/>
          <p:cNvGrpSpPr>
            <a:grpSpLocks/>
          </p:cNvGrpSpPr>
          <p:nvPr/>
        </p:nvGrpSpPr>
        <p:grpSpPr bwMode="auto">
          <a:xfrm>
            <a:off x="5148064" y="1484784"/>
            <a:ext cx="3714750" cy="2247712"/>
            <a:chOff x="2304" y="12528"/>
            <a:chExt cx="3456" cy="2160"/>
          </a:xfrm>
        </p:grpSpPr>
        <p:grpSp>
          <p:nvGrpSpPr>
            <p:cNvPr id="16" name="Group 40"/>
            <p:cNvGrpSpPr>
              <a:grpSpLocks/>
            </p:cNvGrpSpPr>
            <p:nvPr/>
          </p:nvGrpSpPr>
          <p:grpSpPr bwMode="auto">
            <a:xfrm>
              <a:off x="2390" y="12816"/>
              <a:ext cx="2218" cy="1271"/>
              <a:chOff x="2390" y="12816"/>
              <a:chExt cx="2218" cy="1271"/>
            </a:xfrm>
          </p:grpSpPr>
          <p:sp>
            <p:nvSpPr>
              <p:cNvPr id="36" name="AutoShape 42"/>
              <p:cNvSpPr>
                <a:spLocks noChangeArrowheads="1"/>
              </p:cNvSpPr>
              <p:nvPr/>
            </p:nvSpPr>
            <p:spPr bwMode="auto">
              <a:xfrm>
                <a:off x="3312" y="12816"/>
                <a:ext cx="1296" cy="720"/>
              </a:xfrm>
              <a:prstGeom prst="flowChartDecision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7" name="Text Box 41"/>
              <p:cNvSpPr txBox="1">
                <a:spLocks noChangeArrowheads="1"/>
              </p:cNvSpPr>
              <p:nvPr/>
            </p:nvSpPr>
            <p:spPr bwMode="auto">
              <a:xfrm>
                <a:off x="3456" y="12960"/>
                <a:ext cx="1008" cy="4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/>
                <a:r>
                  <a:rPr lang="ru-RU" sz="1400" b="1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условие</a:t>
                </a:r>
                <a:endParaRPr lang="ru-RU" sz="1400">
                  <a:solidFill>
                    <a:schemeClr val="bg1"/>
                  </a:solidFill>
                  <a:latin typeface="Calibri" pitchFamily="34" charset="0"/>
                </a:endParaRPr>
              </a:p>
            </p:txBody>
          </p:sp>
          <p:sp>
            <p:nvSpPr>
              <p:cNvPr id="38" name="Text Box 41"/>
              <p:cNvSpPr txBox="1">
                <a:spLocks noChangeArrowheads="1"/>
              </p:cNvSpPr>
              <p:nvPr/>
            </p:nvSpPr>
            <p:spPr bwMode="auto">
              <a:xfrm>
                <a:off x="2390" y="13655"/>
                <a:ext cx="1008" cy="4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/>
                <a:r>
                  <a:rPr lang="ru-RU" sz="900" b="1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условие</a:t>
                </a:r>
                <a:endParaRPr lang="ru-RU">
                  <a:solidFill>
                    <a:schemeClr val="bg1"/>
                  </a:solidFill>
                  <a:latin typeface="Calibri" pitchFamily="34" charset="0"/>
                </a:endParaRPr>
              </a:p>
            </p:txBody>
          </p:sp>
        </p:grpSp>
        <p:grpSp>
          <p:nvGrpSpPr>
            <p:cNvPr id="17" name="Group 37"/>
            <p:cNvGrpSpPr>
              <a:grpSpLocks/>
            </p:cNvGrpSpPr>
            <p:nvPr/>
          </p:nvGrpSpPr>
          <p:grpSpPr bwMode="auto">
            <a:xfrm>
              <a:off x="2304" y="13680"/>
              <a:ext cx="1152" cy="432"/>
              <a:chOff x="6048" y="13824"/>
              <a:chExt cx="1152" cy="432"/>
            </a:xfrm>
          </p:grpSpPr>
          <p:sp>
            <p:nvSpPr>
              <p:cNvPr id="34" name="AutoShape 39"/>
              <p:cNvSpPr>
                <a:spLocks noChangeArrowheads="1"/>
              </p:cNvSpPr>
              <p:nvPr/>
            </p:nvSpPr>
            <p:spPr bwMode="auto">
              <a:xfrm>
                <a:off x="6048" y="13824"/>
                <a:ext cx="1152" cy="432"/>
              </a:xfrm>
              <a:prstGeom prst="flowChartProcess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5" name="Text Box 38"/>
              <p:cNvSpPr txBox="1">
                <a:spLocks noChangeArrowheads="1"/>
              </p:cNvSpPr>
              <p:nvPr/>
            </p:nvSpPr>
            <p:spPr bwMode="auto">
              <a:xfrm>
                <a:off x="6048" y="13824"/>
                <a:ext cx="1008" cy="4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ru-RU" sz="1400">
                    <a:solidFill>
                      <a:schemeClr val="bg1"/>
                    </a:solidFill>
                    <a:latin typeface="Calibri" pitchFamily="34" charset="0"/>
                    <a:cs typeface="Times New Roman" pitchFamily="18" charset="0"/>
                  </a:rPr>
                  <a:t>оператор</a:t>
                </a:r>
                <a:r>
                  <a:rPr lang="en-US" sz="1400">
                    <a:solidFill>
                      <a:schemeClr val="bg1"/>
                    </a:solidFill>
                    <a:latin typeface="Calibri" pitchFamily="34" charset="0"/>
                    <a:cs typeface="Times New Roman" pitchFamily="18" charset="0"/>
                  </a:rPr>
                  <a:t>1</a:t>
                </a:r>
                <a:endParaRPr lang="ru-RU" sz="1400">
                  <a:solidFill>
                    <a:schemeClr val="bg1"/>
                  </a:solidFill>
                  <a:latin typeface="Calibri" pitchFamily="34" charset="0"/>
                </a:endParaRPr>
              </a:p>
            </p:txBody>
          </p:sp>
        </p:grpSp>
        <p:grpSp>
          <p:nvGrpSpPr>
            <p:cNvPr id="18" name="Group 34"/>
            <p:cNvGrpSpPr>
              <a:grpSpLocks/>
            </p:cNvGrpSpPr>
            <p:nvPr/>
          </p:nvGrpSpPr>
          <p:grpSpPr bwMode="auto">
            <a:xfrm>
              <a:off x="4608" y="13680"/>
              <a:ext cx="1152" cy="432"/>
              <a:chOff x="7200" y="14688"/>
              <a:chExt cx="1152" cy="432"/>
            </a:xfrm>
          </p:grpSpPr>
          <p:sp>
            <p:nvSpPr>
              <p:cNvPr id="32" name="AutoShape 36"/>
              <p:cNvSpPr>
                <a:spLocks noChangeArrowheads="1"/>
              </p:cNvSpPr>
              <p:nvPr/>
            </p:nvSpPr>
            <p:spPr bwMode="auto">
              <a:xfrm>
                <a:off x="7200" y="14688"/>
                <a:ext cx="1152" cy="432"/>
              </a:xfrm>
              <a:prstGeom prst="flowChartProcess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 sz="1400"/>
              </a:p>
            </p:txBody>
          </p:sp>
          <p:sp>
            <p:nvSpPr>
              <p:cNvPr id="33" name="Text Box 35"/>
              <p:cNvSpPr txBox="1">
                <a:spLocks noChangeArrowheads="1"/>
              </p:cNvSpPr>
              <p:nvPr/>
            </p:nvSpPr>
            <p:spPr bwMode="auto">
              <a:xfrm>
                <a:off x="7200" y="14688"/>
                <a:ext cx="1008" cy="4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ru-RU" sz="1400">
                    <a:solidFill>
                      <a:schemeClr val="bg1"/>
                    </a:solidFill>
                    <a:latin typeface="Calibri" pitchFamily="34" charset="0"/>
                    <a:cs typeface="Times New Roman" pitchFamily="18" charset="0"/>
                  </a:rPr>
                  <a:t>оператор2</a:t>
                </a:r>
                <a:endParaRPr lang="ru-RU" sz="1400">
                  <a:solidFill>
                    <a:schemeClr val="bg1"/>
                  </a:solidFill>
                  <a:latin typeface="Calibri" pitchFamily="34" charset="0"/>
                </a:endParaRPr>
              </a:p>
            </p:txBody>
          </p:sp>
        </p:grpSp>
        <p:sp>
          <p:nvSpPr>
            <p:cNvPr id="19" name="Line 33"/>
            <p:cNvSpPr>
              <a:spLocks noChangeShapeType="1"/>
            </p:cNvSpPr>
            <p:nvPr/>
          </p:nvSpPr>
          <p:spPr bwMode="auto">
            <a:xfrm>
              <a:off x="3969" y="12528"/>
              <a:ext cx="0" cy="28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0" name="Line 32"/>
            <p:cNvSpPr>
              <a:spLocks noChangeShapeType="1"/>
            </p:cNvSpPr>
            <p:nvPr/>
          </p:nvSpPr>
          <p:spPr bwMode="auto">
            <a:xfrm flipH="1">
              <a:off x="2739" y="13151"/>
              <a:ext cx="576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1" name="Line 31"/>
            <p:cNvSpPr>
              <a:spLocks noChangeShapeType="1"/>
            </p:cNvSpPr>
            <p:nvPr/>
          </p:nvSpPr>
          <p:spPr bwMode="auto">
            <a:xfrm>
              <a:off x="4608" y="13151"/>
              <a:ext cx="576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" name="Line 30"/>
            <p:cNvSpPr>
              <a:spLocks noChangeShapeType="1"/>
            </p:cNvSpPr>
            <p:nvPr/>
          </p:nvSpPr>
          <p:spPr bwMode="auto">
            <a:xfrm>
              <a:off x="2739" y="13151"/>
              <a:ext cx="0" cy="57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3" name="Line 29"/>
            <p:cNvSpPr>
              <a:spLocks noChangeShapeType="1"/>
            </p:cNvSpPr>
            <p:nvPr/>
          </p:nvSpPr>
          <p:spPr bwMode="auto">
            <a:xfrm>
              <a:off x="5184" y="13151"/>
              <a:ext cx="0" cy="57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4" name="Line 28"/>
            <p:cNvSpPr>
              <a:spLocks noChangeShapeType="1"/>
            </p:cNvSpPr>
            <p:nvPr/>
          </p:nvSpPr>
          <p:spPr bwMode="auto">
            <a:xfrm>
              <a:off x="2736" y="14112"/>
              <a:ext cx="0" cy="28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5" name="Line 27"/>
            <p:cNvSpPr>
              <a:spLocks noChangeShapeType="1"/>
            </p:cNvSpPr>
            <p:nvPr/>
          </p:nvSpPr>
          <p:spPr bwMode="auto">
            <a:xfrm>
              <a:off x="5184" y="14112"/>
              <a:ext cx="0" cy="28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6" name="Line 26"/>
            <p:cNvSpPr>
              <a:spLocks noChangeShapeType="1"/>
            </p:cNvSpPr>
            <p:nvPr/>
          </p:nvSpPr>
          <p:spPr bwMode="auto">
            <a:xfrm>
              <a:off x="2739" y="14400"/>
              <a:ext cx="115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7" name="Line 25"/>
            <p:cNvSpPr>
              <a:spLocks noChangeShapeType="1"/>
            </p:cNvSpPr>
            <p:nvPr/>
          </p:nvSpPr>
          <p:spPr bwMode="auto">
            <a:xfrm>
              <a:off x="5184" y="14112"/>
              <a:ext cx="0" cy="28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8" name="Line 24"/>
            <p:cNvSpPr>
              <a:spLocks noChangeShapeType="1"/>
            </p:cNvSpPr>
            <p:nvPr/>
          </p:nvSpPr>
          <p:spPr bwMode="auto">
            <a:xfrm>
              <a:off x="3888" y="14400"/>
              <a:ext cx="0" cy="28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9" name="Line 23"/>
            <p:cNvSpPr>
              <a:spLocks noChangeShapeType="1"/>
            </p:cNvSpPr>
            <p:nvPr/>
          </p:nvSpPr>
          <p:spPr bwMode="auto">
            <a:xfrm>
              <a:off x="3888" y="14400"/>
              <a:ext cx="1296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arrow" w="sm" len="sm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0" name="Text Box 22"/>
            <p:cNvSpPr txBox="1">
              <a:spLocks noChangeArrowheads="1"/>
            </p:cNvSpPr>
            <p:nvPr/>
          </p:nvSpPr>
          <p:spPr bwMode="auto">
            <a:xfrm>
              <a:off x="2880" y="12816"/>
              <a:ext cx="576" cy="4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ru-RU" sz="1400" b="1" dirty="0">
                  <a:latin typeface="Calibri" pitchFamily="34" charset="0"/>
                  <a:cs typeface="Times New Roman" pitchFamily="18" charset="0"/>
                </a:rPr>
                <a:t>да</a:t>
              </a:r>
              <a:endParaRPr lang="ru-RU" sz="1400" b="1" dirty="0">
                <a:latin typeface="Calibri" pitchFamily="34" charset="0"/>
              </a:endParaRPr>
            </a:p>
          </p:txBody>
        </p:sp>
        <p:sp>
          <p:nvSpPr>
            <p:cNvPr id="31" name="Text Box 21"/>
            <p:cNvSpPr txBox="1">
              <a:spLocks noChangeArrowheads="1"/>
            </p:cNvSpPr>
            <p:nvPr/>
          </p:nvSpPr>
          <p:spPr bwMode="auto">
            <a:xfrm>
              <a:off x="4608" y="12816"/>
              <a:ext cx="576" cy="4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ru-RU" sz="1400" b="1" dirty="0">
                  <a:latin typeface="Calibri" pitchFamily="34" charset="0"/>
                  <a:cs typeface="Times New Roman" pitchFamily="18" charset="0"/>
                </a:rPr>
                <a:t>нет</a:t>
              </a:r>
              <a:endParaRPr lang="ru-RU" sz="1400" b="1" dirty="0">
                <a:latin typeface="Calibri" pitchFamily="34" charset="0"/>
              </a:endParaRPr>
            </a:p>
          </p:txBody>
        </p:sp>
      </p:grpSp>
      <p:sp>
        <p:nvSpPr>
          <p:cNvPr id="39" name="Rectangle 63"/>
          <p:cNvSpPr>
            <a:spLocks noChangeArrowheads="1"/>
          </p:cNvSpPr>
          <p:nvPr/>
        </p:nvSpPr>
        <p:spPr bwMode="auto">
          <a:xfrm>
            <a:off x="611560" y="1547500"/>
            <a:ext cx="496855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ru-RU" b="1" dirty="0" smtClean="0"/>
              <a:t>Представление </a:t>
            </a:r>
            <a:r>
              <a:rPr lang="ru-RU" b="1" dirty="0"/>
              <a:t>в виде блок–схемы:</a:t>
            </a:r>
          </a:p>
        </p:txBody>
      </p:sp>
      <p:sp>
        <p:nvSpPr>
          <p:cNvPr id="40" name="Rectangle 43"/>
          <p:cNvSpPr>
            <a:spLocks noChangeArrowheads="1"/>
          </p:cNvSpPr>
          <p:nvPr/>
        </p:nvSpPr>
        <p:spPr bwMode="auto">
          <a:xfrm>
            <a:off x="376584" y="692696"/>
            <a:ext cx="6643688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17463">
              <a:defRPr/>
            </a:pPr>
            <a:r>
              <a:rPr lang="ru-RU" sz="2000" u="sng" dirty="0">
                <a:latin typeface="Arial Black" pitchFamily="34" charset="0"/>
              </a:rPr>
              <a:t>Формат </a:t>
            </a:r>
            <a:r>
              <a:rPr lang="ru-RU" sz="2200" u="sng" dirty="0">
                <a:solidFill>
                  <a:srgbClr val="FF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неполного условного</a:t>
            </a:r>
            <a:r>
              <a:rPr lang="ru-RU" sz="2000" u="sng" dirty="0">
                <a:solidFill>
                  <a:srgbClr val="FF6600"/>
                </a:solidFill>
                <a:latin typeface="Arial Black" pitchFamily="34" charset="0"/>
              </a:rPr>
              <a:t> </a:t>
            </a:r>
            <a:r>
              <a:rPr lang="ru-RU" sz="2000" u="sng" dirty="0" smtClean="0">
                <a:latin typeface="Arial Black" pitchFamily="34" charset="0"/>
              </a:rPr>
              <a:t>перехода:</a:t>
            </a:r>
            <a:endParaRPr lang="ru-RU" sz="2000" u="sng" dirty="0">
              <a:latin typeface="Arial Black" pitchFamily="34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7444729" y="122428"/>
            <a:ext cx="15175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</a:rPr>
              <a:t>Конспект</a:t>
            </a:r>
            <a:endParaRPr lang="ru-RU" sz="2000" b="1" dirty="0">
              <a:solidFill>
                <a:srgbClr val="C00000"/>
              </a:solidFill>
            </a:endParaRPr>
          </a:p>
        </p:txBody>
      </p:sp>
      <p:sp>
        <p:nvSpPr>
          <p:cNvPr id="42" name="Rectangle 63"/>
          <p:cNvSpPr>
            <a:spLocks noChangeArrowheads="1"/>
          </p:cNvSpPr>
          <p:nvPr/>
        </p:nvSpPr>
        <p:spPr bwMode="auto">
          <a:xfrm>
            <a:off x="577071" y="3301138"/>
            <a:ext cx="334685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ru-RU" b="1" dirty="0" smtClean="0"/>
              <a:t>Формат оператора: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787138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1"/>
          <p:cNvSpPr txBox="1">
            <a:spLocks noChangeArrowheads="1"/>
          </p:cNvSpPr>
          <p:nvPr/>
        </p:nvSpPr>
        <p:spPr bwMode="auto">
          <a:xfrm>
            <a:off x="1692274" y="116632"/>
            <a:ext cx="5929313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sz="3300" b="1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Ветвление</a:t>
            </a:r>
          </a:p>
        </p:txBody>
      </p:sp>
      <p:sp>
        <p:nvSpPr>
          <p:cNvPr id="7" name="Прямоугольник 5"/>
          <p:cNvSpPr>
            <a:spLocks noChangeArrowheads="1"/>
          </p:cNvSpPr>
          <p:nvPr/>
        </p:nvSpPr>
        <p:spPr bwMode="auto">
          <a:xfrm>
            <a:off x="295554" y="727010"/>
            <a:ext cx="7228501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tabLst>
                <a:tab pos="373063" algn="l"/>
              </a:tabLst>
              <a:defRPr/>
            </a:pPr>
            <a:r>
              <a:rPr lang="ru-RU" sz="2000" u="sng" dirty="0">
                <a:latin typeface="Arial Black" pitchFamily="34" charset="0"/>
              </a:rPr>
              <a:t>Формат </a:t>
            </a:r>
            <a:r>
              <a:rPr lang="ru-RU" sz="2200" u="sng" dirty="0">
                <a:solidFill>
                  <a:srgbClr val="FF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полного условного</a:t>
            </a:r>
            <a:r>
              <a:rPr lang="ru-RU" sz="2000" u="sng" dirty="0">
                <a:solidFill>
                  <a:srgbClr val="FFC000"/>
                </a:solidFill>
                <a:latin typeface="Arial Black" pitchFamily="34" charset="0"/>
              </a:rPr>
              <a:t> </a:t>
            </a:r>
            <a:r>
              <a:rPr lang="ru-RU" sz="2000" u="sng" dirty="0">
                <a:latin typeface="Arial Black" pitchFamily="34" charset="0"/>
              </a:rPr>
              <a:t>оператора:</a:t>
            </a:r>
          </a:p>
        </p:txBody>
      </p:sp>
      <p:grpSp>
        <p:nvGrpSpPr>
          <p:cNvPr id="40" name="Group 1"/>
          <p:cNvGrpSpPr>
            <a:grpSpLocks/>
          </p:cNvGrpSpPr>
          <p:nvPr/>
        </p:nvGrpSpPr>
        <p:grpSpPr bwMode="auto">
          <a:xfrm>
            <a:off x="2428875" y="2259111"/>
            <a:ext cx="2274888" cy="2160588"/>
            <a:chOff x="6912" y="12384"/>
            <a:chExt cx="2448" cy="2160"/>
          </a:xfrm>
        </p:grpSpPr>
        <p:grpSp>
          <p:nvGrpSpPr>
            <p:cNvPr id="41" name="Group 17"/>
            <p:cNvGrpSpPr>
              <a:grpSpLocks/>
            </p:cNvGrpSpPr>
            <p:nvPr/>
          </p:nvGrpSpPr>
          <p:grpSpPr bwMode="auto">
            <a:xfrm>
              <a:off x="7632" y="12672"/>
              <a:ext cx="1296" cy="720"/>
              <a:chOff x="3312" y="12816"/>
              <a:chExt cx="1296" cy="720"/>
            </a:xfrm>
          </p:grpSpPr>
          <p:sp>
            <p:nvSpPr>
              <p:cNvPr id="57" name="AutoShape 19"/>
              <p:cNvSpPr>
                <a:spLocks noChangeArrowheads="1"/>
              </p:cNvSpPr>
              <p:nvPr/>
            </p:nvSpPr>
            <p:spPr bwMode="auto">
              <a:xfrm>
                <a:off x="3312" y="12816"/>
                <a:ext cx="1296" cy="720"/>
              </a:xfrm>
              <a:prstGeom prst="flowChartDecision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8" name="Text Box 18"/>
              <p:cNvSpPr txBox="1">
                <a:spLocks noChangeArrowheads="1"/>
              </p:cNvSpPr>
              <p:nvPr/>
            </p:nvSpPr>
            <p:spPr bwMode="auto">
              <a:xfrm>
                <a:off x="3456" y="12960"/>
                <a:ext cx="1008" cy="4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/>
                <a:r>
                  <a:rPr lang="ru-RU" sz="1400" b="1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условие</a:t>
                </a:r>
                <a:endParaRPr lang="ru-RU" sz="1400">
                  <a:solidFill>
                    <a:schemeClr val="bg1"/>
                  </a:solidFill>
                  <a:latin typeface="Calibri" pitchFamily="34" charset="0"/>
                </a:endParaRPr>
              </a:p>
            </p:txBody>
          </p:sp>
        </p:grpSp>
        <p:sp>
          <p:nvSpPr>
            <p:cNvPr id="42" name="Line 16"/>
            <p:cNvSpPr>
              <a:spLocks noChangeShapeType="1"/>
            </p:cNvSpPr>
            <p:nvPr/>
          </p:nvSpPr>
          <p:spPr bwMode="auto">
            <a:xfrm>
              <a:off x="8274" y="12384"/>
              <a:ext cx="0" cy="28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3" name="Line 15"/>
            <p:cNvSpPr>
              <a:spLocks noChangeShapeType="1"/>
            </p:cNvSpPr>
            <p:nvPr/>
          </p:nvSpPr>
          <p:spPr bwMode="auto">
            <a:xfrm flipH="1">
              <a:off x="7344" y="13042"/>
              <a:ext cx="288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4" name="Line 14"/>
            <p:cNvSpPr>
              <a:spLocks noChangeShapeType="1"/>
            </p:cNvSpPr>
            <p:nvPr/>
          </p:nvSpPr>
          <p:spPr bwMode="auto">
            <a:xfrm>
              <a:off x="8928" y="13042"/>
              <a:ext cx="432" cy="0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round/>
              <a:headEnd/>
              <a:tailEnd type="arrow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5" name="Line 13"/>
            <p:cNvSpPr>
              <a:spLocks noChangeShapeType="1"/>
            </p:cNvSpPr>
            <p:nvPr/>
          </p:nvSpPr>
          <p:spPr bwMode="auto">
            <a:xfrm>
              <a:off x="7344" y="13040"/>
              <a:ext cx="0" cy="49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grpSp>
          <p:nvGrpSpPr>
            <p:cNvPr id="46" name="Group 5"/>
            <p:cNvGrpSpPr>
              <a:grpSpLocks/>
            </p:cNvGrpSpPr>
            <p:nvPr/>
          </p:nvGrpSpPr>
          <p:grpSpPr bwMode="auto">
            <a:xfrm>
              <a:off x="6912" y="13536"/>
              <a:ext cx="2448" cy="1008"/>
              <a:chOff x="6912" y="13824"/>
              <a:chExt cx="2448" cy="1008"/>
            </a:xfrm>
          </p:grpSpPr>
          <p:grpSp>
            <p:nvGrpSpPr>
              <p:cNvPr id="50" name="Group 10"/>
              <p:cNvGrpSpPr>
                <a:grpSpLocks/>
              </p:cNvGrpSpPr>
              <p:nvPr/>
            </p:nvGrpSpPr>
            <p:grpSpPr bwMode="auto">
              <a:xfrm>
                <a:off x="6912" y="13824"/>
                <a:ext cx="1152" cy="432"/>
                <a:chOff x="8352" y="13680"/>
                <a:chExt cx="1152" cy="432"/>
              </a:xfrm>
            </p:grpSpPr>
            <p:sp>
              <p:nvSpPr>
                <p:cNvPr id="55" name="AutoShape 12"/>
                <p:cNvSpPr>
                  <a:spLocks noChangeArrowheads="1"/>
                </p:cNvSpPr>
                <p:nvPr/>
              </p:nvSpPr>
              <p:spPr bwMode="auto">
                <a:xfrm>
                  <a:off x="8352" y="13680"/>
                  <a:ext cx="1152" cy="432"/>
                </a:xfrm>
                <a:prstGeom prst="flowChartProcess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ru-RU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56" name="Text Box 11"/>
                <p:cNvSpPr txBox="1">
                  <a:spLocks noChangeArrowheads="1"/>
                </p:cNvSpPr>
                <p:nvPr/>
              </p:nvSpPr>
              <p:spPr bwMode="auto">
                <a:xfrm>
                  <a:off x="8352" y="13680"/>
                  <a:ext cx="1008" cy="43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9pPr>
                </a:lstStyle>
                <a:p>
                  <a:pPr eaLnBrk="1" hangingPunct="1"/>
                  <a:r>
                    <a:rPr lang="ru-RU" sz="1400">
                      <a:solidFill>
                        <a:schemeClr val="bg1"/>
                      </a:solidFill>
                      <a:latin typeface="Calibri" pitchFamily="34" charset="0"/>
                      <a:cs typeface="Times New Roman" pitchFamily="18" charset="0"/>
                    </a:rPr>
                    <a:t>оператор </a:t>
                  </a:r>
                  <a:endParaRPr lang="ru-RU" sz="1400">
                    <a:solidFill>
                      <a:schemeClr val="bg1"/>
                    </a:solidFill>
                    <a:latin typeface="Calibri" pitchFamily="34" charset="0"/>
                  </a:endParaRPr>
                </a:p>
              </p:txBody>
            </p:sp>
          </p:grpSp>
          <p:sp>
            <p:nvSpPr>
              <p:cNvPr id="51" name="Line 9"/>
              <p:cNvSpPr>
                <a:spLocks noChangeShapeType="1"/>
              </p:cNvSpPr>
              <p:nvPr/>
            </p:nvSpPr>
            <p:spPr bwMode="auto">
              <a:xfrm>
                <a:off x="7344" y="14256"/>
                <a:ext cx="0" cy="28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2" name="Line 8"/>
              <p:cNvSpPr>
                <a:spLocks noChangeShapeType="1"/>
              </p:cNvSpPr>
              <p:nvPr/>
            </p:nvSpPr>
            <p:spPr bwMode="auto">
              <a:xfrm>
                <a:off x="7344" y="14544"/>
                <a:ext cx="864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arrow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3" name="Line 7"/>
              <p:cNvSpPr>
                <a:spLocks noChangeShapeType="1"/>
              </p:cNvSpPr>
              <p:nvPr/>
            </p:nvSpPr>
            <p:spPr bwMode="auto">
              <a:xfrm>
                <a:off x="8208" y="14544"/>
                <a:ext cx="0" cy="28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arrow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4" name="Line 6"/>
              <p:cNvSpPr>
                <a:spLocks noChangeShapeType="1"/>
              </p:cNvSpPr>
              <p:nvPr/>
            </p:nvSpPr>
            <p:spPr bwMode="auto">
              <a:xfrm>
                <a:off x="8208" y="14544"/>
                <a:ext cx="1152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 type="arrow" w="sm" len="sm"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47" name="Line 4"/>
            <p:cNvSpPr>
              <a:spLocks noChangeShapeType="1"/>
            </p:cNvSpPr>
            <p:nvPr/>
          </p:nvSpPr>
          <p:spPr bwMode="auto">
            <a:xfrm>
              <a:off x="9360" y="13040"/>
              <a:ext cx="0" cy="1216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8" name="Text Box 3"/>
            <p:cNvSpPr txBox="1">
              <a:spLocks noChangeArrowheads="1"/>
            </p:cNvSpPr>
            <p:nvPr/>
          </p:nvSpPr>
          <p:spPr bwMode="auto">
            <a:xfrm>
              <a:off x="7200" y="12672"/>
              <a:ext cx="576" cy="4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ru-RU" sz="1400" b="1" dirty="0">
                  <a:latin typeface="Calibri" pitchFamily="34" charset="0"/>
                  <a:cs typeface="Times New Roman" pitchFamily="18" charset="0"/>
                </a:rPr>
                <a:t>да</a:t>
              </a:r>
              <a:endParaRPr lang="ru-RU" sz="1400" b="1" dirty="0">
                <a:latin typeface="Calibri" pitchFamily="34" charset="0"/>
              </a:endParaRPr>
            </a:p>
          </p:txBody>
        </p:sp>
        <p:sp>
          <p:nvSpPr>
            <p:cNvPr id="49" name="Text Box 2"/>
            <p:cNvSpPr txBox="1">
              <a:spLocks noChangeArrowheads="1"/>
            </p:cNvSpPr>
            <p:nvPr/>
          </p:nvSpPr>
          <p:spPr bwMode="auto">
            <a:xfrm>
              <a:off x="8784" y="12672"/>
              <a:ext cx="576" cy="4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ru-RU" sz="1400" b="1" dirty="0">
                  <a:latin typeface="Calibri" pitchFamily="34" charset="0"/>
                  <a:cs typeface="Times New Roman" pitchFamily="18" charset="0"/>
                </a:rPr>
                <a:t>нет</a:t>
              </a:r>
              <a:endParaRPr lang="ru-RU" sz="1400" b="1" dirty="0">
                <a:latin typeface="Calibri" pitchFamily="34" charset="0"/>
              </a:endParaRPr>
            </a:p>
          </p:txBody>
        </p:sp>
      </p:grpSp>
      <p:sp>
        <p:nvSpPr>
          <p:cNvPr id="59" name="Прямоугольник 47"/>
          <p:cNvSpPr>
            <a:spLocks noChangeArrowheads="1"/>
          </p:cNvSpPr>
          <p:nvPr/>
        </p:nvSpPr>
        <p:spPr bwMode="auto">
          <a:xfrm>
            <a:off x="500063" y="5055269"/>
            <a:ext cx="39084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IF </a:t>
            </a:r>
            <a:r>
              <a:rPr lang="ru-RU" sz="2400" b="1" dirty="0">
                <a:solidFill>
                  <a:srgbClr val="FF6600"/>
                </a:solidFill>
                <a:latin typeface="Times New Roman" pitchFamily="18" charset="0"/>
                <a:cs typeface="Times New Roman" pitchFamily="18" charset="0"/>
              </a:rPr>
              <a:t>условие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T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hen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>
                <a:solidFill>
                  <a:srgbClr val="FF6600"/>
                </a:solidFill>
                <a:latin typeface="Times New Roman" pitchFamily="18" charset="0"/>
                <a:cs typeface="Times New Roman" pitchFamily="18" charset="0"/>
              </a:rPr>
              <a:t>оператор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;</a:t>
            </a:r>
            <a:endParaRPr lang="ru-RU" sz="2400" dirty="0"/>
          </a:p>
        </p:txBody>
      </p:sp>
      <p:sp>
        <p:nvSpPr>
          <p:cNvPr id="60" name="Прямоугольник 47"/>
          <p:cNvSpPr>
            <a:spLocks noChangeArrowheads="1"/>
          </p:cNvSpPr>
          <p:nvPr/>
        </p:nvSpPr>
        <p:spPr bwMode="auto">
          <a:xfrm>
            <a:off x="4572000" y="5117182"/>
            <a:ext cx="42449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000" dirty="0"/>
              <a:t>{</a:t>
            </a:r>
            <a:r>
              <a:rPr lang="ru-RU" sz="1600" dirty="0"/>
              <a:t>выполняется только истинность условия</a:t>
            </a:r>
            <a:r>
              <a:rPr lang="en-US" sz="2000" dirty="0"/>
              <a:t>}</a:t>
            </a:r>
            <a:endParaRPr lang="ru-RU" sz="2000" dirty="0"/>
          </a:p>
        </p:txBody>
      </p:sp>
      <p:sp>
        <p:nvSpPr>
          <p:cNvPr id="61" name="Rectangle 63"/>
          <p:cNvSpPr>
            <a:spLocks noChangeArrowheads="1"/>
          </p:cNvSpPr>
          <p:nvPr/>
        </p:nvSpPr>
        <p:spPr bwMode="auto">
          <a:xfrm>
            <a:off x="290513" y="1544736"/>
            <a:ext cx="842486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b="1" dirty="0"/>
              <a:t>Представление </a:t>
            </a:r>
            <a:r>
              <a:rPr lang="en-US" b="1" dirty="0"/>
              <a:t> </a:t>
            </a:r>
            <a:r>
              <a:rPr lang="ru-RU" b="1" dirty="0"/>
              <a:t>в </a:t>
            </a:r>
            <a:r>
              <a:rPr lang="en-US" b="1" dirty="0"/>
              <a:t> </a:t>
            </a:r>
            <a:r>
              <a:rPr lang="ru-RU" b="1" dirty="0"/>
              <a:t>виде блок–схемы: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495099" y="116632"/>
            <a:ext cx="15374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</a:rPr>
              <a:t>Конспект</a:t>
            </a:r>
            <a:endParaRPr lang="ru-RU" sz="2000" b="1" dirty="0">
              <a:solidFill>
                <a:srgbClr val="C00000"/>
              </a:solidFill>
            </a:endParaRPr>
          </a:p>
        </p:txBody>
      </p:sp>
      <p:sp>
        <p:nvSpPr>
          <p:cNvPr id="27" name="Rectangle 63"/>
          <p:cNvSpPr>
            <a:spLocks noChangeArrowheads="1"/>
          </p:cNvSpPr>
          <p:nvPr/>
        </p:nvSpPr>
        <p:spPr bwMode="auto">
          <a:xfrm>
            <a:off x="500063" y="4643844"/>
            <a:ext cx="313316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ru-RU" b="1" dirty="0" smtClean="0"/>
              <a:t>Формат оператора: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892564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1"/>
          <p:cNvSpPr txBox="1">
            <a:spLocks noChangeArrowheads="1"/>
          </p:cNvSpPr>
          <p:nvPr/>
        </p:nvSpPr>
        <p:spPr bwMode="auto">
          <a:xfrm>
            <a:off x="1692274" y="116632"/>
            <a:ext cx="5929313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sz="3300" b="1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Ветвление</a:t>
            </a:r>
          </a:p>
        </p:txBody>
      </p:sp>
      <p:graphicFrame>
        <p:nvGraphicFramePr>
          <p:cNvPr id="26" name="Group 1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3278300"/>
              </p:ext>
            </p:extLst>
          </p:nvPr>
        </p:nvGraphicFramePr>
        <p:xfrm>
          <a:off x="678879" y="1290464"/>
          <a:ext cx="8429625" cy="914400"/>
        </p:xfrm>
        <a:graphic>
          <a:graphicData uri="http://schemas.openxmlformats.org/drawingml/2006/table">
            <a:tbl>
              <a:tblPr/>
              <a:tblGrid>
                <a:gridCol w="918422"/>
                <a:gridCol w="1897843"/>
                <a:gridCol w="1185063"/>
                <a:gridCol w="4428297"/>
              </a:tblGrid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=</a:t>
                      </a:r>
                    </a:p>
                  </a:txBody>
                  <a:tcPr marL="68580" marR="68580" marT="0" marB="0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– равно;</a:t>
                      </a: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&lt; &gt;</a:t>
                      </a: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– неравно  (возможен вариант  </a:t>
                      </a: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&gt; &lt;)</a:t>
                      </a: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;</a:t>
                      </a:r>
                    </a:p>
                  </a:txBody>
                  <a:tcPr marL="68580" marR="68580" marT="0" marB="0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&gt;</a:t>
                      </a:r>
                    </a:p>
                  </a:txBody>
                  <a:tcPr marL="68580" marR="68580" marT="0" marB="0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– больше;</a:t>
                      </a: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&gt;=</a:t>
                      </a: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– больше или равно;</a:t>
                      </a:r>
                    </a:p>
                  </a:txBody>
                  <a:tcPr marL="68580" marR="68580" marT="0" marB="0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&lt;</a:t>
                      </a:r>
                    </a:p>
                  </a:txBody>
                  <a:tcPr marL="68580" marR="68580" marT="0" marB="0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– меньше;</a:t>
                      </a: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&lt;=</a:t>
                      </a: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– меньше или равно.</a:t>
                      </a:r>
                    </a:p>
                  </a:txBody>
                  <a:tcPr marL="68580" marR="68580" marT="0" marB="0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7" name="Прямоугольник 46"/>
          <p:cNvSpPr>
            <a:spLocks noChangeArrowheads="1"/>
          </p:cNvSpPr>
          <p:nvPr/>
        </p:nvSpPr>
        <p:spPr bwMode="auto">
          <a:xfrm>
            <a:off x="321692" y="796702"/>
            <a:ext cx="86439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indent="457200" eaLnBrk="0" hangingPunct="0"/>
            <a:r>
              <a:rPr lang="ru-RU" sz="2000" b="1" dirty="0">
                <a:latin typeface="Calibri" pitchFamily="34" charset="0"/>
                <a:cs typeface="Times New Roman" pitchFamily="18" charset="0"/>
              </a:rPr>
              <a:t>Для записи условий используются следующие знаки отношений:</a:t>
            </a:r>
            <a:endParaRPr lang="ru-RU" sz="2000" b="1" dirty="0">
              <a:latin typeface="Calibri" pitchFamily="34" charset="0"/>
            </a:endParaRPr>
          </a:p>
        </p:txBody>
      </p:sp>
      <p:sp>
        <p:nvSpPr>
          <p:cNvPr id="28" name="Прямоугольник 48"/>
          <p:cNvSpPr>
            <a:spLocks noChangeArrowheads="1"/>
          </p:cNvSpPr>
          <p:nvPr/>
        </p:nvSpPr>
        <p:spPr bwMode="auto">
          <a:xfrm>
            <a:off x="107379" y="2204864"/>
            <a:ext cx="8929688" cy="221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indent="457200" eaLnBrk="0" hangingPunct="0"/>
            <a:r>
              <a:rPr lang="ru-RU" sz="2000" b="1" dirty="0">
                <a:latin typeface="Calibri" pitchFamily="34" charset="0"/>
                <a:cs typeface="Times New Roman" pitchFamily="18" charset="0"/>
              </a:rPr>
              <a:t>Помимо простых условий можно в программе использовать  и  </a:t>
            </a:r>
            <a:r>
              <a:rPr lang="ru-RU" sz="2000" b="1" dirty="0">
                <a:solidFill>
                  <a:srgbClr val="FF6600"/>
                </a:solidFill>
                <a:latin typeface="Calibri" pitchFamily="34" charset="0"/>
                <a:cs typeface="Times New Roman" pitchFamily="18" charset="0"/>
              </a:rPr>
              <a:t>составные</a:t>
            </a:r>
            <a:endParaRPr lang="ru-RU" sz="2000" b="1" dirty="0">
              <a:solidFill>
                <a:srgbClr val="FF6600"/>
              </a:solidFill>
              <a:cs typeface="Times New Roman" pitchFamily="18" charset="0"/>
            </a:endParaRPr>
          </a:p>
          <a:p>
            <a:pPr indent="457200" eaLnBrk="0" hangingPunct="0"/>
            <a:r>
              <a:rPr lang="ru-RU" sz="2000" b="1" dirty="0">
                <a:cs typeface="Times New Roman" pitchFamily="18" charset="0"/>
              </a:rPr>
              <a:t>     </a:t>
            </a:r>
            <a:r>
              <a:rPr lang="ru-RU" sz="2000" b="1" dirty="0">
                <a:latin typeface="Calibri" pitchFamily="34" charset="0"/>
                <a:cs typeface="Times New Roman" pitchFamily="18" charset="0"/>
              </a:rPr>
              <a:t>(</a:t>
            </a:r>
            <a:r>
              <a:rPr lang="ru-RU" sz="2000" b="1" dirty="0">
                <a:solidFill>
                  <a:srgbClr val="FF6600"/>
                </a:solidFill>
                <a:latin typeface="Calibri" pitchFamily="34" charset="0"/>
                <a:cs typeface="Times New Roman" pitchFamily="18" charset="0"/>
              </a:rPr>
              <a:t>сложные</a:t>
            </a:r>
            <a:r>
              <a:rPr lang="ru-RU" sz="2000" b="1" dirty="0">
                <a:latin typeface="Calibri" pitchFamily="34" charset="0"/>
                <a:cs typeface="Times New Roman" pitchFamily="18" charset="0"/>
              </a:rPr>
              <a:t>) условия. </a:t>
            </a:r>
            <a:endParaRPr lang="en-US" sz="2000" b="1" dirty="0">
              <a:latin typeface="Calibri" pitchFamily="34" charset="0"/>
              <a:cs typeface="Times New Roman" pitchFamily="18" charset="0"/>
            </a:endParaRPr>
          </a:p>
          <a:p>
            <a:pPr indent="457200" eaLnBrk="0" hangingPunct="0"/>
            <a:endParaRPr lang="ru-RU" sz="2000" b="1" dirty="0">
              <a:cs typeface="Times New Roman" pitchFamily="18" charset="0"/>
            </a:endParaRPr>
          </a:p>
          <a:p>
            <a:pPr indent="457200" eaLnBrk="0" hangingPunct="0"/>
            <a:r>
              <a:rPr lang="ru-RU" sz="2000" b="1" dirty="0">
                <a:cs typeface="Times New Roman" pitchFamily="18" charset="0"/>
              </a:rPr>
              <a:t>Д</a:t>
            </a:r>
            <a:r>
              <a:rPr lang="ru-RU" sz="2000" b="1" dirty="0">
                <a:latin typeface="Calibri" pitchFamily="34" charset="0"/>
                <a:cs typeface="Times New Roman" pitchFamily="18" charset="0"/>
              </a:rPr>
              <a:t>ля их записи используются связки:</a:t>
            </a:r>
            <a:r>
              <a:rPr lang="ru-RU" sz="2000" b="1" dirty="0">
                <a:cs typeface="Times New Roman" pitchFamily="18" charset="0"/>
              </a:rPr>
              <a:t> </a:t>
            </a:r>
            <a:endParaRPr lang="en-US" sz="2000" b="1" dirty="0">
              <a:cs typeface="Times New Roman" pitchFamily="18" charset="0"/>
            </a:endParaRPr>
          </a:p>
          <a:p>
            <a:pPr indent="457200" eaLnBrk="0" hangingPunct="0"/>
            <a:r>
              <a:rPr lang="ru-RU" sz="2800" b="1" dirty="0">
                <a:latin typeface="Calibri" pitchFamily="34" charset="0"/>
                <a:cs typeface="Times New Roman" pitchFamily="18" charset="0"/>
              </a:rPr>
              <a:t>AND – и; </a:t>
            </a:r>
            <a:r>
              <a:rPr lang="ru-RU" sz="2800" b="1" dirty="0">
                <a:cs typeface="Times New Roman" pitchFamily="18" charset="0"/>
              </a:rPr>
              <a:t> </a:t>
            </a:r>
            <a:r>
              <a:rPr lang="en-US" sz="2800" b="1" dirty="0">
                <a:cs typeface="Times New Roman" pitchFamily="18" charset="0"/>
              </a:rPr>
              <a:t>              </a:t>
            </a:r>
            <a:r>
              <a:rPr lang="ru-RU" sz="2800" b="1" dirty="0">
                <a:latin typeface="Calibri" pitchFamily="34" charset="0"/>
                <a:cs typeface="Times New Roman" pitchFamily="18" charset="0"/>
              </a:rPr>
              <a:t>OR – или;	</a:t>
            </a:r>
            <a:r>
              <a:rPr lang="en-US" sz="2800" b="1" dirty="0">
                <a:latin typeface="Calibri" pitchFamily="34" charset="0"/>
                <a:cs typeface="Times New Roman" pitchFamily="18" charset="0"/>
              </a:rPr>
              <a:t>   </a:t>
            </a:r>
            <a:r>
              <a:rPr lang="ru-RU" sz="2800" b="1" dirty="0">
                <a:latin typeface="Calibri" pitchFamily="34" charset="0"/>
                <a:cs typeface="Times New Roman" pitchFamily="18" charset="0"/>
              </a:rPr>
              <a:t>NOT – нет.</a:t>
            </a:r>
            <a:endParaRPr lang="ru-RU" sz="2800" b="1" dirty="0">
              <a:latin typeface="Calibri" pitchFamily="34" charset="0"/>
            </a:endParaRPr>
          </a:p>
          <a:p>
            <a:pPr indent="457200" eaLnBrk="0" hangingPunct="0">
              <a:spcBef>
                <a:spcPts val="1200"/>
              </a:spcBef>
            </a:pPr>
            <a:r>
              <a:rPr lang="ru-RU" sz="2000" b="1" dirty="0">
                <a:latin typeface="Calibri" pitchFamily="34" charset="0"/>
                <a:cs typeface="Times New Roman" pitchFamily="18" charset="0"/>
              </a:rPr>
              <a:t>Пример: </a:t>
            </a:r>
          </a:p>
        </p:txBody>
      </p:sp>
      <p:sp>
        <p:nvSpPr>
          <p:cNvPr id="29" name="Прямоугольник 31"/>
          <p:cNvSpPr>
            <a:spLocks noChangeArrowheads="1"/>
          </p:cNvSpPr>
          <p:nvPr/>
        </p:nvSpPr>
        <p:spPr bwMode="auto">
          <a:xfrm>
            <a:off x="2158429" y="4149873"/>
            <a:ext cx="6878638" cy="1138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indent="457200" eaLnBrk="0" hangingPunct="0"/>
            <a:r>
              <a:rPr lang="ru-RU" sz="2000" b="1">
                <a:latin typeface="Times New Roman" pitchFamily="18" charset="0"/>
                <a:cs typeface="Times New Roman" pitchFamily="18" charset="0"/>
              </a:rPr>
              <a:t>условие –6 &lt; x ≤ 2 </a:t>
            </a:r>
            <a:r>
              <a:rPr lang="en-US" sz="2000" b="1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>
                <a:latin typeface="Times New Roman" pitchFamily="18" charset="0"/>
                <a:cs typeface="Times New Roman" pitchFamily="18" charset="0"/>
              </a:rPr>
              <a:t>в математике -  можно записать:</a:t>
            </a:r>
          </a:p>
          <a:p>
            <a:pPr indent="457200" eaLnBrk="0" hangingPunct="0"/>
            <a:r>
              <a:rPr lang="ru-RU" sz="2000" b="1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b="1">
                <a:latin typeface="Times New Roman" pitchFamily="18" charset="0"/>
                <a:cs typeface="Times New Roman" pitchFamily="18" charset="0"/>
              </a:rPr>
              <a:t>– 6 &lt; x  </a:t>
            </a:r>
            <a:r>
              <a:rPr lang="ru-RU" sz="2400" b="1">
                <a:solidFill>
                  <a:srgbClr val="FF6600"/>
                </a:solidFill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2400" b="1">
                <a:latin typeface="Times New Roman" pitchFamily="18" charset="0"/>
                <a:cs typeface="Times New Roman" pitchFamily="18" charset="0"/>
              </a:rPr>
              <a:t>  x ≤ 2;</a:t>
            </a:r>
          </a:p>
          <a:p>
            <a:pPr indent="457200" eaLnBrk="0" hangingPunct="0"/>
            <a:r>
              <a:rPr lang="ru-RU" sz="2000" b="1" u="sng">
                <a:latin typeface="Times New Roman" pitchFamily="18" charset="0"/>
                <a:cs typeface="Times New Roman" pitchFamily="18" charset="0"/>
              </a:rPr>
              <a:t>на</a:t>
            </a:r>
            <a:r>
              <a:rPr lang="en-US" sz="2000" b="1" u="sng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u="sng">
                <a:latin typeface="Times New Roman" pitchFamily="18" charset="0"/>
                <a:cs typeface="Times New Roman" pitchFamily="18" charset="0"/>
              </a:rPr>
              <a:t>языке</a:t>
            </a:r>
            <a:r>
              <a:rPr lang="en-US" sz="2000" b="1" u="sng">
                <a:latin typeface="Times New Roman" pitchFamily="18" charset="0"/>
                <a:cs typeface="Times New Roman" pitchFamily="18" charset="0"/>
              </a:rPr>
              <a:t> Pascal</a:t>
            </a:r>
            <a:r>
              <a:rPr lang="en-US" sz="2000" b="1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sz="2400" b="1">
                <a:latin typeface="Times New Roman" pitchFamily="18" charset="0"/>
                <a:cs typeface="Times New Roman" pitchFamily="18" charset="0"/>
              </a:rPr>
              <a:t> IF </a:t>
            </a:r>
            <a:r>
              <a:rPr lang="ru-RU" sz="2400" b="1">
                <a:solidFill>
                  <a:srgbClr val="FF66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400" b="1">
                <a:latin typeface="Times New Roman" pitchFamily="18" charset="0"/>
                <a:cs typeface="Times New Roman" pitchFamily="18" charset="0"/>
              </a:rPr>
              <a:t>–6 &lt; x</a:t>
            </a:r>
            <a:r>
              <a:rPr lang="ru-RU" sz="2400" b="1">
                <a:solidFill>
                  <a:srgbClr val="FF660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sz="2400" b="1">
                <a:solidFill>
                  <a:srgbClr val="FF6600"/>
                </a:solidFill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ru-RU" sz="2400" b="1">
                <a:solidFill>
                  <a:srgbClr val="FF66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400" b="1">
                <a:latin typeface="Times New Roman" pitchFamily="18" charset="0"/>
                <a:cs typeface="Times New Roman" pitchFamily="18" charset="0"/>
              </a:rPr>
              <a:t>x &lt;=2</a:t>
            </a:r>
            <a:r>
              <a:rPr lang="ru-RU" sz="2400" b="1">
                <a:solidFill>
                  <a:srgbClr val="FF660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sz="2400" b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>
                <a:latin typeface="Times New Roman" pitchFamily="18" charset="0"/>
                <a:cs typeface="Times New Roman" pitchFamily="18" charset="0"/>
              </a:rPr>
              <a:t>Then</a:t>
            </a:r>
            <a:r>
              <a:rPr lang="en-US" sz="2400" b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>
                <a:solidFill>
                  <a:srgbClr val="FF6600"/>
                </a:solidFill>
                <a:latin typeface="Times New Roman" pitchFamily="18" charset="0"/>
                <a:cs typeface="Times New Roman" pitchFamily="18" charset="0"/>
              </a:rPr>
              <a:t>…</a:t>
            </a:r>
            <a:endParaRPr lang="ru-RU" sz="2400" b="1">
              <a:solidFill>
                <a:srgbClr val="FF66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604" y="5554811"/>
            <a:ext cx="2071688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Прямоугольник 34"/>
          <p:cNvSpPr>
            <a:spLocks noChangeArrowheads="1"/>
          </p:cNvSpPr>
          <p:nvPr/>
        </p:nvSpPr>
        <p:spPr bwMode="auto">
          <a:xfrm>
            <a:off x="2158429" y="5499248"/>
            <a:ext cx="6842125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indent="457200" eaLnBrk="0" hangingPunct="0"/>
            <a:r>
              <a:rPr lang="ru-RU" sz="2000" b="1">
                <a:latin typeface="Times New Roman" pitchFamily="18" charset="0"/>
                <a:cs typeface="Times New Roman" pitchFamily="18" charset="0"/>
              </a:rPr>
              <a:t>в математике : </a:t>
            </a:r>
            <a:r>
              <a:rPr lang="en-US" sz="2000" b="1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2400" b="1">
                <a:latin typeface="Times New Roman" pitchFamily="18" charset="0"/>
                <a:cs typeface="Times New Roman" pitchFamily="18" charset="0"/>
              </a:rPr>
              <a:t>x &lt;– 6 </a:t>
            </a:r>
            <a:r>
              <a:rPr lang="ru-RU" sz="2400" b="1">
                <a:solidFill>
                  <a:srgbClr val="FF6600"/>
                </a:solidFill>
                <a:latin typeface="Times New Roman" pitchFamily="18" charset="0"/>
                <a:cs typeface="Times New Roman" pitchFamily="18" charset="0"/>
              </a:rPr>
              <a:t>или</a:t>
            </a:r>
            <a:r>
              <a:rPr lang="ru-RU" sz="2400" b="1">
                <a:latin typeface="Times New Roman" pitchFamily="18" charset="0"/>
                <a:cs typeface="Times New Roman" pitchFamily="18" charset="0"/>
              </a:rPr>
              <a:t>  x </a:t>
            </a:r>
            <a:r>
              <a:rPr lang="en-US" sz="2400" b="1">
                <a:latin typeface="Times New Roman" pitchFamily="18" charset="0"/>
                <a:cs typeface="Times New Roman" pitchFamily="18" charset="0"/>
              </a:rPr>
              <a:t>&gt;</a:t>
            </a:r>
            <a:r>
              <a:rPr lang="ru-RU" sz="2400" b="1">
                <a:latin typeface="Times New Roman" pitchFamily="18" charset="0"/>
                <a:cs typeface="Times New Roman" pitchFamily="18" charset="0"/>
              </a:rPr>
              <a:t> 2;</a:t>
            </a:r>
          </a:p>
          <a:p>
            <a:pPr indent="457200" eaLnBrk="0" hangingPunct="0"/>
            <a:r>
              <a:rPr lang="ru-RU" sz="2000" b="1" u="sng">
                <a:latin typeface="Times New Roman" pitchFamily="18" charset="0"/>
                <a:cs typeface="Times New Roman" pitchFamily="18" charset="0"/>
              </a:rPr>
              <a:t>на</a:t>
            </a:r>
            <a:r>
              <a:rPr lang="en-US" sz="2000" b="1" u="sng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u="sng">
                <a:latin typeface="Times New Roman" pitchFamily="18" charset="0"/>
                <a:cs typeface="Times New Roman" pitchFamily="18" charset="0"/>
              </a:rPr>
              <a:t>языке</a:t>
            </a:r>
            <a:r>
              <a:rPr lang="en-US" sz="2000" b="1" u="sng">
                <a:latin typeface="Times New Roman" pitchFamily="18" charset="0"/>
                <a:cs typeface="Times New Roman" pitchFamily="18" charset="0"/>
              </a:rPr>
              <a:t> Pascal</a:t>
            </a:r>
            <a:r>
              <a:rPr lang="en-US" sz="2000" b="1">
                <a:latin typeface="Times New Roman" pitchFamily="18" charset="0"/>
                <a:cs typeface="Times New Roman" pitchFamily="18" charset="0"/>
              </a:rPr>
              <a:t>:  </a:t>
            </a:r>
            <a:r>
              <a:rPr lang="en-US" sz="2400" b="1">
                <a:latin typeface="Times New Roman" pitchFamily="18" charset="0"/>
                <a:cs typeface="Times New Roman" pitchFamily="18" charset="0"/>
              </a:rPr>
              <a:t>IF </a:t>
            </a:r>
            <a:r>
              <a:rPr lang="ru-RU" sz="2800" b="1">
                <a:solidFill>
                  <a:srgbClr val="FF66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800" b="1">
                <a:latin typeface="Times New Roman" pitchFamily="18" charset="0"/>
                <a:cs typeface="Times New Roman" pitchFamily="18" charset="0"/>
              </a:rPr>
              <a:t>x &lt;–6</a:t>
            </a:r>
            <a:r>
              <a:rPr lang="ru-RU" sz="2800" b="1">
                <a:solidFill>
                  <a:srgbClr val="FF660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sz="2800" b="1">
                <a:solidFill>
                  <a:srgbClr val="FF6600"/>
                </a:solidFill>
                <a:latin typeface="Times New Roman" pitchFamily="18" charset="0"/>
                <a:cs typeface="Times New Roman" pitchFamily="18" charset="0"/>
              </a:rPr>
              <a:t> or </a:t>
            </a:r>
            <a:r>
              <a:rPr lang="ru-RU" sz="2800" b="1">
                <a:solidFill>
                  <a:srgbClr val="FF66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800" b="1">
                <a:latin typeface="Times New Roman" pitchFamily="18" charset="0"/>
                <a:cs typeface="Times New Roman" pitchFamily="18" charset="0"/>
              </a:rPr>
              <a:t>x &gt;2</a:t>
            </a:r>
            <a:r>
              <a:rPr lang="ru-RU" sz="2800" b="1">
                <a:solidFill>
                  <a:srgbClr val="FF660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sz="2800" b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>
                <a:latin typeface="Times New Roman" pitchFamily="18" charset="0"/>
                <a:cs typeface="Times New Roman" pitchFamily="18" charset="0"/>
              </a:rPr>
              <a:t>Then</a:t>
            </a:r>
            <a:r>
              <a:rPr lang="en-US" sz="3200" b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>
                <a:solidFill>
                  <a:srgbClr val="FF6600"/>
                </a:solidFill>
                <a:latin typeface="Times New Roman" pitchFamily="18" charset="0"/>
                <a:cs typeface="Times New Roman" pitchFamily="18" charset="0"/>
              </a:rPr>
              <a:t>…</a:t>
            </a:r>
            <a:endParaRPr lang="ru-RU" sz="2400" b="1">
              <a:solidFill>
                <a:srgbClr val="FF66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204" y="4340373"/>
            <a:ext cx="2120900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7495099" y="116632"/>
            <a:ext cx="15374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</a:rPr>
              <a:t>Конспект</a:t>
            </a:r>
            <a:endParaRPr lang="ru-RU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5186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1"/>
          <p:cNvSpPr txBox="1">
            <a:spLocks noChangeArrowheads="1"/>
          </p:cNvSpPr>
          <p:nvPr/>
        </p:nvSpPr>
        <p:spPr bwMode="auto">
          <a:xfrm>
            <a:off x="1692274" y="116632"/>
            <a:ext cx="5929313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sz="3300" b="1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Выбор</a:t>
            </a:r>
            <a:endParaRPr lang="ru-RU" sz="3300" b="1" dirty="0">
              <a:solidFill>
                <a:srgbClr val="00206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28625" y="1857375"/>
            <a:ext cx="5715000" cy="2124075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306388" eaLnBrk="0" hangingPunct="0">
              <a:defRPr/>
            </a:pPr>
            <a:r>
              <a:rPr lang="en-US" sz="2200" b="1" dirty="0">
                <a:latin typeface="Times New Roman" pitchFamily="18" charset="0"/>
                <a:cs typeface="Times New Roman" pitchFamily="18" charset="0"/>
              </a:rPr>
              <a:t>Case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200" b="1" dirty="0">
                <a:solidFill>
                  <a:srgbClr val="FF6600"/>
                </a:solidFill>
                <a:latin typeface="Times New Roman" pitchFamily="18" charset="0"/>
                <a:cs typeface="Times New Roman" pitchFamily="18" charset="0"/>
              </a:rPr>
              <a:t>переменная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200" b="1" dirty="0">
                <a:latin typeface="Times New Roman" pitchFamily="18" charset="0"/>
                <a:cs typeface="Times New Roman" pitchFamily="18" charset="0"/>
              </a:rPr>
              <a:t>of</a:t>
            </a:r>
            <a:endParaRPr lang="ru-RU" sz="2200" b="1" dirty="0">
              <a:latin typeface="Times New Roman" pitchFamily="18" charset="0"/>
              <a:cs typeface="Times New Roman" pitchFamily="18" charset="0"/>
            </a:endParaRPr>
          </a:p>
          <a:p>
            <a:pPr indent="168275" eaLnBrk="0" hangingPunct="0">
              <a:defRPr/>
            </a:pP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Значение 1: </a:t>
            </a:r>
            <a:r>
              <a:rPr lang="ru-RU" sz="2200" b="1" dirty="0">
                <a:solidFill>
                  <a:srgbClr val="FF6600"/>
                </a:solidFill>
                <a:latin typeface="Times New Roman" pitchFamily="18" charset="0"/>
                <a:cs typeface="Times New Roman" pitchFamily="18" charset="0"/>
              </a:rPr>
              <a:t>оператор1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 ;</a:t>
            </a:r>
          </a:p>
          <a:p>
            <a:pPr indent="168275" eaLnBrk="0" hangingPunct="0">
              <a:defRPr/>
            </a:pP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Значение 2: </a:t>
            </a:r>
            <a:r>
              <a:rPr lang="ru-RU" sz="2200" b="1" dirty="0">
                <a:solidFill>
                  <a:srgbClr val="FF6600"/>
                </a:solidFill>
                <a:latin typeface="Times New Roman" pitchFamily="18" charset="0"/>
                <a:cs typeface="Times New Roman" pitchFamily="18" charset="0"/>
              </a:rPr>
              <a:t>оператор</a:t>
            </a:r>
            <a:r>
              <a:rPr lang="en-US" sz="2200" b="1" dirty="0">
                <a:solidFill>
                  <a:srgbClr val="FF6600"/>
                </a:solidFill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en-US" sz="2200" b="1" dirty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2200" b="1" dirty="0">
              <a:latin typeface="Times New Roman" pitchFamily="18" charset="0"/>
              <a:cs typeface="Times New Roman" pitchFamily="18" charset="0"/>
            </a:endParaRPr>
          </a:p>
          <a:p>
            <a:pPr indent="168275" eaLnBrk="0" hangingPunct="0">
              <a:defRPr/>
            </a:pP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…</a:t>
            </a:r>
          </a:p>
          <a:p>
            <a:pPr indent="168275" eaLnBrk="0" hangingPunct="0">
              <a:defRPr/>
            </a:pPr>
            <a:r>
              <a:rPr lang="en-US" sz="2200" b="1" dirty="0">
                <a:latin typeface="Times New Roman" pitchFamily="18" charset="0"/>
                <a:cs typeface="Times New Roman" pitchFamily="18" charset="0"/>
              </a:rPr>
              <a:t>   Else	</a:t>
            </a:r>
            <a:r>
              <a:rPr lang="ru-RU" sz="2200" b="1" dirty="0">
                <a:solidFill>
                  <a:srgbClr val="FF6600"/>
                </a:solidFill>
                <a:latin typeface="Times New Roman" pitchFamily="18" charset="0"/>
                <a:cs typeface="Times New Roman" pitchFamily="18" charset="0"/>
              </a:rPr>
              <a:t>оператор</a:t>
            </a:r>
            <a:r>
              <a:rPr lang="en-US" sz="2200" b="1" dirty="0">
                <a:solidFill>
                  <a:srgbClr val="FF660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sz="2200" b="1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indent="168275" eaLnBrk="0" hangingPunct="0">
              <a:defRPr/>
            </a:pPr>
            <a:r>
              <a:rPr lang="en-US" sz="2200" b="1" dirty="0">
                <a:latin typeface="Times New Roman" pitchFamily="18" charset="0"/>
                <a:cs typeface="Times New Roman" pitchFamily="18" charset="0"/>
              </a:rPr>
              <a:t>end ;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357188" y="603250"/>
            <a:ext cx="8572500" cy="76944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2200" b="1" dirty="0">
                <a:latin typeface="+mn-lt"/>
                <a:cs typeface="Times New Roman" pitchFamily="18" charset="0"/>
              </a:rPr>
              <a:t>Для ситуаций, где имеется несколько (</a:t>
            </a:r>
            <a:r>
              <a:rPr lang="ru-RU" sz="2000" b="1" dirty="0">
                <a:latin typeface="+mn-lt"/>
                <a:cs typeface="Times New Roman" pitchFamily="18" charset="0"/>
              </a:rPr>
              <a:t>три и более</a:t>
            </a:r>
            <a:r>
              <a:rPr lang="ru-RU" sz="2200" b="1" dirty="0">
                <a:latin typeface="+mn-lt"/>
                <a:cs typeface="Times New Roman" pitchFamily="18" charset="0"/>
              </a:rPr>
              <a:t>) альтернатив</a:t>
            </a:r>
          </a:p>
        </p:txBody>
      </p:sp>
      <p:sp>
        <p:nvSpPr>
          <p:cNvPr id="12" name="Прямоугольник 5"/>
          <p:cNvSpPr>
            <a:spLocks noChangeArrowheads="1"/>
          </p:cNvSpPr>
          <p:nvPr/>
        </p:nvSpPr>
        <p:spPr bwMode="auto">
          <a:xfrm>
            <a:off x="214313" y="1428750"/>
            <a:ext cx="4675187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indent="366713" eaLnBrk="0" hangingPunct="0">
              <a:tabLst>
                <a:tab pos="373063" algn="l"/>
              </a:tabLst>
              <a:defRPr/>
            </a:pPr>
            <a:r>
              <a:rPr lang="ru-RU" sz="2000" u="sng" dirty="0">
                <a:latin typeface="Arial Black" pitchFamily="34" charset="0"/>
              </a:rPr>
              <a:t>Формат оператора </a:t>
            </a:r>
            <a:r>
              <a:rPr lang="ru-RU" sz="2200" u="sng" dirty="0">
                <a:solidFill>
                  <a:srgbClr val="FF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выбора</a:t>
            </a:r>
            <a:r>
              <a:rPr lang="ru-RU" sz="2000" u="sng" dirty="0">
                <a:latin typeface="Arial Black" pitchFamily="34" charset="0"/>
              </a:rPr>
              <a:t>:</a:t>
            </a:r>
          </a:p>
        </p:txBody>
      </p:sp>
      <p:sp>
        <p:nvSpPr>
          <p:cNvPr id="13" name="Прямоугольник 9"/>
          <p:cNvSpPr>
            <a:spLocks noChangeArrowheads="1"/>
          </p:cNvSpPr>
          <p:nvPr/>
        </p:nvSpPr>
        <p:spPr bwMode="auto">
          <a:xfrm>
            <a:off x="428625" y="3929063"/>
            <a:ext cx="8215313" cy="283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sz="2000" b="1" u="sng">
                <a:latin typeface="Times New Roman" pitchFamily="18" charset="0"/>
                <a:cs typeface="Times New Roman" pitchFamily="18" charset="0"/>
              </a:rPr>
              <a:t>Пример записи:</a:t>
            </a:r>
          </a:p>
          <a:p>
            <a:r>
              <a:rPr lang="ru-RU" sz="200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>
                <a:latin typeface="Times New Roman" pitchFamily="18" charset="0"/>
                <a:cs typeface="Times New Roman" pitchFamily="18" charset="0"/>
              </a:rPr>
              <a:t>Задать число (от 1 до 4-х). По порядковому номеру числа, определить , какое время года. (1-зима; 2-весна; 3-лето; 4-осень).</a:t>
            </a:r>
          </a:p>
          <a:p>
            <a:r>
              <a:rPr lang="ru-RU" sz="2000" b="1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b="1">
                <a:latin typeface="Times New Roman" pitchFamily="18" charset="0"/>
                <a:cs typeface="Times New Roman" pitchFamily="18" charset="0"/>
              </a:rPr>
              <a:t>Case </a:t>
            </a:r>
            <a:r>
              <a:rPr lang="ru-RU" sz="2000" b="1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b="1">
                <a:solidFill>
                  <a:srgbClr val="FF660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2000" b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b="1">
                <a:latin typeface="Times New Roman" pitchFamily="18" charset="0"/>
                <a:cs typeface="Times New Roman" pitchFamily="18" charset="0"/>
              </a:rPr>
              <a:t> of</a:t>
            </a:r>
          </a:p>
          <a:p>
            <a:r>
              <a:rPr lang="en-US" sz="2000" b="1">
                <a:solidFill>
                  <a:srgbClr val="FF6600"/>
                </a:solidFill>
                <a:latin typeface="Times New Roman" pitchFamily="18" charset="0"/>
                <a:cs typeface="Times New Roman" pitchFamily="18" charset="0"/>
              </a:rPr>
              <a:t>1: writeln (‘</a:t>
            </a:r>
            <a:r>
              <a:rPr lang="ru-RU" sz="2000" b="1">
                <a:solidFill>
                  <a:srgbClr val="FF6600"/>
                </a:solidFill>
                <a:latin typeface="Times New Roman" pitchFamily="18" charset="0"/>
                <a:cs typeface="Times New Roman" pitchFamily="18" charset="0"/>
              </a:rPr>
              <a:t>Зима</a:t>
            </a:r>
            <a:r>
              <a:rPr lang="en-US" sz="2000" b="1">
                <a:solidFill>
                  <a:srgbClr val="FF6600"/>
                </a:solidFill>
                <a:latin typeface="Times New Roman" pitchFamily="18" charset="0"/>
                <a:cs typeface="Times New Roman" pitchFamily="18" charset="0"/>
              </a:rPr>
              <a:t>’)</a:t>
            </a:r>
            <a:r>
              <a:rPr lang="en-US" sz="2000" b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en-US" sz="2000" b="1">
                <a:solidFill>
                  <a:srgbClr val="FF6600"/>
                </a:solidFill>
                <a:latin typeface="Times New Roman" pitchFamily="18" charset="0"/>
                <a:cs typeface="Times New Roman" pitchFamily="18" charset="0"/>
              </a:rPr>
              <a:t>2: writeln (‘</a:t>
            </a:r>
            <a:r>
              <a:rPr lang="ru-RU" sz="2000" b="1">
                <a:solidFill>
                  <a:srgbClr val="FF6600"/>
                </a:solidFill>
                <a:latin typeface="Times New Roman" pitchFamily="18" charset="0"/>
                <a:cs typeface="Times New Roman" pitchFamily="18" charset="0"/>
              </a:rPr>
              <a:t>Весна</a:t>
            </a:r>
            <a:r>
              <a:rPr lang="en-US" sz="2000" b="1">
                <a:solidFill>
                  <a:srgbClr val="FF6600"/>
                </a:solidFill>
                <a:latin typeface="Times New Roman" pitchFamily="18" charset="0"/>
                <a:cs typeface="Times New Roman" pitchFamily="18" charset="0"/>
              </a:rPr>
              <a:t>’) </a:t>
            </a:r>
            <a:r>
              <a:rPr lang="en-US" sz="2000" b="1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en-US" sz="2000" b="1">
                <a:solidFill>
                  <a:srgbClr val="FF6600"/>
                </a:solidFill>
                <a:latin typeface="Times New Roman" pitchFamily="18" charset="0"/>
                <a:cs typeface="Times New Roman" pitchFamily="18" charset="0"/>
              </a:rPr>
              <a:t>3: writeln (‘</a:t>
            </a:r>
            <a:r>
              <a:rPr lang="ru-RU" sz="2000" b="1">
                <a:solidFill>
                  <a:srgbClr val="FF6600"/>
                </a:solidFill>
                <a:latin typeface="Times New Roman" pitchFamily="18" charset="0"/>
                <a:cs typeface="Times New Roman" pitchFamily="18" charset="0"/>
              </a:rPr>
              <a:t>Лето</a:t>
            </a:r>
            <a:r>
              <a:rPr lang="en-US" sz="2000" b="1">
                <a:solidFill>
                  <a:srgbClr val="FF6600"/>
                </a:solidFill>
                <a:latin typeface="Times New Roman" pitchFamily="18" charset="0"/>
                <a:cs typeface="Times New Roman" pitchFamily="18" charset="0"/>
              </a:rPr>
              <a:t>’)</a:t>
            </a:r>
            <a:r>
              <a:rPr lang="en-US" sz="2000" b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en-US" sz="2000" b="1">
                <a:solidFill>
                  <a:srgbClr val="FF6600"/>
                </a:solidFill>
                <a:latin typeface="Times New Roman" pitchFamily="18" charset="0"/>
                <a:cs typeface="Times New Roman" pitchFamily="18" charset="0"/>
              </a:rPr>
              <a:t>4: writeln (‘</a:t>
            </a:r>
            <a:r>
              <a:rPr lang="ru-RU" sz="2000" b="1">
                <a:solidFill>
                  <a:srgbClr val="FF6600"/>
                </a:solidFill>
                <a:latin typeface="Times New Roman" pitchFamily="18" charset="0"/>
                <a:cs typeface="Times New Roman" pitchFamily="18" charset="0"/>
              </a:rPr>
              <a:t>Осень</a:t>
            </a:r>
            <a:r>
              <a:rPr lang="en-US" sz="2000" b="1">
                <a:solidFill>
                  <a:srgbClr val="FF6600"/>
                </a:solidFill>
                <a:latin typeface="Times New Roman" pitchFamily="18" charset="0"/>
                <a:cs typeface="Times New Roman" pitchFamily="18" charset="0"/>
              </a:rPr>
              <a:t>’) </a:t>
            </a:r>
            <a:r>
              <a:rPr lang="en-US" sz="2000" b="1">
                <a:latin typeface="Times New Roman" pitchFamily="18" charset="0"/>
                <a:cs typeface="Times New Roman" pitchFamily="18" charset="0"/>
              </a:rPr>
              <a:t>;</a:t>
            </a:r>
            <a:endParaRPr lang="ru-RU" sz="2000" b="1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b="1">
                <a:latin typeface="Times New Roman" pitchFamily="18" charset="0"/>
                <a:cs typeface="Times New Roman" pitchFamily="18" charset="0"/>
              </a:rPr>
              <a:t>    end;</a:t>
            </a:r>
          </a:p>
        </p:txBody>
      </p:sp>
      <p:sp>
        <p:nvSpPr>
          <p:cNvPr id="14" name="Управляющая кнопка: настраиваемая 13">
            <a:hlinkClick r:id="rId2" action="ppaction://hlinksldjump" highlightClick="1"/>
          </p:cNvPr>
          <p:cNvSpPr/>
          <p:nvPr/>
        </p:nvSpPr>
        <p:spPr>
          <a:xfrm>
            <a:off x="7920488" y="6408000"/>
            <a:ext cx="1044000" cy="288000"/>
          </a:xfrm>
          <a:prstGeom prst="actionButtonBlank">
            <a:avLst/>
          </a:prstGeom>
          <a:solidFill>
            <a:srgbClr val="BFD1D3"/>
          </a:solidFill>
          <a:ln w="22225">
            <a:solidFill>
              <a:srgbClr val="7030A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 smtClean="0">
                <a:solidFill>
                  <a:srgbClr val="7030A0"/>
                </a:solidFill>
                <a:latin typeface="Arial Narrow" pitchFamily="34" charset="0"/>
              </a:rPr>
              <a:t>СОДЕРЖАНИЕ</a:t>
            </a:r>
            <a:endParaRPr lang="ru-RU" sz="1100" b="1" dirty="0">
              <a:solidFill>
                <a:srgbClr val="7030A0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5884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Опорный конспект</a:t>
            </a:r>
          </a:p>
          <a:p>
            <a:pPr>
              <a:defRPr/>
            </a:pPr>
            <a:r>
              <a:rPr lang="ru-RU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«</a:t>
            </a:r>
            <a:r>
              <a:rPr lang="ru-RU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Циклы с </a:t>
            </a:r>
            <a:r>
              <a:rPr lang="ru-RU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условием»</a:t>
            </a:r>
            <a:endParaRPr lang="ru-RU" sz="2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315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ru-RU" b="1" smtClean="0"/>
              <a:t>Язык программирования Паскаль </a:t>
            </a:r>
            <a:r>
              <a:rPr lang="en-US" b="1" smtClean="0"/>
              <a:t>(Pascal)</a:t>
            </a:r>
            <a:endParaRPr lang="ru-RU" b="1" smtClean="0"/>
          </a:p>
        </p:txBody>
      </p:sp>
    </p:spTree>
    <p:extLst>
      <p:ext uri="{BB962C8B-B14F-4D97-AF65-F5344CB8AC3E}">
        <p14:creationId xmlns:p14="http://schemas.microsoft.com/office/powerpoint/2010/main" val="1580798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1"/>
          <p:cNvSpPr txBox="1">
            <a:spLocks noChangeArrowheads="1"/>
          </p:cNvSpPr>
          <p:nvPr/>
        </p:nvSpPr>
        <p:spPr bwMode="auto">
          <a:xfrm>
            <a:off x="1115616" y="236548"/>
            <a:ext cx="7326872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sz="3300" b="1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Цикл с предусловием</a:t>
            </a:r>
            <a:endParaRPr lang="ru-RU" sz="3300" b="1" dirty="0">
              <a:solidFill>
                <a:srgbClr val="00206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1114325" y="1470298"/>
            <a:ext cx="6588000" cy="1381917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marL="176213" indent="-1762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15000"/>
              </a:spcBef>
            </a:pPr>
            <a:r>
              <a:rPr lang="en-US" sz="2400" dirty="0">
                <a:latin typeface="Courier New" pitchFamily="49" charset="0"/>
              </a:rPr>
              <a:t>	</a:t>
            </a:r>
            <a:r>
              <a:rPr lang="en-US" sz="2400" b="1" dirty="0">
                <a:latin typeface="Courier New" pitchFamily="49" charset="0"/>
              </a:rPr>
              <a:t>while</a:t>
            </a:r>
            <a:r>
              <a:rPr lang="en-US" sz="2400" dirty="0">
                <a:latin typeface="Courier New" pitchFamily="49" charset="0"/>
              </a:rPr>
              <a:t> </a:t>
            </a:r>
            <a:r>
              <a:rPr lang="ru-RU" sz="2400" b="1" dirty="0" smtClean="0">
                <a:solidFill>
                  <a:srgbClr val="FF6600"/>
                </a:solidFill>
                <a:latin typeface="Times New Roman" pitchFamily="18" charset="0"/>
                <a:cs typeface="Times New Roman" pitchFamily="18" charset="0"/>
              </a:rPr>
              <a:t>условие</a:t>
            </a:r>
            <a:r>
              <a:rPr lang="ru-RU" sz="2400" dirty="0" smtClean="0">
                <a:solidFill>
                  <a:srgbClr val="3333FF"/>
                </a:solidFill>
                <a:latin typeface="Courier New" pitchFamily="49" charset="0"/>
              </a:rPr>
              <a:t> </a:t>
            </a:r>
            <a:r>
              <a:rPr lang="en-US" dirty="0" smtClean="0"/>
              <a:t> </a:t>
            </a:r>
            <a:r>
              <a:rPr lang="en-US" sz="2400" b="1" dirty="0">
                <a:latin typeface="Courier New" pitchFamily="49" charset="0"/>
              </a:rPr>
              <a:t>do begin</a:t>
            </a:r>
          </a:p>
          <a:p>
            <a:pPr eaLnBrk="1" hangingPunct="1">
              <a:spcBef>
                <a:spcPct val="15000"/>
              </a:spcBef>
            </a:pPr>
            <a:r>
              <a:rPr lang="ru-RU" sz="2400" dirty="0">
                <a:latin typeface="Courier New" pitchFamily="49" charset="0"/>
              </a:rPr>
              <a:t>   </a:t>
            </a:r>
            <a:r>
              <a:rPr lang="en-US" sz="2800" b="1" dirty="0">
                <a:solidFill>
                  <a:srgbClr val="FF6600"/>
                </a:solidFill>
                <a:latin typeface="Times New Roman" pitchFamily="18" charset="0"/>
                <a:cs typeface="Times New Roman" pitchFamily="18" charset="0"/>
              </a:rPr>
              <a:t>{</a:t>
            </a:r>
            <a:r>
              <a:rPr lang="ru-RU" sz="2800" b="1" dirty="0">
                <a:solidFill>
                  <a:srgbClr val="FF6600"/>
                </a:solidFill>
                <a:latin typeface="Times New Roman" pitchFamily="18" charset="0"/>
                <a:cs typeface="Times New Roman" pitchFamily="18" charset="0"/>
              </a:rPr>
              <a:t>тело цикла</a:t>
            </a:r>
            <a:r>
              <a:rPr lang="en-US" sz="2800" b="1" dirty="0">
                <a:solidFill>
                  <a:srgbClr val="FF6600"/>
                </a:solidFill>
                <a:latin typeface="Times New Roman" pitchFamily="18" charset="0"/>
                <a:cs typeface="Times New Roman" pitchFamily="18" charset="0"/>
              </a:rPr>
              <a:t>}      </a:t>
            </a:r>
          </a:p>
          <a:p>
            <a:pPr eaLnBrk="1" hangingPunct="1">
              <a:spcBef>
                <a:spcPct val="15000"/>
              </a:spcBef>
            </a:pPr>
            <a:r>
              <a:rPr lang="en-US" sz="2400" dirty="0">
                <a:latin typeface="Courier New" pitchFamily="49" charset="0"/>
              </a:rPr>
              <a:t> </a:t>
            </a:r>
            <a:r>
              <a:rPr lang="en-US" sz="2400" b="1" dirty="0">
                <a:latin typeface="Courier New" pitchFamily="49" charset="0"/>
              </a:rPr>
              <a:t>end;</a:t>
            </a:r>
          </a:p>
        </p:txBody>
      </p:sp>
      <p:sp>
        <p:nvSpPr>
          <p:cNvPr id="15" name="Text Box 6"/>
          <p:cNvSpPr txBox="1">
            <a:spLocks noChangeArrowheads="1"/>
          </p:cNvSpPr>
          <p:nvPr/>
        </p:nvSpPr>
        <p:spPr bwMode="auto">
          <a:xfrm>
            <a:off x="323528" y="3068960"/>
            <a:ext cx="8420100" cy="2605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628650" indent="-26828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lvl="1" eaLnBrk="1" hangingPunct="1">
              <a:spcBef>
                <a:spcPct val="15000"/>
              </a:spcBef>
              <a:buFontTx/>
              <a:buChar char="•"/>
            </a:pPr>
            <a:r>
              <a:rPr lang="ru-RU" sz="2200" b="1" dirty="0">
                <a:latin typeface="+mn-lt"/>
                <a:cs typeface="Times New Roman" pitchFamily="18" charset="0"/>
              </a:rPr>
              <a:t>можно использовать сложные условия:</a:t>
            </a:r>
            <a:endParaRPr lang="en-US" sz="2200" b="1" dirty="0">
              <a:latin typeface="+mn-lt"/>
              <a:cs typeface="Times New Roman" pitchFamily="18" charset="0"/>
            </a:endParaRPr>
          </a:p>
          <a:p>
            <a:pPr lvl="1" eaLnBrk="1" hangingPunct="1">
              <a:spcBef>
                <a:spcPct val="415000"/>
              </a:spcBef>
              <a:buFontTx/>
              <a:buChar char="•"/>
            </a:pPr>
            <a:r>
              <a:rPr lang="ru-RU" sz="2200" b="1" dirty="0">
                <a:latin typeface="+mn-lt"/>
                <a:cs typeface="Times New Roman" pitchFamily="18" charset="0"/>
              </a:rPr>
              <a:t>если в теле цикла только один оператор, слова </a:t>
            </a:r>
            <a:r>
              <a:rPr lang="en-US" sz="2800" dirty="0">
                <a:latin typeface="Courier New" pitchFamily="49" charset="0"/>
              </a:rPr>
              <a:t>begin</a:t>
            </a:r>
            <a:r>
              <a:rPr lang="en-US" sz="2400" dirty="0"/>
              <a:t> </a:t>
            </a:r>
            <a:r>
              <a:rPr lang="ru-RU" sz="2200" b="1" dirty="0">
                <a:latin typeface="+mn-lt"/>
                <a:cs typeface="Times New Roman" pitchFamily="18" charset="0"/>
              </a:rPr>
              <a:t>и</a:t>
            </a:r>
            <a:r>
              <a:rPr lang="ru-RU" sz="2400" dirty="0"/>
              <a:t> </a:t>
            </a:r>
            <a:r>
              <a:rPr lang="en-US" sz="2800" dirty="0">
                <a:latin typeface="Courier New" pitchFamily="49" charset="0"/>
              </a:rPr>
              <a:t>end</a:t>
            </a:r>
            <a:r>
              <a:rPr lang="en-US" sz="2400" dirty="0"/>
              <a:t> </a:t>
            </a:r>
            <a:r>
              <a:rPr lang="ru-RU" sz="2200" b="1" dirty="0">
                <a:latin typeface="+mn-lt"/>
                <a:cs typeface="Times New Roman" pitchFamily="18" charset="0"/>
              </a:rPr>
              <a:t>можно не писать:</a:t>
            </a:r>
          </a:p>
        </p:txBody>
      </p:sp>
      <p:sp>
        <p:nvSpPr>
          <p:cNvPr id="16" name="Rectangle 7"/>
          <p:cNvSpPr>
            <a:spLocks noChangeArrowheads="1"/>
          </p:cNvSpPr>
          <p:nvPr/>
        </p:nvSpPr>
        <p:spPr bwMode="auto">
          <a:xfrm>
            <a:off x="1115616" y="3501008"/>
            <a:ext cx="6588000" cy="1384098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lIns="90000" tIns="46800" rIns="90000" bIns="46800">
            <a:spAutoFit/>
          </a:bodyPr>
          <a:lstStyle/>
          <a:p>
            <a:pPr>
              <a:spcBef>
                <a:spcPct val="15000"/>
              </a:spcBef>
            </a:pPr>
            <a:r>
              <a:rPr lang="en-US" sz="2400" b="1" dirty="0">
                <a:latin typeface="Courier New" pitchFamily="49" charset="0"/>
                <a:cs typeface="Arial" charset="0"/>
              </a:rPr>
              <a:t>while</a:t>
            </a:r>
            <a:r>
              <a:rPr lang="da-DK" sz="2400" b="1" dirty="0">
                <a:solidFill>
                  <a:schemeClr val="bg1"/>
                </a:solidFill>
                <a:latin typeface="Courier New" pitchFamily="49" charset="0"/>
              </a:rPr>
              <a:t> </a:t>
            </a:r>
            <a:r>
              <a:rPr lang="da-DK" sz="2400" b="1" dirty="0">
                <a:solidFill>
                  <a:srgbClr val="FF6600"/>
                </a:solidFill>
                <a:latin typeface="Times New Roman" pitchFamily="18" charset="0"/>
                <a:cs typeface="Times New Roman" pitchFamily="18" charset="0"/>
              </a:rPr>
              <a:t>(a&lt;b) </a:t>
            </a:r>
            <a:r>
              <a:rPr lang="da-DK" sz="2400" b="1" dirty="0">
                <a:latin typeface="Courier New" pitchFamily="49" charset="0"/>
                <a:cs typeface="Arial" charset="0"/>
              </a:rPr>
              <a:t>and</a:t>
            </a:r>
            <a:r>
              <a:rPr lang="da-DK" sz="2400" b="1" dirty="0">
                <a:solidFill>
                  <a:schemeClr val="bg1"/>
                </a:solidFill>
                <a:latin typeface="Courier New" pitchFamily="49" charset="0"/>
              </a:rPr>
              <a:t> </a:t>
            </a:r>
            <a:r>
              <a:rPr lang="da-DK" sz="2400" b="1" dirty="0">
                <a:solidFill>
                  <a:srgbClr val="FF6600"/>
                </a:solidFill>
                <a:latin typeface="Times New Roman" pitchFamily="18" charset="0"/>
                <a:cs typeface="Times New Roman" pitchFamily="18" charset="0"/>
              </a:rPr>
              <a:t>(b&lt;c)</a:t>
            </a:r>
            <a:r>
              <a:rPr lang="ru-RU" sz="2400" b="1" dirty="0">
                <a:solidFill>
                  <a:srgbClr val="FF66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a-DK" sz="2400" b="1" dirty="0">
                <a:latin typeface="Courier New" pitchFamily="49" charset="0"/>
                <a:cs typeface="Arial" charset="0"/>
              </a:rPr>
              <a:t>d</a:t>
            </a:r>
            <a:r>
              <a:rPr lang="en-US" sz="2400" b="1" dirty="0">
                <a:latin typeface="Courier New" pitchFamily="49" charset="0"/>
                <a:cs typeface="Arial" charset="0"/>
              </a:rPr>
              <a:t>o begin</a:t>
            </a:r>
            <a:endParaRPr lang="da-DK" sz="2400" b="1" dirty="0">
              <a:latin typeface="Courier New" pitchFamily="49" charset="0"/>
              <a:cs typeface="Arial" charset="0"/>
            </a:endParaRPr>
          </a:p>
          <a:p>
            <a:pPr>
              <a:spcBef>
                <a:spcPct val="15000"/>
              </a:spcBef>
            </a:pPr>
            <a:r>
              <a:rPr lang="da-DK" sz="2400" dirty="0">
                <a:latin typeface="Courier New" pitchFamily="49" charset="0"/>
              </a:rPr>
              <a:t>  </a:t>
            </a:r>
            <a:r>
              <a:rPr lang="da-DK" sz="2800" b="1" dirty="0">
                <a:solidFill>
                  <a:srgbClr val="FF6600"/>
                </a:solidFill>
                <a:latin typeface="Times New Roman" pitchFamily="18" charset="0"/>
                <a:cs typeface="Times New Roman" pitchFamily="18" charset="0"/>
              </a:rPr>
              <a:t>{</a:t>
            </a:r>
            <a:r>
              <a:rPr lang="ru-RU" sz="2800" b="1" dirty="0">
                <a:solidFill>
                  <a:srgbClr val="FF6600"/>
                </a:solidFill>
                <a:latin typeface="Times New Roman" pitchFamily="18" charset="0"/>
                <a:cs typeface="Times New Roman" pitchFamily="18" charset="0"/>
              </a:rPr>
              <a:t>тело цикла</a:t>
            </a:r>
            <a:r>
              <a:rPr lang="da-DK" sz="2800" b="1" dirty="0">
                <a:solidFill>
                  <a:srgbClr val="FF6600"/>
                </a:solidFill>
                <a:latin typeface="Times New Roman" pitchFamily="18" charset="0"/>
                <a:cs typeface="Times New Roman" pitchFamily="18" charset="0"/>
              </a:rPr>
              <a:t>}</a:t>
            </a:r>
            <a:endParaRPr lang="ru-RU" sz="2800" b="1" dirty="0">
              <a:solidFill>
                <a:srgbClr val="FF66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ct val="15000"/>
              </a:spcBef>
            </a:pPr>
            <a:r>
              <a:rPr lang="en-US" sz="2400" b="1" dirty="0">
                <a:latin typeface="Courier New" pitchFamily="49" charset="0"/>
                <a:cs typeface="Arial" charset="0"/>
              </a:rPr>
              <a:t>end;</a:t>
            </a:r>
            <a:endParaRPr lang="ru-RU" sz="2400" b="1" dirty="0">
              <a:latin typeface="Courier New" pitchFamily="49" charset="0"/>
              <a:cs typeface="Arial" charset="0"/>
            </a:endParaRPr>
          </a:p>
        </p:txBody>
      </p:sp>
      <p:sp>
        <p:nvSpPr>
          <p:cNvPr id="17" name="Rectangle 8"/>
          <p:cNvSpPr>
            <a:spLocks noChangeArrowheads="1"/>
          </p:cNvSpPr>
          <p:nvPr/>
        </p:nvSpPr>
        <p:spPr bwMode="auto">
          <a:xfrm>
            <a:off x="1115616" y="5733256"/>
            <a:ext cx="6588000" cy="46355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lIns="90000" tIns="46800" rIns="90000" bIns="46800">
            <a:spAutoFit/>
          </a:bodyPr>
          <a:lstStyle/>
          <a:p>
            <a:pPr>
              <a:spcBef>
                <a:spcPct val="15000"/>
              </a:spcBef>
            </a:pPr>
            <a:r>
              <a:rPr lang="en-US" sz="2400" b="1" dirty="0">
                <a:latin typeface="Courier New" pitchFamily="49" charset="0"/>
                <a:cs typeface="Arial" charset="0"/>
              </a:rPr>
              <a:t>while</a:t>
            </a:r>
            <a:r>
              <a:rPr lang="da-DK" sz="2400" b="1" dirty="0">
                <a:solidFill>
                  <a:schemeClr val="bg1"/>
                </a:solidFill>
                <a:latin typeface="Courier New" pitchFamily="49" charset="0"/>
              </a:rPr>
              <a:t> </a:t>
            </a:r>
            <a:r>
              <a:rPr lang="da-DK" sz="2400" b="1" dirty="0">
                <a:solidFill>
                  <a:srgbClr val="FF6600"/>
                </a:solidFill>
                <a:latin typeface="Times New Roman" pitchFamily="18" charset="0"/>
                <a:cs typeface="Times New Roman" pitchFamily="18" charset="0"/>
              </a:rPr>
              <a:t>a &lt; b</a:t>
            </a:r>
            <a:r>
              <a:rPr lang="ru-RU" sz="2400" b="1" dirty="0">
                <a:solidFill>
                  <a:srgbClr val="FF66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FF66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a-DK" sz="2400" b="1" dirty="0" smtClean="0">
                <a:latin typeface="Courier New" pitchFamily="49" charset="0"/>
                <a:cs typeface="Arial" charset="0"/>
              </a:rPr>
              <a:t>d</a:t>
            </a:r>
            <a:r>
              <a:rPr lang="en-US" sz="2400" b="1" dirty="0">
                <a:latin typeface="Courier New" pitchFamily="49" charset="0"/>
                <a:cs typeface="Arial" charset="0"/>
              </a:rPr>
              <a:t>o</a:t>
            </a:r>
            <a:r>
              <a:rPr lang="ru-RU" sz="2400" b="1" dirty="0">
                <a:latin typeface="Courier New" pitchFamily="49" charset="0"/>
                <a:cs typeface="Arial" charset="0"/>
              </a:rPr>
              <a:t> </a:t>
            </a:r>
            <a:r>
              <a:rPr lang="en-US" sz="2400" b="1" dirty="0" smtClean="0">
                <a:solidFill>
                  <a:srgbClr val="FF66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2400" b="1" dirty="0">
                <a:solidFill>
                  <a:srgbClr val="FF6600"/>
                </a:solidFill>
                <a:latin typeface="Times New Roman" pitchFamily="18" charset="0"/>
                <a:cs typeface="Times New Roman" pitchFamily="18" charset="0"/>
              </a:rPr>
              <a:t>:= a + 1</a:t>
            </a:r>
            <a:r>
              <a:rPr lang="en-US" sz="2400" b="1" dirty="0">
                <a:latin typeface="Courier New" pitchFamily="49" charset="0"/>
                <a:cs typeface="Arial" charset="0"/>
              </a:rPr>
              <a:t>;</a:t>
            </a:r>
            <a:endParaRPr lang="ru-RU" sz="2400" b="1" dirty="0">
              <a:latin typeface="Courier New" pitchFamily="49" charset="0"/>
              <a:cs typeface="Arial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495099" y="116632"/>
            <a:ext cx="15374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</a:rPr>
              <a:t>Конспект</a:t>
            </a:r>
            <a:endParaRPr lang="ru-RU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013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5" grpId="0" build="p"/>
      <p:bldP spid="16" grpId="0" animBg="1"/>
      <p:bldP spid="17" grpId="0" animBg="1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"/>
          <p:cNvSpPr txBox="1">
            <a:spLocks noChangeArrowheads="1"/>
          </p:cNvSpPr>
          <p:nvPr/>
        </p:nvSpPr>
        <p:spPr bwMode="auto">
          <a:xfrm>
            <a:off x="1115616" y="236548"/>
            <a:ext cx="7326872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sz="3300" b="1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Цикл с предусловием</a:t>
            </a:r>
            <a:endParaRPr lang="ru-RU" sz="3300" b="1" dirty="0">
              <a:solidFill>
                <a:srgbClr val="00206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3" name="TextBox 4"/>
          <p:cNvSpPr txBox="1">
            <a:spLocks noChangeArrowheads="1"/>
          </p:cNvSpPr>
          <p:nvPr/>
        </p:nvSpPr>
        <p:spPr bwMode="auto">
          <a:xfrm>
            <a:off x="234094" y="857250"/>
            <a:ext cx="17859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sz="2000" b="1" dirty="0">
                <a:latin typeface="Calibri" pitchFamily="34" charset="0"/>
              </a:rPr>
              <a:t>Блок-схема</a:t>
            </a:r>
          </a:p>
        </p:txBody>
      </p:sp>
      <p:sp>
        <p:nvSpPr>
          <p:cNvPr id="14" name="Блок-схема: альтернативный процесс 13"/>
          <p:cNvSpPr/>
          <p:nvPr/>
        </p:nvSpPr>
        <p:spPr>
          <a:xfrm>
            <a:off x="1857375" y="1200175"/>
            <a:ext cx="2000250" cy="428625"/>
          </a:xfrm>
          <a:prstGeom prst="flowChartAlternateProcess">
            <a:avLst/>
          </a:prstGeom>
          <a:solidFill>
            <a:schemeClr val="bg1"/>
          </a:solidFill>
          <a:ln w="1905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1928813" y="1200175"/>
            <a:ext cx="17859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sz="2000" b="1">
                <a:latin typeface="Calibri" pitchFamily="34" charset="0"/>
              </a:rPr>
              <a:t>начало</a:t>
            </a:r>
          </a:p>
        </p:txBody>
      </p:sp>
      <p:cxnSp>
        <p:nvCxnSpPr>
          <p:cNvPr id="16" name="Прямая со стрелкой 15"/>
          <p:cNvCxnSpPr/>
          <p:nvPr/>
        </p:nvCxnSpPr>
        <p:spPr>
          <a:xfrm rot="5400000">
            <a:off x="2694987" y="1758794"/>
            <a:ext cx="252000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Параллелограмм 16"/>
          <p:cNvSpPr/>
          <p:nvPr/>
        </p:nvSpPr>
        <p:spPr>
          <a:xfrm>
            <a:off x="1571625" y="1876034"/>
            <a:ext cx="2519363" cy="428625"/>
          </a:xfrm>
          <a:prstGeom prst="parallelogram">
            <a:avLst/>
          </a:prstGeom>
          <a:solidFill>
            <a:schemeClr val="bg1">
              <a:alpha val="53000"/>
            </a:schemeClr>
          </a:solidFill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4286250" y="1591004"/>
            <a:ext cx="44291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sz="2000" b="1" dirty="0">
                <a:latin typeface="Calibri" pitchFamily="34" charset="0"/>
              </a:rPr>
              <a:t>Ввод неизменяющихся переменных</a:t>
            </a:r>
          </a:p>
          <a:p>
            <a:pPr eaLnBrk="1" hangingPunct="1"/>
            <a:r>
              <a:rPr lang="ru-RU" sz="2000" b="1" dirty="0">
                <a:latin typeface="Calibri" pitchFamily="34" charset="0"/>
              </a:rPr>
              <a:t>(при наличии в исходных данных)</a:t>
            </a:r>
          </a:p>
        </p:txBody>
      </p:sp>
      <p:cxnSp>
        <p:nvCxnSpPr>
          <p:cNvPr id="19" name="Прямая со стрелкой 18"/>
          <p:cNvCxnSpPr/>
          <p:nvPr/>
        </p:nvCxnSpPr>
        <p:spPr>
          <a:xfrm rot="5400000">
            <a:off x="2676988" y="2424866"/>
            <a:ext cx="288000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Прямоугольник 19"/>
          <p:cNvSpPr/>
          <p:nvPr/>
        </p:nvSpPr>
        <p:spPr>
          <a:xfrm>
            <a:off x="1643063" y="2568898"/>
            <a:ext cx="2519362" cy="5000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1500188" y="2592909"/>
            <a:ext cx="27146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sz="2000" b="1" dirty="0">
                <a:latin typeface="Calibri" pitchFamily="34" charset="0"/>
              </a:rPr>
              <a:t>параметр</a:t>
            </a:r>
            <a:r>
              <a:rPr lang="en-US" sz="2000" b="1" dirty="0">
                <a:latin typeface="Calibri" pitchFamily="34" charset="0"/>
              </a:rPr>
              <a:t> =</a:t>
            </a:r>
            <a:r>
              <a:rPr lang="ru-RU" sz="2000" b="1" dirty="0">
                <a:latin typeface="Calibri" pitchFamily="34" charset="0"/>
              </a:rPr>
              <a:t> </a:t>
            </a:r>
            <a:r>
              <a:rPr lang="ru-RU" sz="2000" b="1" dirty="0" err="1">
                <a:latin typeface="Calibri" pitchFamily="34" charset="0"/>
              </a:rPr>
              <a:t>нач_знач</a:t>
            </a:r>
            <a:endParaRPr lang="ru-RU" sz="2000" b="1" dirty="0">
              <a:latin typeface="Calibri" pitchFamily="34" charset="0"/>
            </a:endParaRPr>
          </a:p>
        </p:txBody>
      </p:sp>
      <p:cxnSp>
        <p:nvCxnSpPr>
          <p:cNvPr id="22" name="Прямая со стрелкой 21"/>
          <p:cNvCxnSpPr/>
          <p:nvPr/>
        </p:nvCxnSpPr>
        <p:spPr>
          <a:xfrm rot="5400000">
            <a:off x="2678575" y="3216954"/>
            <a:ext cx="288000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Ромб 22"/>
          <p:cNvSpPr/>
          <p:nvPr/>
        </p:nvSpPr>
        <p:spPr>
          <a:xfrm>
            <a:off x="2001838" y="3360986"/>
            <a:ext cx="1643062" cy="1143000"/>
          </a:xfrm>
          <a:prstGeom prst="diamond">
            <a:avLst/>
          </a:prstGeom>
          <a:solidFill>
            <a:schemeClr val="bg1"/>
          </a:solidFill>
          <a:ln w="1905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4" name="TextBox 23"/>
          <p:cNvSpPr txBox="1">
            <a:spLocks noChangeArrowheads="1"/>
          </p:cNvSpPr>
          <p:nvPr/>
        </p:nvSpPr>
        <p:spPr bwMode="auto">
          <a:xfrm>
            <a:off x="1858963" y="3787329"/>
            <a:ext cx="17859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sz="2000" b="1" dirty="0">
                <a:latin typeface="Calibri" pitchFamily="34" charset="0"/>
              </a:rPr>
              <a:t>условие</a:t>
            </a:r>
          </a:p>
        </p:txBody>
      </p:sp>
      <p:cxnSp>
        <p:nvCxnSpPr>
          <p:cNvPr id="25" name="Прямая со стрелкой 24"/>
          <p:cNvCxnSpPr/>
          <p:nvPr/>
        </p:nvCxnSpPr>
        <p:spPr>
          <a:xfrm rot="5400000">
            <a:off x="2678574" y="4657146"/>
            <a:ext cx="288000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TextBox 25"/>
          <p:cNvSpPr txBox="1">
            <a:spLocks noChangeArrowheads="1"/>
          </p:cNvSpPr>
          <p:nvPr/>
        </p:nvSpPr>
        <p:spPr bwMode="auto">
          <a:xfrm>
            <a:off x="4141539" y="3298626"/>
            <a:ext cx="4606925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sz="2000" b="1" dirty="0">
                <a:latin typeface="Calibri" pitchFamily="34" charset="0"/>
              </a:rPr>
              <a:t>Сравнение параметра с конечным </a:t>
            </a:r>
          </a:p>
          <a:p>
            <a:pPr eaLnBrk="1" hangingPunct="1"/>
            <a:r>
              <a:rPr lang="ru-RU" sz="2000" b="1" dirty="0">
                <a:latin typeface="Calibri" pitchFamily="34" charset="0"/>
              </a:rPr>
              <a:t>	значением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1501775" y="4805710"/>
            <a:ext cx="2714625" cy="571500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8" name="TextBox 27"/>
          <p:cNvSpPr txBox="1">
            <a:spLocks noChangeArrowheads="1"/>
          </p:cNvSpPr>
          <p:nvPr/>
        </p:nvSpPr>
        <p:spPr bwMode="auto">
          <a:xfrm>
            <a:off x="4786313" y="4737100"/>
            <a:ext cx="15716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sz="2000" b="1">
                <a:latin typeface="Calibri" pitchFamily="34" charset="0"/>
              </a:rPr>
              <a:t>Тело цикла</a:t>
            </a:r>
          </a:p>
        </p:txBody>
      </p:sp>
      <p:cxnSp>
        <p:nvCxnSpPr>
          <p:cNvPr id="29" name="Прямая со стрелкой 28"/>
          <p:cNvCxnSpPr/>
          <p:nvPr/>
        </p:nvCxnSpPr>
        <p:spPr>
          <a:xfrm rot="5400000">
            <a:off x="7536325" y="4073063"/>
            <a:ext cx="288000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" name="Прямоугольник 29"/>
          <p:cNvSpPr/>
          <p:nvPr/>
        </p:nvSpPr>
        <p:spPr>
          <a:xfrm>
            <a:off x="6732240" y="4221088"/>
            <a:ext cx="1857375" cy="428625"/>
          </a:xfrm>
          <a:prstGeom prst="rect">
            <a:avLst/>
          </a:prstGeom>
          <a:noFill/>
          <a:ln w="28575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31" name="TextBox 30"/>
          <p:cNvSpPr txBox="1">
            <a:spLocks noChangeArrowheads="1"/>
          </p:cNvSpPr>
          <p:nvPr/>
        </p:nvSpPr>
        <p:spPr bwMode="auto">
          <a:xfrm>
            <a:off x="6803677" y="4221088"/>
            <a:ext cx="17859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sz="2000" b="1" dirty="0">
                <a:latin typeface="Calibri" pitchFamily="34" charset="0"/>
              </a:rPr>
              <a:t>вычисления</a:t>
            </a:r>
          </a:p>
        </p:txBody>
      </p:sp>
      <p:cxnSp>
        <p:nvCxnSpPr>
          <p:cNvPr id="32" name="Прямая со стрелкой 31"/>
          <p:cNvCxnSpPr/>
          <p:nvPr/>
        </p:nvCxnSpPr>
        <p:spPr>
          <a:xfrm rot="5400000">
            <a:off x="7536324" y="4797136"/>
            <a:ext cx="288000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3" name="Блок-схема: данные 32"/>
          <p:cNvSpPr/>
          <p:nvPr/>
        </p:nvSpPr>
        <p:spPr>
          <a:xfrm>
            <a:off x="6732240" y="4941168"/>
            <a:ext cx="1857375" cy="500063"/>
          </a:xfrm>
          <a:prstGeom prst="flowChartInputOutput">
            <a:avLst/>
          </a:prstGeom>
          <a:noFill/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4" name="TextBox 33"/>
          <p:cNvSpPr txBox="1">
            <a:spLocks noChangeArrowheads="1"/>
          </p:cNvSpPr>
          <p:nvPr/>
        </p:nvSpPr>
        <p:spPr bwMode="auto">
          <a:xfrm>
            <a:off x="6803677" y="4941168"/>
            <a:ext cx="17859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sz="2000" b="1">
                <a:latin typeface="Calibri" pitchFamily="34" charset="0"/>
              </a:rPr>
              <a:t>вывод</a:t>
            </a:r>
          </a:p>
        </p:txBody>
      </p:sp>
      <p:cxnSp>
        <p:nvCxnSpPr>
          <p:cNvPr id="35" name="Прямая со стрелкой 34"/>
          <p:cNvCxnSpPr/>
          <p:nvPr/>
        </p:nvCxnSpPr>
        <p:spPr>
          <a:xfrm rot="5400000">
            <a:off x="7524344" y="5589224"/>
            <a:ext cx="288000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/>
          <p:nvPr/>
        </p:nvCxnSpPr>
        <p:spPr>
          <a:xfrm rot="5400000">
            <a:off x="2699014" y="5522003"/>
            <a:ext cx="288000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/>
          <p:cNvCxnSpPr/>
          <p:nvPr/>
        </p:nvCxnSpPr>
        <p:spPr>
          <a:xfrm rot="10800000">
            <a:off x="930275" y="5665242"/>
            <a:ext cx="1928813" cy="158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/>
          <p:nvPr/>
        </p:nvCxnSpPr>
        <p:spPr>
          <a:xfrm rot="5400000" flipH="1" flipV="1">
            <a:off x="-276519" y="4492473"/>
            <a:ext cx="2412000" cy="158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 стрелкой 38"/>
          <p:cNvCxnSpPr/>
          <p:nvPr/>
        </p:nvCxnSpPr>
        <p:spPr>
          <a:xfrm>
            <a:off x="930275" y="3287266"/>
            <a:ext cx="1908175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>
            <a:spLocks noChangeArrowheads="1"/>
          </p:cNvSpPr>
          <p:nvPr/>
        </p:nvSpPr>
        <p:spPr bwMode="auto">
          <a:xfrm>
            <a:off x="2925763" y="4369098"/>
            <a:ext cx="7143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sz="2000" b="1" dirty="0">
                <a:latin typeface="Calibri" pitchFamily="34" charset="0"/>
              </a:rPr>
              <a:t>да</a:t>
            </a:r>
          </a:p>
        </p:txBody>
      </p:sp>
      <p:cxnSp>
        <p:nvCxnSpPr>
          <p:cNvPr id="41" name="Прямая соединительная линия 40"/>
          <p:cNvCxnSpPr/>
          <p:nvPr/>
        </p:nvCxnSpPr>
        <p:spPr>
          <a:xfrm>
            <a:off x="3644900" y="3937050"/>
            <a:ext cx="785813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/>
          <p:cNvCxnSpPr/>
          <p:nvPr/>
        </p:nvCxnSpPr>
        <p:spPr>
          <a:xfrm rot="5400000">
            <a:off x="3574257" y="4793507"/>
            <a:ext cx="1714500" cy="158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/>
          <p:cNvCxnSpPr/>
          <p:nvPr/>
        </p:nvCxnSpPr>
        <p:spPr>
          <a:xfrm rot="10800000">
            <a:off x="3716338" y="5665242"/>
            <a:ext cx="714375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 стрелкой 43"/>
          <p:cNvCxnSpPr/>
          <p:nvPr/>
        </p:nvCxnSpPr>
        <p:spPr>
          <a:xfrm rot="5400000">
            <a:off x="3563904" y="5809242"/>
            <a:ext cx="288000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5" name="Блок-схема: альтернативный процесс 44"/>
          <p:cNvSpPr/>
          <p:nvPr/>
        </p:nvSpPr>
        <p:spPr>
          <a:xfrm>
            <a:off x="2929508" y="5953274"/>
            <a:ext cx="1571625" cy="500062"/>
          </a:xfrm>
          <a:prstGeom prst="flowChartAlternateProcess">
            <a:avLst/>
          </a:prstGeom>
          <a:solidFill>
            <a:schemeClr val="bg1"/>
          </a:solidFill>
          <a:ln w="1905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46" name="TextBox 45"/>
          <p:cNvSpPr txBox="1">
            <a:spLocks noChangeArrowheads="1"/>
          </p:cNvSpPr>
          <p:nvPr/>
        </p:nvSpPr>
        <p:spPr bwMode="auto">
          <a:xfrm>
            <a:off x="2858070" y="6024711"/>
            <a:ext cx="1785938" cy="400050"/>
          </a:xfrm>
          <a:prstGeom prst="rect">
            <a:avLst/>
          </a:prstGeom>
          <a:noFill/>
          <a:ln w="19050"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sz="2000" b="1">
                <a:latin typeface="Calibri" pitchFamily="34" charset="0"/>
              </a:rPr>
              <a:t>конец</a:t>
            </a:r>
          </a:p>
        </p:txBody>
      </p:sp>
      <p:sp>
        <p:nvSpPr>
          <p:cNvPr id="47" name="TextBox 46"/>
          <p:cNvSpPr txBox="1">
            <a:spLocks noChangeArrowheads="1"/>
          </p:cNvSpPr>
          <p:nvPr/>
        </p:nvSpPr>
        <p:spPr bwMode="auto">
          <a:xfrm>
            <a:off x="3644900" y="3505002"/>
            <a:ext cx="7143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sz="2000" b="1" dirty="0">
                <a:latin typeface="Calibri" pitchFamily="34" charset="0"/>
              </a:rPr>
              <a:t>нет</a:t>
            </a:r>
          </a:p>
        </p:txBody>
      </p:sp>
      <p:sp>
        <p:nvSpPr>
          <p:cNvPr id="48" name="Прямоугольник 47"/>
          <p:cNvSpPr/>
          <p:nvPr/>
        </p:nvSpPr>
        <p:spPr>
          <a:xfrm>
            <a:off x="6732240" y="5733256"/>
            <a:ext cx="1857375" cy="684213"/>
          </a:xfrm>
          <a:prstGeom prst="rect">
            <a:avLst/>
          </a:prstGeom>
          <a:noFill/>
          <a:ln w="28575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9" name="TextBox 48"/>
          <p:cNvSpPr txBox="1">
            <a:spLocks noChangeArrowheads="1"/>
          </p:cNvSpPr>
          <p:nvPr/>
        </p:nvSpPr>
        <p:spPr bwMode="auto">
          <a:xfrm>
            <a:off x="6803677" y="5733256"/>
            <a:ext cx="1785938" cy="7080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sz="2000" b="1" dirty="0">
                <a:latin typeface="Calibri" pitchFamily="34" charset="0"/>
              </a:rPr>
              <a:t>изменение параметра</a:t>
            </a:r>
          </a:p>
        </p:txBody>
      </p:sp>
      <p:sp>
        <p:nvSpPr>
          <p:cNvPr id="50" name="Левая фигурная скобка 49"/>
          <p:cNvSpPr/>
          <p:nvPr/>
        </p:nvSpPr>
        <p:spPr>
          <a:xfrm>
            <a:off x="6156325" y="4286250"/>
            <a:ext cx="432000" cy="2052000"/>
          </a:xfrm>
          <a:prstGeom prst="leftBrace">
            <a:avLst>
              <a:gd name="adj1" fmla="val 0"/>
              <a:gd name="adj2" fmla="val 30818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51" name="TextBox 50"/>
          <p:cNvSpPr txBox="1"/>
          <p:nvPr/>
        </p:nvSpPr>
        <p:spPr>
          <a:xfrm>
            <a:off x="7495099" y="116632"/>
            <a:ext cx="15374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</a:rPr>
              <a:t>Конспект</a:t>
            </a:r>
            <a:endParaRPr lang="ru-RU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155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500"/>
                            </p:stCondLst>
                            <p:childTnLst>
                              <p:par>
                                <p:cTn id="5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000"/>
                            </p:stCondLst>
                            <p:childTnLst>
                              <p:par>
                                <p:cTn id="6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0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500"/>
                            </p:stCondLst>
                            <p:childTnLst>
                              <p:par>
                                <p:cTn id="7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000"/>
                            </p:stCondLst>
                            <p:childTnLst>
                              <p:par>
                                <p:cTn id="8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2500"/>
                            </p:stCondLst>
                            <p:childTnLst>
                              <p:par>
                                <p:cTn id="8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3000"/>
                            </p:stCondLst>
                            <p:childTnLst>
                              <p:par>
                                <p:cTn id="9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3500"/>
                            </p:stCondLst>
                            <p:childTnLst>
                              <p:par>
                                <p:cTn id="9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4000"/>
                            </p:stCondLst>
                            <p:childTnLst>
                              <p:par>
                                <p:cTn id="10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500"/>
                            </p:stCondLst>
                            <p:childTnLst>
                              <p:par>
                                <p:cTn id="11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1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500"/>
                            </p:stCondLst>
                            <p:childTnLst>
                              <p:par>
                                <p:cTn id="1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500"/>
                            </p:stCondLst>
                            <p:childTnLst>
                              <p:par>
                                <p:cTn id="13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1000"/>
                            </p:stCondLst>
                            <p:childTnLst>
                              <p:par>
                                <p:cTn id="13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1500"/>
                            </p:stCondLst>
                            <p:childTnLst>
                              <p:par>
                                <p:cTn id="14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500"/>
                            </p:stCondLst>
                            <p:childTnLst>
                              <p:par>
                                <p:cTn id="1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1000"/>
                            </p:stCondLst>
                            <p:childTnLst>
                              <p:par>
                                <p:cTn id="1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/>
      <p:bldP spid="17" grpId="0" animBg="1"/>
      <p:bldP spid="18" grpId="0"/>
      <p:bldP spid="20" grpId="0" animBg="1"/>
      <p:bldP spid="21" grpId="0"/>
      <p:bldP spid="23" grpId="0" animBg="1"/>
      <p:bldP spid="24" grpId="0"/>
      <p:bldP spid="26" grpId="0"/>
      <p:bldP spid="27" grpId="0" animBg="1"/>
      <p:bldP spid="28" grpId="0"/>
      <p:bldP spid="30" grpId="0" animBg="1"/>
      <p:bldP spid="31" grpId="0"/>
      <p:bldP spid="33" grpId="0" animBg="1"/>
      <p:bldP spid="34" grpId="0"/>
      <p:bldP spid="40" grpId="0"/>
      <p:bldP spid="45" grpId="0" animBg="1"/>
      <p:bldP spid="46" grpId="0"/>
      <p:bldP spid="47" grpId="0"/>
      <p:bldP spid="48" grpId="0" animBg="1"/>
      <p:bldP spid="49" grpId="0"/>
      <p:bldP spid="50" grpId="0" animBg="1"/>
      <p:bldP spid="5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1"/>
          <p:cNvSpPr txBox="1">
            <a:spLocks noChangeArrowheads="1"/>
          </p:cNvSpPr>
          <p:nvPr/>
        </p:nvSpPr>
        <p:spPr bwMode="auto">
          <a:xfrm>
            <a:off x="1115616" y="236548"/>
            <a:ext cx="7326872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sz="3300" b="1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Цикл с предусловием</a:t>
            </a:r>
            <a:endParaRPr lang="ru-RU" sz="3300" b="1" dirty="0">
              <a:solidFill>
                <a:srgbClr val="00206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350838" y="1379496"/>
            <a:ext cx="8420100" cy="4065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6213" indent="-1762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628650" indent="-26828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2400" b="1" dirty="0">
                <a:solidFill>
                  <a:srgbClr val="3333FF"/>
                </a:solidFill>
              </a:rPr>
              <a:t>Особенности</a:t>
            </a:r>
            <a:r>
              <a:rPr lang="ru-RU" sz="2400" dirty="0">
                <a:solidFill>
                  <a:srgbClr val="3333FF"/>
                </a:solidFill>
              </a:rPr>
              <a:t>:</a:t>
            </a:r>
          </a:p>
          <a:p>
            <a:pPr lvl="1" eaLnBrk="1" hangingPunct="1">
              <a:spcBef>
                <a:spcPct val="15000"/>
              </a:spcBef>
              <a:buFontTx/>
              <a:buChar char="•"/>
            </a:pPr>
            <a:r>
              <a:rPr lang="ru-RU" sz="2200" b="1" dirty="0">
                <a:latin typeface="+mn-lt"/>
                <a:cs typeface="Times New Roman" pitchFamily="18" charset="0"/>
              </a:rPr>
              <a:t>условие пересчитывается каждый раз при входе в цикл</a:t>
            </a:r>
          </a:p>
          <a:p>
            <a:pPr lvl="1" eaLnBrk="1" hangingPunct="1">
              <a:spcBef>
                <a:spcPct val="15000"/>
              </a:spcBef>
              <a:buFontTx/>
              <a:buChar char="•"/>
            </a:pPr>
            <a:r>
              <a:rPr lang="ru-RU" sz="2200" b="1" dirty="0">
                <a:latin typeface="+mn-lt"/>
                <a:cs typeface="Times New Roman" pitchFamily="18" charset="0"/>
              </a:rPr>
              <a:t>если условие на входе в цикл ложно, цикл не выполняется ни разу</a:t>
            </a:r>
          </a:p>
          <a:p>
            <a:pPr lvl="1" eaLnBrk="1" hangingPunct="1">
              <a:spcBef>
                <a:spcPct val="415000"/>
              </a:spcBef>
              <a:buFontTx/>
              <a:buChar char="•"/>
            </a:pPr>
            <a:r>
              <a:rPr lang="ru-RU" sz="2200" b="1" dirty="0">
                <a:latin typeface="+mn-lt"/>
                <a:cs typeface="Times New Roman" pitchFamily="18" charset="0"/>
              </a:rPr>
              <a:t>если условие никогда не станет ложным, программа зацикливается</a:t>
            </a: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1487488" y="3476104"/>
            <a:ext cx="6548437" cy="889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lIns="90000" tIns="46800" rIns="90000" bIns="46800">
            <a:spAutoFit/>
          </a:bodyPr>
          <a:lstStyle/>
          <a:p>
            <a:pPr>
              <a:spcBef>
                <a:spcPct val="15000"/>
              </a:spcBef>
            </a:pPr>
            <a:r>
              <a:rPr lang="en-US" sz="2400" b="1" dirty="0">
                <a:latin typeface="Courier New" pitchFamily="49" charset="0"/>
                <a:cs typeface="Arial" charset="0"/>
              </a:rPr>
              <a:t>a:= 4; b:= 6;</a:t>
            </a:r>
            <a:endParaRPr lang="ru-RU" sz="2400" b="1" dirty="0">
              <a:latin typeface="Courier New" pitchFamily="49" charset="0"/>
              <a:cs typeface="Arial" charset="0"/>
            </a:endParaRPr>
          </a:p>
          <a:p>
            <a:pPr>
              <a:spcBef>
                <a:spcPct val="15000"/>
              </a:spcBef>
            </a:pPr>
            <a:r>
              <a:rPr lang="en-US" sz="2400" b="1" dirty="0">
                <a:latin typeface="Courier New" pitchFamily="49" charset="0"/>
                <a:cs typeface="Arial" charset="0"/>
              </a:rPr>
              <a:t>while</a:t>
            </a:r>
            <a:r>
              <a:rPr lang="da-DK" sz="2400" b="1" dirty="0">
                <a:latin typeface="Courier New" pitchFamily="49" charset="0"/>
                <a:cs typeface="Arial" charset="0"/>
              </a:rPr>
              <a:t> a &gt; b</a:t>
            </a:r>
            <a:r>
              <a:rPr lang="ru-RU" sz="2400" b="1" dirty="0">
                <a:latin typeface="Courier New" pitchFamily="49" charset="0"/>
                <a:cs typeface="Arial" charset="0"/>
              </a:rPr>
              <a:t> </a:t>
            </a:r>
            <a:r>
              <a:rPr lang="da-DK" sz="2400" b="1" dirty="0">
                <a:latin typeface="Courier New" pitchFamily="49" charset="0"/>
                <a:cs typeface="Arial" charset="0"/>
              </a:rPr>
              <a:t>d</a:t>
            </a:r>
            <a:r>
              <a:rPr lang="en-US" sz="2400" b="1" dirty="0">
                <a:latin typeface="Courier New" pitchFamily="49" charset="0"/>
                <a:cs typeface="Arial" charset="0"/>
              </a:rPr>
              <a:t>o</a:t>
            </a:r>
            <a:r>
              <a:rPr lang="da-DK" sz="2400" b="1" dirty="0">
                <a:latin typeface="Courier New" pitchFamily="49" charset="0"/>
                <a:cs typeface="Arial" charset="0"/>
              </a:rPr>
              <a:t>  a:= a – b;</a:t>
            </a:r>
            <a:endParaRPr lang="ru-RU" sz="2400" b="1" dirty="0">
              <a:latin typeface="Courier New" pitchFamily="49" charset="0"/>
              <a:cs typeface="Arial" charset="0"/>
            </a:endParaRPr>
          </a:p>
        </p:txBody>
      </p:sp>
      <p:sp>
        <p:nvSpPr>
          <p:cNvPr id="12" name="Rectangle 7"/>
          <p:cNvSpPr>
            <a:spLocks noChangeArrowheads="1"/>
          </p:cNvSpPr>
          <p:nvPr/>
        </p:nvSpPr>
        <p:spPr bwMode="auto">
          <a:xfrm>
            <a:off x="1468438" y="5420320"/>
            <a:ext cx="6548437" cy="889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lIns="90000" tIns="46800" rIns="90000" bIns="46800">
            <a:spAutoFit/>
          </a:bodyPr>
          <a:lstStyle/>
          <a:p>
            <a:pPr>
              <a:spcBef>
                <a:spcPct val="15000"/>
              </a:spcBef>
            </a:pPr>
            <a:r>
              <a:rPr lang="en-US" sz="2400" b="1" dirty="0">
                <a:latin typeface="Courier New" pitchFamily="49" charset="0"/>
                <a:cs typeface="Arial" charset="0"/>
              </a:rPr>
              <a:t>a:= 4; b:= 6;</a:t>
            </a:r>
            <a:endParaRPr lang="ru-RU" sz="2400" b="1" dirty="0">
              <a:latin typeface="Courier New" pitchFamily="49" charset="0"/>
              <a:cs typeface="Arial" charset="0"/>
            </a:endParaRPr>
          </a:p>
          <a:p>
            <a:pPr>
              <a:spcBef>
                <a:spcPct val="15000"/>
              </a:spcBef>
            </a:pPr>
            <a:r>
              <a:rPr lang="en-US" sz="2400" b="1" dirty="0">
                <a:latin typeface="Courier New" pitchFamily="49" charset="0"/>
                <a:cs typeface="Arial" charset="0"/>
              </a:rPr>
              <a:t>while</a:t>
            </a:r>
            <a:r>
              <a:rPr lang="da-DK" sz="2400" b="1" dirty="0">
                <a:latin typeface="Courier New" pitchFamily="49" charset="0"/>
                <a:cs typeface="Arial" charset="0"/>
              </a:rPr>
              <a:t> a &lt; b</a:t>
            </a:r>
            <a:r>
              <a:rPr lang="ru-RU" sz="2400" b="1" dirty="0">
                <a:latin typeface="Courier New" pitchFamily="49" charset="0"/>
                <a:cs typeface="Arial" charset="0"/>
              </a:rPr>
              <a:t> </a:t>
            </a:r>
            <a:r>
              <a:rPr lang="da-DK" sz="2400" b="1" dirty="0">
                <a:latin typeface="Courier New" pitchFamily="49" charset="0"/>
                <a:cs typeface="Arial" charset="0"/>
              </a:rPr>
              <a:t>d</a:t>
            </a:r>
            <a:r>
              <a:rPr lang="en-US" sz="2400" b="1" dirty="0">
                <a:latin typeface="Courier New" pitchFamily="49" charset="0"/>
                <a:cs typeface="Arial" charset="0"/>
              </a:rPr>
              <a:t>o</a:t>
            </a:r>
            <a:r>
              <a:rPr lang="ru-RU" sz="2400" b="1" dirty="0">
                <a:latin typeface="Courier New" pitchFamily="49" charset="0"/>
                <a:cs typeface="Arial" charset="0"/>
              </a:rPr>
              <a:t> </a:t>
            </a:r>
            <a:r>
              <a:rPr lang="da-DK" sz="2400" b="1" dirty="0">
                <a:latin typeface="Courier New" pitchFamily="49" charset="0"/>
                <a:cs typeface="Arial" charset="0"/>
              </a:rPr>
              <a:t> d:= a + b;</a:t>
            </a:r>
            <a:endParaRPr lang="ru-RU" sz="2400" b="1" dirty="0">
              <a:latin typeface="Courier New" pitchFamily="49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8042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  <p:bldP spid="11" grpId="0" animBg="1"/>
      <p:bldP spid="1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395288" y="188913"/>
            <a:ext cx="814070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ru-RU" sz="3200" b="1" dirty="0">
                <a:solidFill>
                  <a:srgbClr val="3333FF"/>
                </a:solidFill>
              </a:rPr>
              <a:t>Сколько раз выполняется цикл, определите значение </a:t>
            </a:r>
            <a:r>
              <a:rPr lang="ru-RU" sz="3200" b="1" i="1" dirty="0">
                <a:solidFill>
                  <a:srgbClr val="3333FF"/>
                </a:solidFill>
              </a:rPr>
              <a:t>а</a:t>
            </a:r>
            <a:r>
              <a:rPr lang="ru-RU" sz="3200" b="1" dirty="0">
                <a:solidFill>
                  <a:srgbClr val="3333FF"/>
                </a:solidFill>
              </a:rPr>
              <a:t> или </a:t>
            </a:r>
            <a:r>
              <a:rPr lang="en-US" sz="3200" b="1" i="1" dirty="0">
                <a:solidFill>
                  <a:srgbClr val="3333FF"/>
                </a:solidFill>
              </a:rPr>
              <a:t>b</a:t>
            </a:r>
            <a:r>
              <a:rPr lang="en-US" sz="3200" b="1" dirty="0">
                <a:solidFill>
                  <a:srgbClr val="3333FF"/>
                </a:solidFill>
              </a:rPr>
              <a:t>?</a:t>
            </a:r>
            <a:endParaRPr lang="ru-RU" sz="3200" b="1" dirty="0">
              <a:solidFill>
                <a:srgbClr val="3333FF"/>
              </a:solidFill>
            </a:endParaRPr>
          </a:p>
        </p:txBody>
      </p:sp>
      <p:sp>
        <p:nvSpPr>
          <p:cNvPr id="13" name="Rectangle 6"/>
          <p:cNvSpPr>
            <a:spLocks noChangeArrowheads="1"/>
          </p:cNvSpPr>
          <p:nvPr/>
        </p:nvSpPr>
        <p:spPr bwMode="auto">
          <a:xfrm>
            <a:off x="398463" y="1484976"/>
            <a:ext cx="5137150" cy="864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lIns="90000" tIns="46800" rIns="90000" bIns="46800">
            <a:spAutoFit/>
          </a:bodyPr>
          <a:lstStyle/>
          <a:p>
            <a:pPr>
              <a:spcBef>
                <a:spcPct val="15000"/>
              </a:spcBef>
            </a:pPr>
            <a:r>
              <a:rPr lang="en-US" sz="2400" b="1" dirty="0">
                <a:latin typeface="Courier New" pitchFamily="49" charset="0"/>
                <a:cs typeface="Arial" charset="0"/>
              </a:rPr>
              <a:t>a:= 4; b:= 6;</a:t>
            </a:r>
            <a:endParaRPr lang="ru-RU" sz="2400" b="1" dirty="0">
              <a:latin typeface="Courier New" pitchFamily="49" charset="0"/>
              <a:cs typeface="Arial" charset="0"/>
            </a:endParaRPr>
          </a:p>
          <a:p>
            <a:pPr>
              <a:spcBef>
                <a:spcPct val="15000"/>
              </a:spcBef>
            </a:pPr>
            <a:r>
              <a:rPr lang="en-US" sz="2400" b="1" dirty="0">
                <a:latin typeface="Courier New" pitchFamily="49" charset="0"/>
                <a:cs typeface="Arial" charset="0"/>
              </a:rPr>
              <a:t>while</a:t>
            </a:r>
            <a:r>
              <a:rPr lang="da-DK" sz="2400" b="1" dirty="0">
                <a:latin typeface="Courier New" pitchFamily="49" charset="0"/>
                <a:cs typeface="Arial" charset="0"/>
              </a:rPr>
              <a:t> a &lt; b</a:t>
            </a:r>
            <a:r>
              <a:rPr lang="ru-RU" sz="2400" b="1" dirty="0">
                <a:latin typeface="Courier New" pitchFamily="49" charset="0"/>
                <a:cs typeface="Arial" charset="0"/>
              </a:rPr>
              <a:t> </a:t>
            </a:r>
            <a:r>
              <a:rPr lang="da-DK" sz="2400" b="1" dirty="0">
                <a:latin typeface="Courier New" pitchFamily="49" charset="0"/>
                <a:cs typeface="Arial" charset="0"/>
              </a:rPr>
              <a:t>d</a:t>
            </a:r>
            <a:r>
              <a:rPr lang="en-US" sz="2400" b="1" dirty="0">
                <a:latin typeface="Courier New" pitchFamily="49" charset="0"/>
                <a:cs typeface="Arial" charset="0"/>
              </a:rPr>
              <a:t>o</a:t>
            </a:r>
            <a:r>
              <a:rPr lang="da-DK" sz="2400" b="1" dirty="0">
                <a:latin typeface="Courier New" pitchFamily="49" charset="0"/>
                <a:cs typeface="Arial" charset="0"/>
              </a:rPr>
              <a:t> a:= a + 1;</a:t>
            </a:r>
            <a:endParaRPr lang="ru-RU" sz="2400" b="1" dirty="0">
              <a:latin typeface="Courier New" pitchFamily="49" charset="0"/>
              <a:cs typeface="Arial" charset="0"/>
            </a:endParaRPr>
          </a:p>
        </p:txBody>
      </p:sp>
      <p:sp>
        <p:nvSpPr>
          <p:cNvPr id="14" name="AutoShape 7"/>
          <p:cNvSpPr>
            <a:spLocks noChangeArrowheads="1"/>
          </p:cNvSpPr>
          <p:nvPr/>
        </p:nvSpPr>
        <p:spPr bwMode="auto">
          <a:xfrm>
            <a:off x="6734175" y="1386235"/>
            <a:ext cx="1511300" cy="674688"/>
          </a:xfrm>
          <a:prstGeom prst="wedgeRoundRectCallout">
            <a:avLst>
              <a:gd name="adj1" fmla="val -130042"/>
              <a:gd name="adj2" fmla="val 44352"/>
              <a:gd name="adj3" fmla="val 16667"/>
            </a:avLst>
          </a:prstGeom>
          <a:solidFill>
            <a:srgbClr val="E6E6E6"/>
          </a:solidFill>
          <a:ln w="12700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lIns="90000" tIns="46800" rIns="90000" bIns="46800" anchor="ctr"/>
          <a:lstStyle/>
          <a:p>
            <a:pPr algn="ctr"/>
            <a:r>
              <a:rPr lang="ru-RU" sz="2000" b="1" dirty="0" smtClean="0"/>
              <a:t>2</a:t>
            </a:r>
            <a:r>
              <a:rPr lang="en-US" sz="2000" b="1" dirty="0" smtClean="0"/>
              <a:t> </a:t>
            </a:r>
            <a:r>
              <a:rPr lang="ru-RU" sz="2000" b="1" dirty="0" smtClean="0"/>
              <a:t>раза</a:t>
            </a:r>
            <a:endParaRPr lang="en-US" sz="2000" b="1" dirty="0" smtClean="0"/>
          </a:p>
          <a:p>
            <a:pPr algn="ctr">
              <a:spcBef>
                <a:spcPct val="15000"/>
              </a:spcBef>
            </a:pPr>
            <a:r>
              <a:rPr lang="en-US" sz="2000" b="1" dirty="0">
                <a:latin typeface="Courier New" pitchFamily="49" charset="0"/>
              </a:rPr>
              <a:t>a = 6</a:t>
            </a:r>
            <a:endParaRPr lang="ru-RU" sz="2000" b="1" dirty="0">
              <a:latin typeface="Courier New" pitchFamily="49" charset="0"/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415925" y="2447922"/>
            <a:ext cx="5137150" cy="864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lIns="90000" tIns="46800" rIns="90000" bIns="46800">
            <a:spAutoFit/>
          </a:bodyPr>
          <a:lstStyle/>
          <a:p>
            <a:pPr>
              <a:spcBef>
                <a:spcPct val="15000"/>
              </a:spcBef>
            </a:pPr>
            <a:r>
              <a:rPr lang="en-US" sz="2400" b="1" dirty="0">
                <a:latin typeface="Courier New" pitchFamily="49" charset="0"/>
                <a:cs typeface="Arial" charset="0"/>
              </a:rPr>
              <a:t>a:= 4; b:= 6;</a:t>
            </a:r>
            <a:endParaRPr lang="ru-RU" sz="2400" b="1" dirty="0">
              <a:latin typeface="Courier New" pitchFamily="49" charset="0"/>
              <a:cs typeface="Arial" charset="0"/>
            </a:endParaRPr>
          </a:p>
          <a:p>
            <a:pPr>
              <a:spcBef>
                <a:spcPct val="15000"/>
              </a:spcBef>
            </a:pPr>
            <a:r>
              <a:rPr lang="en-US" sz="2400" b="1" dirty="0">
                <a:latin typeface="Courier New" pitchFamily="49" charset="0"/>
                <a:cs typeface="Arial" charset="0"/>
              </a:rPr>
              <a:t>while</a:t>
            </a:r>
            <a:r>
              <a:rPr lang="da-DK" sz="2400" b="1" dirty="0">
                <a:latin typeface="Courier New" pitchFamily="49" charset="0"/>
                <a:cs typeface="Arial" charset="0"/>
              </a:rPr>
              <a:t> a &lt; b</a:t>
            </a:r>
            <a:r>
              <a:rPr lang="ru-RU" sz="2400" b="1" dirty="0">
                <a:latin typeface="Courier New" pitchFamily="49" charset="0"/>
                <a:cs typeface="Arial" charset="0"/>
              </a:rPr>
              <a:t> </a:t>
            </a:r>
            <a:r>
              <a:rPr lang="da-DK" sz="2400" b="1" dirty="0">
                <a:latin typeface="Courier New" pitchFamily="49" charset="0"/>
                <a:cs typeface="Arial" charset="0"/>
              </a:rPr>
              <a:t>d</a:t>
            </a:r>
            <a:r>
              <a:rPr lang="en-US" sz="2400" b="1" dirty="0">
                <a:latin typeface="Courier New" pitchFamily="49" charset="0"/>
                <a:cs typeface="Arial" charset="0"/>
              </a:rPr>
              <a:t>o</a:t>
            </a:r>
            <a:r>
              <a:rPr lang="da-DK" sz="2400" b="1" dirty="0">
                <a:latin typeface="Courier New" pitchFamily="49" charset="0"/>
                <a:cs typeface="Arial" charset="0"/>
              </a:rPr>
              <a:t> a:= a + </a:t>
            </a:r>
            <a:r>
              <a:rPr lang="en-US" sz="2400" b="1" dirty="0">
                <a:latin typeface="Courier New" pitchFamily="49" charset="0"/>
                <a:cs typeface="Arial" charset="0"/>
              </a:rPr>
              <a:t>b</a:t>
            </a:r>
            <a:r>
              <a:rPr lang="da-DK" sz="2400" b="1" dirty="0">
                <a:latin typeface="Courier New" pitchFamily="49" charset="0"/>
                <a:cs typeface="Arial" charset="0"/>
              </a:rPr>
              <a:t>;</a:t>
            </a:r>
            <a:endParaRPr lang="ru-RU" sz="2400" b="1" dirty="0">
              <a:latin typeface="Courier New" pitchFamily="49" charset="0"/>
              <a:cs typeface="Arial" charset="0"/>
            </a:endParaRPr>
          </a:p>
        </p:txBody>
      </p:sp>
      <p:sp>
        <p:nvSpPr>
          <p:cNvPr id="16" name="AutoShape 9"/>
          <p:cNvSpPr>
            <a:spLocks noChangeArrowheads="1"/>
          </p:cNvSpPr>
          <p:nvPr/>
        </p:nvSpPr>
        <p:spPr bwMode="auto">
          <a:xfrm>
            <a:off x="6751638" y="2421285"/>
            <a:ext cx="1511300" cy="674688"/>
          </a:xfrm>
          <a:prstGeom prst="wedgeRoundRectCallout">
            <a:avLst>
              <a:gd name="adj1" fmla="val -130042"/>
              <a:gd name="adj2" fmla="val 44352"/>
              <a:gd name="adj3" fmla="val 16667"/>
            </a:avLst>
          </a:prstGeom>
          <a:solidFill>
            <a:srgbClr val="E6E6E6"/>
          </a:solidFill>
          <a:ln w="12700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lIns="90000" tIns="46800" rIns="90000" bIns="46800" anchor="ctr"/>
          <a:lstStyle/>
          <a:p>
            <a:pPr algn="ctr"/>
            <a:r>
              <a:rPr lang="en-US" sz="2000" b="1" dirty="0"/>
              <a:t>1 </a:t>
            </a:r>
            <a:r>
              <a:rPr lang="ru-RU" sz="2000" b="1" dirty="0"/>
              <a:t>раз</a:t>
            </a:r>
            <a:endParaRPr lang="en-US" sz="2000" b="1" dirty="0"/>
          </a:p>
          <a:p>
            <a:pPr algn="ctr"/>
            <a:r>
              <a:rPr lang="en-US" sz="2000" b="1" dirty="0">
                <a:latin typeface="Courier New" pitchFamily="49" charset="0"/>
              </a:rPr>
              <a:t>a</a:t>
            </a:r>
            <a:r>
              <a:rPr lang="en-US" sz="2000" b="1" dirty="0"/>
              <a:t> </a:t>
            </a:r>
            <a:r>
              <a:rPr lang="en-US" sz="2000" b="1" dirty="0">
                <a:latin typeface="Courier New" pitchFamily="49" charset="0"/>
              </a:rPr>
              <a:t>=</a:t>
            </a:r>
            <a:r>
              <a:rPr lang="en-US" sz="1600" b="1" dirty="0"/>
              <a:t> </a:t>
            </a:r>
            <a:r>
              <a:rPr lang="en-US" sz="2000" b="1" dirty="0">
                <a:latin typeface="Courier New" pitchFamily="49" charset="0"/>
              </a:rPr>
              <a:t>10</a:t>
            </a:r>
            <a:endParaRPr lang="ru-RU" sz="2000" b="1" dirty="0">
              <a:latin typeface="Courier New" pitchFamily="49" charset="0"/>
            </a:endParaRPr>
          </a:p>
        </p:txBody>
      </p:sp>
      <p:sp>
        <p:nvSpPr>
          <p:cNvPr id="17" name="Rectangle 10"/>
          <p:cNvSpPr>
            <a:spLocks noChangeArrowheads="1"/>
          </p:cNvSpPr>
          <p:nvPr/>
        </p:nvSpPr>
        <p:spPr bwMode="auto">
          <a:xfrm>
            <a:off x="415925" y="3429096"/>
            <a:ext cx="5137150" cy="864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lIns="90000" tIns="46800" rIns="90000" bIns="46800">
            <a:spAutoFit/>
          </a:bodyPr>
          <a:lstStyle/>
          <a:p>
            <a:pPr>
              <a:spcBef>
                <a:spcPct val="15000"/>
              </a:spcBef>
            </a:pPr>
            <a:r>
              <a:rPr lang="en-US" sz="2400" b="1" dirty="0">
                <a:latin typeface="Courier New" pitchFamily="49" charset="0"/>
                <a:cs typeface="Arial" charset="0"/>
              </a:rPr>
              <a:t>a:= 4; b:= 6;</a:t>
            </a:r>
            <a:endParaRPr lang="ru-RU" sz="2400" b="1" dirty="0">
              <a:latin typeface="Courier New" pitchFamily="49" charset="0"/>
              <a:cs typeface="Arial" charset="0"/>
            </a:endParaRPr>
          </a:p>
          <a:p>
            <a:pPr>
              <a:spcBef>
                <a:spcPct val="15000"/>
              </a:spcBef>
            </a:pPr>
            <a:r>
              <a:rPr lang="en-US" sz="2400" b="1" dirty="0">
                <a:latin typeface="Courier New" pitchFamily="49" charset="0"/>
                <a:cs typeface="Arial" charset="0"/>
              </a:rPr>
              <a:t>while</a:t>
            </a:r>
            <a:r>
              <a:rPr lang="da-DK" sz="2400" b="1" dirty="0">
                <a:latin typeface="Courier New" pitchFamily="49" charset="0"/>
                <a:cs typeface="Arial" charset="0"/>
              </a:rPr>
              <a:t> a &gt; b</a:t>
            </a:r>
            <a:r>
              <a:rPr lang="ru-RU" sz="2400" b="1" dirty="0">
                <a:latin typeface="Courier New" pitchFamily="49" charset="0"/>
                <a:cs typeface="Arial" charset="0"/>
              </a:rPr>
              <a:t> </a:t>
            </a:r>
            <a:r>
              <a:rPr lang="da-DK" sz="2400" b="1" dirty="0">
                <a:latin typeface="Courier New" pitchFamily="49" charset="0"/>
                <a:cs typeface="Arial" charset="0"/>
              </a:rPr>
              <a:t>d</a:t>
            </a:r>
            <a:r>
              <a:rPr lang="en-US" sz="2400" b="1" dirty="0">
                <a:latin typeface="Courier New" pitchFamily="49" charset="0"/>
                <a:cs typeface="Arial" charset="0"/>
              </a:rPr>
              <a:t>o</a:t>
            </a:r>
            <a:r>
              <a:rPr lang="da-DK" sz="2400" b="1" dirty="0">
                <a:latin typeface="Courier New" pitchFamily="49" charset="0"/>
                <a:cs typeface="Arial" charset="0"/>
              </a:rPr>
              <a:t> a:= a + 1;</a:t>
            </a:r>
            <a:endParaRPr lang="ru-RU" sz="2400" b="1" dirty="0">
              <a:latin typeface="Courier New" pitchFamily="49" charset="0"/>
              <a:cs typeface="Arial" charset="0"/>
            </a:endParaRPr>
          </a:p>
        </p:txBody>
      </p:sp>
      <p:sp>
        <p:nvSpPr>
          <p:cNvPr id="18" name="AutoShape 11"/>
          <p:cNvSpPr>
            <a:spLocks noChangeArrowheads="1"/>
          </p:cNvSpPr>
          <p:nvPr/>
        </p:nvSpPr>
        <p:spPr bwMode="auto">
          <a:xfrm>
            <a:off x="6751638" y="3511898"/>
            <a:ext cx="1511300" cy="674687"/>
          </a:xfrm>
          <a:prstGeom prst="wedgeRoundRectCallout">
            <a:avLst>
              <a:gd name="adj1" fmla="val -130042"/>
              <a:gd name="adj2" fmla="val 25871"/>
              <a:gd name="adj3" fmla="val 16667"/>
            </a:avLst>
          </a:prstGeom>
          <a:solidFill>
            <a:srgbClr val="E6E6E6"/>
          </a:solidFill>
          <a:ln w="12700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lIns="90000" tIns="46800" rIns="90000" bIns="46800" anchor="ctr"/>
          <a:lstStyle/>
          <a:p>
            <a:pPr algn="ctr"/>
            <a:r>
              <a:rPr lang="en-US" sz="2000" b="1"/>
              <a:t>0 </a:t>
            </a:r>
            <a:r>
              <a:rPr lang="ru-RU" sz="2000" b="1"/>
              <a:t>раз</a:t>
            </a:r>
            <a:endParaRPr lang="en-US" sz="2000" b="1"/>
          </a:p>
          <a:p>
            <a:pPr algn="ctr"/>
            <a:r>
              <a:rPr lang="en-US" sz="2000" b="1">
                <a:latin typeface="Courier New" pitchFamily="49" charset="0"/>
              </a:rPr>
              <a:t>a</a:t>
            </a:r>
            <a:r>
              <a:rPr lang="en-US" sz="2000" b="1"/>
              <a:t> </a:t>
            </a:r>
            <a:r>
              <a:rPr lang="en-US" sz="2000" b="1">
                <a:latin typeface="Courier New" pitchFamily="49" charset="0"/>
              </a:rPr>
              <a:t>=</a:t>
            </a:r>
            <a:r>
              <a:rPr lang="en-US" sz="1600" b="1"/>
              <a:t> </a:t>
            </a:r>
            <a:r>
              <a:rPr lang="en-US" sz="2000" b="1">
                <a:latin typeface="Courier New" pitchFamily="49" charset="0"/>
              </a:rPr>
              <a:t>4</a:t>
            </a:r>
            <a:endParaRPr lang="ru-RU" sz="2000" b="1">
              <a:latin typeface="Courier New" pitchFamily="49" charset="0"/>
            </a:endParaRPr>
          </a:p>
        </p:txBody>
      </p:sp>
      <p:sp>
        <p:nvSpPr>
          <p:cNvPr id="19" name="Rectangle 12"/>
          <p:cNvSpPr>
            <a:spLocks noChangeArrowheads="1"/>
          </p:cNvSpPr>
          <p:nvPr/>
        </p:nvSpPr>
        <p:spPr bwMode="auto">
          <a:xfrm>
            <a:off x="425450" y="4437208"/>
            <a:ext cx="5137150" cy="864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lIns="90000" tIns="46800" rIns="90000" bIns="46800">
            <a:spAutoFit/>
          </a:bodyPr>
          <a:lstStyle/>
          <a:p>
            <a:pPr>
              <a:spcBef>
                <a:spcPct val="15000"/>
              </a:spcBef>
            </a:pPr>
            <a:r>
              <a:rPr lang="en-US" sz="2400" b="1" dirty="0">
                <a:latin typeface="Courier New" pitchFamily="49" charset="0"/>
                <a:cs typeface="Arial" charset="0"/>
              </a:rPr>
              <a:t>a:= 4; b:= 6;</a:t>
            </a:r>
            <a:endParaRPr lang="ru-RU" sz="2400" b="1" dirty="0">
              <a:latin typeface="Courier New" pitchFamily="49" charset="0"/>
              <a:cs typeface="Arial" charset="0"/>
            </a:endParaRPr>
          </a:p>
          <a:p>
            <a:pPr>
              <a:spcBef>
                <a:spcPct val="15000"/>
              </a:spcBef>
            </a:pPr>
            <a:r>
              <a:rPr lang="en-US" sz="2400" b="1" dirty="0">
                <a:latin typeface="Courier New" pitchFamily="49" charset="0"/>
                <a:cs typeface="Arial" charset="0"/>
              </a:rPr>
              <a:t>while</a:t>
            </a:r>
            <a:r>
              <a:rPr lang="da-DK" sz="2400" b="1" dirty="0">
                <a:latin typeface="Courier New" pitchFamily="49" charset="0"/>
                <a:cs typeface="Arial" charset="0"/>
              </a:rPr>
              <a:t> a &lt; b</a:t>
            </a:r>
            <a:r>
              <a:rPr lang="ru-RU" sz="2400" b="1" dirty="0">
                <a:latin typeface="Courier New" pitchFamily="49" charset="0"/>
                <a:cs typeface="Arial" charset="0"/>
              </a:rPr>
              <a:t> </a:t>
            </a:r>
            <a:r>
              <a:rPr lang="da-DK" sz="2400" b="1" dirty="0">
                <a:latin typeface="Courier New" pitchFamily="49" charset="0"/>
                <a:cs typeface="Arial" charset="0"/>
              </a:rPr>
              <a:t>d</a:t>
            </a:r>
            <a:r>
              <a:rPr lang="en-US" sz="2400" b="1" dirty="0">
                <a:latin typeface="Courier New" pitchFamily="49" charset="0"/>
                <a:cs typeface="Arial" charset="0"/>
              </a:rPr>
              <a:t>o</a:t>
            </a:r>
            <a:r>
              <a:rPr lang="da-DK" sz="2400" b="1" dirty="0">
                <a:latin typeface="Courier New" pitchFamily="49" charset="0"/>
                <a:cs typeface="Arial" charset="0"/>
              </a:rPr>
              <a:t> b:= a - b;</a:t>
            </a:r>
            <a:endParaRPr lang="ru-RU" sz="2400" b="1" dirty="0">
              <a:latin typeface="Courier New" pitchFamily="49" charset="0"/>
              <a:cs typeface="Arial" charset="0"/>
            </a:endParaRPr>
          </a:p>
        </p:txBody>
      </p:sp>
      <p:sp>
        <p:nvSpPr>
          <p:cNvPr id="20" name="AutoShape 13"/>
          <p:cNvSpPr>
            <a:spLocks noChangeArrowheads="1"/>
          </p:cNvSpPr>
          <p:nvPr/>
        </p:nvSpPr>
        <p:spPr bwMode="auto">
          <a:xfrm>
            <a:off x="6761163" y="4565998"/>
            <a:ext cx="1511300" cy="674687"/>
          </a:xfrm>
          <a:prstGeom prst="wedgeRoundRectCallout">
            <a:avLst>
              <a:gd name="adj1" fmla="val -130042"/>
              <a:gd name="adj2" fmla="val 5336"/>
              <a:gd name="adj3" fmla="val 16667"/>
            </a:avLst>
          </a:prstGeom>
          <a:solidFill>
            <a:srgbClr val="E6E6E6"/>
          </a:solidFill>
          <a:ln w="12700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lIns="90000" tIns="46800" rIns="90000" bIns="46800" anchor="ctr"/>
          <a:lstStyle/>
          <a:p>
            <a:pPr algn="ctr"/>
            <a:r>
              <a:rPr lang="en-US" sz="2000" b="1" dirty="0"/>
              <a:t>1 </a:t>
            </a:r>
            <a:r>
              <a:rPr lang="ru-RU" sz="2000" b="1" dirty="0"/>
              <a:t>раз</a:t>
            </a:r>
            <a:endParaRPr lang="en-US" sz="2000" b="1" dirty="0"/>
          </a:p>
          <a:p>
            <a:pPr algn="ctr"/>
            <a:r>
              <a:rPr lang="en-US" sz="2000" b="1" dirty="0">
                <a:latin typeface="Courier New" pitchFamily="49" charset="0"/>
              </a:rPr>
              <a:t>b</a:t>
            </a:r>
            <a:r>
              <a:rPr lang="en-US" sz="2000" b="1" dirty="0"/>
              <a:t> </a:t>
            </a:r>
            <a:r>
              <a:rPr lang="en-US" sz="2000" b="1" dirty="0">
                <a:latin typeface="Courier New" pitchFamily="49" charset="0"/>
              </a:rPr>
              <a:t>=</a:t>
            </a:r>
            <a:r>
              <a:rPr lang="en-US" sz="1600" b="1" dirty="0"/>
              <a:t> </a:t>
            </a:r>
            <a:r>
              <a:rPr lang="en-US" sz="2000" b="1" dirty="0">
                <a:latin typeface="Courier New" pitchFamily="49" charset="0"/>
              </a:rPr>
              <a:t>-2</a:t>
            </a:r>
            <a:endParaRPr lang="ru-RU" sz="2000" b="1" dirty="0">
              <a:latin typeface="Courier New" pitchFamily="49" charset="0"/>
            </a:endParaRPr>
          </a:p>
        </p:txBody>
      </p:sp>
      <p:sp>
        <p:nvSpPr>
          <p:cNvPr id="21" name="Rectangle 14"/>
          <p:cNvSpPr>
            <a:spLocks noChangeArrowheads="1"/>
          </p:cNvSpPr>
          <p:nvPr/>
        </p:nvSpPr>
        <p:spPr bwMode="auto">
          <a:xfrm>
            <a:off x="407988" y="5445320"/>
            <a:ext cx="5137150" cy="864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lIns="90000" tIns="46800" rIns="90000" bIns="46800">
            <a:spAutoFit/>
          </a:bodyPr>
          <a:lstStyle/>
          <a:p>
            <a:pPr>
              <a:spcBef>
                <a:spcPct val="15000"/>
              </a:spcBef>
            </a:pPr>
            <a:r>
              <a:rPr lang="en-US" sz="2400" b="1" dirty="0">
                <a:latin typeface="Courier New" pitchFamily="49" charset="0"/>
                <a:cs typeface="Arial" charset="0"/>
              </a:rPr>
              <a:t>a:= 4; b:= 6;</a:t>
            </a:r>
            <a:endParaRPr lang="ru-RU" sz="2400" b="1" dirty="0">
              <a:latin typeface="Courier New" pitchFamily="49" charset="0"/>
              <a:cs typeface="Arial" charset="0"/>
            </a:endParaRPr>
          </a:p>
          <a:p>
            <a:pPr>
              <a:spcBef>
                <a:spcPct val="15000"/>
              </a:spcBef>
            </a:pPr>
            <a:r>
              <a:rPr lang="en-US" sz="2400" b="1" dirty="0">
                <a:latin typeface="Courier New" pitchFamily="49" charset="0"/>
                <a:cs typeface="Arial" charset="0"/>
              </a:rPr>
              <a:t>while</a:t>
            </a:r>
            <a:r>
              <a:rPr lang="da-DK" sz="2400" b="1" dirty="0">
                <a:latin typeface="Courier New" pitchFamily="49" charset="0"/>
                <a:cs typeface="Arial" charset="0"/>
              </a:rPr>
              <a:t> a &lt; b</a:t>
            </a:r>
            <a:r>
              <a:rPr lang="ru-RU" sz="2400" b="1" dirty="0">
                <a:latin typeface="Courier New" pitchFamily="49" charset="0"/>
                <a:cs typeface="Arial" charset="0"/>
              </a:rPr>
              <a:t> </a:t>
            </a:r>
            <a:r>
              <a:rPr lang="da-DK" sz="2400" b="1" dirty="0">
                <a:latin typeface="Courier New" pitchFamily="49" charset="0"/>
                <a:cs typeface="Arial" charset="0"/>
              </a:rPr>
              <a:t>d</a:t>
            </a:r>
            <a:r>
              <a:rPr lang="en-US" sz="2400" b="1" dirty="0">
                <a:latin typeface="Courier New" pitchFamily="49" charset="0"/>
                <a:cs typeface="Arial" charset="0"/>
              </a:rPr>
              <a:t>o</a:t>
            </a:r>
            <a:r>
              <a:rPr lang="da-DK" sz="2400" b="1" dirty="0">
                <a:latin typeface="Courier New" pitchFamily="49" charset="0"/>
                <a:cs typeface="Arial" charset="0"/>
              </a:rPr>
              <a:t> a:= a - 1;</a:t>
            </a:r>
            <a:endParaRPr lang="ru-RU" sz="2400" b="1" dirty="0">
              <a:latin typeface="Courier New" pitchFamily="49" charset="0"/>
              <a:cs typeface="Arial" charset="0"/>
            </a:endParaRPr>
          </a:p>
        </p:txBody>
      </p:sp>
      <p:sp>
        <p:nvSpPr>
          <p:cNvPr id="22" name="AutoShape 15"/>
          <p:cNvSpPr>
            <a:spLocks noChangeArrowheads="1"/>
          </p:cNvSpPr>
          <p:nvPr/>
        </p:nvSpPr>
        <p:spPr bwMode="auto">
          <a:xfrm>
            <a:off x="6477853" y="5645498"/>
            <a:ext cx="2236539" cy="481012"/>
          </a:xfrm>
          <a:prstGeom prst="wedgeRoundRectCallout">
            <a:avLst>
              <a:gd name="adj1" fmla="val -90373"/>
              <a:gd name="adj2" fmla="val 29599"/>
              <a:gd name="adj3" fmla="val 16667"/>
            </a:avLst>
          </a:prstGeom>
          <a:solidFill>
            <a:srgbClr val="E6E6E6"/>
          </a:solidFill>
          <a:ln w="12700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lIns="90000" tIns="46800" rIns="90000" bIns="46800" anchor="ctr"/>
          <a:lstStyle/>
          <a:p>
            <a:pPr algn="ctr"/>
            <a:r>
              <a:rPr lang="ru-RU" sz="2000" b="1" dirty="0"/>
              <a:t>зацикливание</a:t>
            </a:r>
            <a:endParaRPr lang="ru-RU" sz="2000" b="1" dirty="0"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2463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 Box 3"/>
          <p:cNvSpPr txBox="1">
            <a:spLocks noChangeArrowheads="1"/>
          </p:cNvSpPr>
          <p:nvPr/>
        </p:nvSpPr>
        <p:spPr bwMode="auto">
          <a:xfrm>
            <a:off x="6118225" y="884238"/>
            <a:ext cx="673100" cy="471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endParaRPr lang="ru-RU" sz="1000">
              <a:latin typeface="Times New Roman" pitchFamily="18" charset="0"/>
            </a:endParaRPr>
          </a:p>
        </p:txBody>
      </p:sp>
      <p:sp>
        <p:nvSpPr>
          <p:cNvPr id="25" name="Text Box 4"/>
          <p:cNvSpPr txBox="1">
            <a:spLocks noChangeArrowheads="1"/>
          </p:cNvSpPr>
          <p:nvPr/>
        </p:nvSpPr>
        <p:spPr bwMode="auto">
          <a:xfrm>
            <a:off x="395288" y="188913"/>
            <a:ext cx="81407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ru-RU" sz="3200" b="1" dirty="0">
                <a:solidFill>
                  <a:srgbClr val="3333FF"/>
                </a:solidFill>
              </a:rPr>
              <a:t>Замена</a:t>
            </a:r>
            <a:r>
              <a:rPr lang="ru-RU" sz="3000" dirty="0"/>
              <a:t> </a:t>
            </a:r>
            <a:r>
              <a:rPr lang="en-US" sz="3000" b="1" dirty="0">
                <a:solidFill>
                  <a:srgbClr val="002060"/>
                </a:solidFill>
                <a:latin typeface="Courier New" pitchFamily="49" charset="0"/>
              </a:rPr>
              <a:t>for</a:t>
            </a:r>
            <a:r>
              <a:rPr lang="en-US" sz="3000" dirty="0"/>
              <a:t> </a:t>
            </a:r>
            <a:r>
              <a:rPr lang="ru-RU" sz="3200" b="1" dirty="0">
                <a:solidFill>
                  <a:srgbClr val="3333FF"/>
                </a:solidFill>
              </a:rPr>
              <a:t>на</a:t>
            </a:r>
            <a:r>
              <a:rPr lang="ru-RU" sz="3000" dirty="0"/>
              <a:t> </a:t>
            </a:r>
            <a:r>
              <a:rPr lang="en-US" sz="3000" b="1" dirty="0">
                <a:solidFill>
                  <a:srgbClr val="002060"/>
                </a:solidFill>
                <a:latin typeface="Courier New" pitchFamily="49" charset="0"/>
              </a:rPr>
              <a:t>while</a:t>
            </a:r>
            <a:endParaRPr lang="ru-RU" sz="3000" b="1" dirty="0">
              <a:solidFill>
                <a:srgbClr val="002060"/>
              </a:solidFill>
            </a:endParaRPr>
          </a:p>
        </p:txBody>
      </p:sp>
      <p:sp>
        <p:nvSpPr>
          <p:cNvPr id="26" name="Rectangle 5"/>
          <p:cNvSpPr>
            <a:spLocks noChangeArrowheads="1"/>
          </p:cNvSpPr>
          <p:nvPr/>
        </p:nvSpPr>
        <p:spPr bwMode="auto">
          <a:xfrm>
            <a:off x="577850" y="1556792"/>
            <a:ext cx="3749675" cy="1534908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lIns="90000" tIns="46800" rIns="90000" bIns="46800">
            <a:spAutoFit/>
          </a:bodyPr>
          <a:lstStyle/>
          <a:p>
            <a:pPr>
              <a:spcBef>
                <a:spcPct val="15000"/>
              </a:spcBef>
            </a:pPr>
            <a:r>
              <a:rPr lang="en-US" sz="2000" b="1" dirty="0">
                <a:latin typeface="Courier New" pitchFamily="49" charset="0"/>
                <a:cs typeface="Arial" charset="0"/>
              </a:rPr>
              <a:t>for</a:t>
            </a:r>
            <a:r>
              <a:rPr lang="da-DK" sz="2000" b="1" dirty="0">
                <a:latin typeface="Courier New" pitchFamily="49" charset="0"/>
                <a:cs typeface="Arial" charset="0"/>
              </a:rPr>
              <a:t> i:=1 to 10</a:t>
            </a:r>
            <a:r>
              <a:rPr lang="ru-RU" sz="2000" b="1" dirty="0">
                <a:latin typeface="Courier New" pitchFamily="49" charset="0"/>
                <a:cs typeface="Arial" charset="0"/>
              </a:rPr>
              <a:t> </a:t>
            </a:r>
            <a:r>
              <a:rPr lang="da-DK" sz="2000" b="1" dirty="0">
                <a:latin typeface="Courier New" pitchFamily="49" charset="0"/>
                <a:cs typeface="Arial" charset="0"/>
              </a:rPr>
              <a:t>d</a:t>
            </a:r>
            <a:r>
              <a:rPr lang="en-US" sz="2000" b="1" dirty="0">
                <a:latin typeface="Courier New" pitchFamily="49" charset="0"/>
                <a:cs typeface="Arial" charset="0"/>
              </a:rPr>
              <a:t>o</a:t>
            </a:r>
            <a:r>
              <a:rPr lang="da-DK" sz="2000" b="1" dirty="0">
                <a:latin typeface="Courier New" pitchFamily="49" charset="0"/>
                <a:cs typeface="Arial" charset="0"/>
              </a:rPr>
              <a:t> </a:t>
            </a:r>
            <a:endParaRPr lang="ru-RU" sz="2000" b="1" dirty="0" smtClean="0">
              <a:latin typeface="Courier New" pitchFamily="49" charset="0"/>
              <a:cs typeface="Arial" charset="0"/>
            </a:endParaRPr>
          </a:p>
          <a:p>
            <a:pPr>
              <a:spcBef>
                <a:spcPct val="15000"/>
              </a:spcBef>
            </a:pPr>
            <a:r>
              <a:rPr lang="ru-RU" sz="2000" b="1" dirty="0">
                <a:latin typeface="Courier New" pitchFamily="49" charset="0"/>
                <a:cs typeface="Arial" charset="0"/>
              </a:rPr>
              <a:t> </a:t>
            </a:r>
            <a:r>
              <a:rPr lang="ru-RU" sz="2000" b="1" dirty="0" smtClean="0">
                <a:latin typeface="Courier New" pitchFamily="49" charset="0"/>
                <a:cs typeface="Arial" charset="0"/>
              </a:rPr>
              <a:t> </a:t>
            </a:r>
            <a:r>
              <a:rPr lang="da-DK" sz="2000" b="1" dirty="0" smtClean="0">
                <a:latin typeface="Courier New" pitchFamily="49" charset="0"/>
                <a:cs typeface="Arial" charset="0"/>
              </a:rPr>
              <a:t>begin</a:t>
            </a:r>
            <a:endParaRPr lang="da-DK" sz="2000" b="1" dirty="0">
              <a:latin typeface="Courier New" pitchFamily="49" charset="0"/>
              <a:cs typeface="Arial" charset="0"/>
            </a:endParaRPr>
          </a:p>
          <a:p>
            <a:pPr>
              <a:spcBef>
                <a:spcPct val="15000"/>
              </a:spcBef>
            </a:pPr>
            <a:r>
              <a:rPr lang="da-DK" sz="2000" b="1" dirty="0">
                <a:solidFill>
                  <a:schemeClr val="bg1"/>
                </a:solidFill>
                <a:latin typeface="Courier New" pitchFamily="49" charset="0"/>
              </a:rPr>
              <a:t>  </a:t>
            </a:r>
            <a:r>
              <a:rPr lang="da-DK" sz="2400" b="1" dirty="0">
                <a:solidFill>
                  <a:srgbClr val="FF6600"/>
                </a:solidFill>
                <a:latin typeface="Times New Roman" pitchFamily="18" charset="0"/>
                <a:cs typeface="Times New Roman" pitchFamily="18" charset="0"/>
              </a:rPr>
              <a:t>{</a:t>
            </a:r>
            <a:r>
              <a:rPr lang="ru-RU" sz="2400" b="1" dirty="0">
                <a:solidFill>
                  <a:srgbClr val="FF6600"/>
                </a:solidFill>
                <a:latin typeface="Times New Roman" pitchFamily="18" charset="0"/>
                <a:cs typeface="Times New Roman" pitchFamily="18" charset="0"/>
              </a:rPr>
              <a:t>тело цикла</a:t>
            </a:r>
            <a:r>
              <a:rPr lang="da-DK" sz="2400" b="1" dirty="0">
                <a:solidFill>
                  <a:srgbClr val="FF6600"/>
                </a:solidFill>
                <a:latin typeface="Times New Roman" pitchFamily="18" charset="0"/>
                <a:cs typeface="Times New Roman" pitchFamily="18" charset="0"/>
              </a:rPr>
              <a:t>}</a:t>
            </a:r>
          </a:p>
          <a:p>
            <a:pPr>
              <a:spcBef>
                <a:spcPct val="15000"/>
              </a:spcBef>
            </a:pPr>
            <a:r>
              <a:rPr lang="en-US" sz="2000" b="1" dirty="0">
                <a:latin typeface="Courier New" pitchFamily="49" charset="0"/>
                <a:cs typeface="Arial" charset="0"/>
              </a:rPr>
              <a:t>end;</a:t>
            </a:r>
            <a:endParaRPr lang="ru-RU" sz="2000" b="1" dirty="0">
              <a:latin typeface="Courier New" pitchFamily="49" charset="0"/>
              <a:cs typeface="Arial" charset="0"/>
            </a:endParaRPr>
          </a:p>
        </p:txBody>
      </p:sp>
      <p:sp>
        <p:nvSpPr>
          <p:cNvPr id="27" name="Rectangle 7"/>
          <p:cNvSpPr>
            <a:spLocks noChangeArrowheads="1"/>
          </p:cNvSpPr>
          <p:nvPr/>
        </p:nvSpPr>
        <p:spPr bwMode="auto">
          <a:xfrm>
            <a:off x="4998789" y="1304960"/>
            <a:ext cx="3744000" cy="1764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lIns="90000" tIns="46800" rIns="90000" bIns="46800">
            <a:spAutoFit/>
          </a:bodyPr>
          <a:lstStyle/>
          <a:p>
            <a:pPr>
              <a:spcBef>
                <a:spcPct val="15000"/>
              </a:spcBef>
            </a:pPr>
            <a:r>
              <a:rPr lang="en-US" sz="2000" b="1" dirty="0">
                <a:latin typeface="Courier New" pitchFamily="49" charset="0"/>
                <a:cs typeface="Arial" charset="0"/>
              </a:rPr>
              <a:t>i:= 1;</a:t>
            </a:r>
            <a:endParaRPr lang="ru-RU" sz="2000" b="1" dirty="0">
              <a:latin typeface="Courier New" pitchFamily="49" charset="0"/>
              <a:cs typeface="Arial" charset="0"/>
            </a:endParaRPr>
          </a:p>
          <a:p>
            <a:pPr>
              <a:spcBef>
                <a:spcPct val="15000"/>
              </a:spcBef>
            </a:pPr>
            <a:r>
              <a:rPr lang="en-US" sz="2000" b="1" dirty="0">
                <a:latin typeface="Courier New" pitchFamily="49" charset="0"/>
                <a:cs typeface="Arial" charset="0"/>
              </a:rPr>
              <a:t>while </a:t>
            </a:r>
            <a:r>
              <a:rPr lang="da-DK" sz="2000" b="1" dirty="0">
                <a:latin typeface="Courier New" pitchFamily="49" charset="0"/>
                <a:cs typeface="Arial" charset="0"/>
              </a:rPr>
              <a:t>i &lt;= 10</a:t>
            </a:r>
            <a:r>
              <a:rPr lang="ru-RU" sz="2000" b="1" dirty="0">
                <a:latin typeface="Courier New" pitchFamily="49" charset="0"/>
                <a:cs typeface="Arial" charset="0"/>
              </a:rPr>
              <a:t> </a:t>
            </a:r>
            <a:r>
              <a:rPr lang="da-DK" sz="2000" b="1" dirty="0">
                <a:latin typeface="Courier New" pitchFamily="49" charset="0"/>
                <a:cs typeface="Arial" charset="0"/>
              </a:rPr>
              <a:t>d</a:t>
            </a:r>
            <a:r>
              <a:rPr lang="en-US" sz="2000" b="1" dirty="0">
                <a:latin typeface="Courier New" pitchFamily="49" charset="0"/>
                <a:cs typeface="Arial" charset="0"/>
              </a:rPr>
              <a:t>o</a:t>
            </a:r>
            <a:r>
              <a:rPr lang="da-DK" sz="2000" b="1" dirty="0">
                <a:latin typeface="Courier New" pitchFamily="49" charset="0"/>
                <a:cs typeface="Arial" charset="0"/>
              </a:rPr>
              <a:t> begin</a:t>
            </a:r>
          </a:p>
          <a:p>
            <a:pPr>
              <a:spcBef>
                <a:spcPct val="15000"/>
              </a:spcBef>
            </a:pPr>
            <a:r>
              <a:rPr lang="da-DK" sz="2000" b="1" dirty="0">
                <a:solidFill>
                  <a:schemeClr val="bg1"/>
                </a:solidFill>
                <a:latin typeface="Courier New" pitchFamily="49" charset="0"/>
              </a:rPr>
              <a:t>  </a:t>
            </a:r>
            <a:r>
              <a:rPr lang="da-DK" sz="2200" b="1" dirty="0">
                <a:solidFill>
                  <a:srgbClr val="FF6600"/>
                </a:solidFill>
                <a:latin typeface="Times New Roman" pitchFamily="18" charset="0"/>
                <a:cs typeface="Times New Roman" pitchFamily="18" charset="0"/>
              </a:rPr>
              <a:t>{</a:t>
            </a:r>
            <a:r>
              <a:rPr lang="ru-RU" sz="2200" b="1" dirty="0">
                <a:solidFill>
                  <a:srgbClr val="FF6600"/>
                </a:solidFill>
                <a:latin typeface="Times New Roman" pitchFamily="18" charset="0"/>
                <a:cs typeface="Times New Roman" pitchFamily="18" charset="0"/>
              </a:rPr>
              <a:t>тело цикла</a:t>
            </a:r>
            <a:r>
              <a:rPr lang="da-DK" sz="2200" b="1" dirty="0">
                <a:solidFill>
                  <a:srgbClr val="FF6600"/>
                </a:solidFill>
                <a:latin typeface="Times New Roman" pitchFamily="18" charset="0"/>
                <a:cs typeface="Times New Roman" pitchFamily="18" charset="0"/>
              </a:rPr>
              <a:t>}</a:t>
            </a:r>
          </a:p>
          <a:p>
            <a:pPr>
              <a:spcBef>
                <a:spcPct val="15000"/>
              </a:spcBef>
            </a:pPr>
            <a:r>
              <a:rPr lang="da-DK" sz="2000" b="1" dirty="0">
                <a:solidFill>
                  <a:schemeClr val="bg1"/>
                </a:solidFill>
                <a:latin typeface="Courier New" pitchFamily="49" charset="0"/>
              </a:rPr>
              <a:t>  </a:t>
            </a:r>
            <a:r>
              <a:rPr lang="da-DK" sz="2000" b="1" dirty="0">
                <a:latin typeface="Courier New" pitchFamily="49" charset="0"/>
                <a:cs typeface="Arial" charset="0"/>
              </a:rPr>
              <a:t>i:= i + 1;</a:t>
            </a:r>
          </a:p>
          <a:p>
            <a:pPr>
              <a:spcBef>
                <a:spcPct val="15000"/>
              </a:spcBef>
            </a:pPr>
            <a:r>
              <a:rPr lang="en-US" sz="2000" b="1" dirty="0">
                <a:latin typeface="Courier New" pitchFamily="49" charset="0"/>
                <a:cs typeface="Arial" charset="0"/>
              </a:rPr>
              <a:t>end;</a:t>
            </a:r>
            <a:endParaRPr lang="ru-RU" sz="2000" b="1" dirty="0">
              <a:latin typeface="Courier New" pitchFamily="49" charset="0"/>
              <a:cs typeface="Arial" charset="0"/>
            </a:endParaRPr>
          </a:p>
        </p:txBody>
      </p:sp>
      <p:sp>
        <p:nvSpPr>
          <p:cNvPr id="28" name="Rectangle 8"/>
          <p:cNvSpPr>
            <a:spLocks noChangeArrowheads="1"/>
          </p:cNvSpPr>
          <p:nvPr/>
        </p:nvSpPr>
        <p:spPr bwMode="auto">
          <a:xfrm>
            <a:off x="577850" y="3262244"/>
            <a:ext cx="3749675" cy="1534908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lIns="90000" tIns="46800" rIns="90000" bIns="46800">
            <a:spAutoFit/>
          </a:bodyPr>
          <a:lstStyle/>
          <a:p>
            <a:pPr>
              <a:spcBef>
                <a:spcPct val="15000"/>
              </a:spcBef>
            </a:pPr>
            <a:r>
              <a:rPr lang="en-US" sz="2000" b="1" dirty="0">
                <a:latin typeface="Courier New" pitchFamily="49" charset="0"/>
                <a:cs typeface="Arial" charset="0"/>
              </a:rPr>
              <a:t>for</a:t>
            </a:r>
            <a:r>
              <a:rPr lang="da-DK" sz="2000" b="1" dirty="0">
                <a:latin typeface="Courier New" pitchFamily="49" charset="0"/>
                <a:cs typeface="Arial" charset="0"/>
              </a:rPr>
              <a:t> i:=a downto b</a:t>
            </a:r>
            <a:r>
              <a:rPr lang="ru-RU" sz="2000" b="1" dirty="0">
                <a:latin typeface="Courier New" pitchFamily="49" charset="0"/>
                <a:cs typeface="Arial" charset="0"/>
              </a:rPr>
              <a:t> </a:t>
            </a:r>
            <a:r>
              <a:rPr lang="da-DK" sz="2000" b="1" dirty="0">
                <a:latin typeface="Courier New" pitchFamily="49" charset="0"/>
                <a:cs typeface="Arial" charset="0"/>
              </a:rPr>
              <a:t>d</a:t>
            </a:r>
            <a:r>
              <a:rPr lang="en-US" sz="2000" b="1" dirty="0">
                <a:latin typeface="Courier New" pitchFamily="49" charset="0"/>
                <a:cs typeface="Arial" charset="0"/>
              </a:rPr>
              <a:t>o</a:t>
            </a:r>
            <a:r>
              <a:rPr lang="da-DK" sz="2000" b="1" dirty="0">
                <a:latin typeface="Courier New" pitchFamily="49" charset="0"/>
                <a:cs typeface="Arial" charset="0"/>
              </a:rPr>
              <a:t>   </a:t>
            </a:r>
          </a:p>
          <a:p>
            <a:pPr>
              <a:spcBef>
                <a:spcPct val="15000"/>
              </a:spcBef>
            </a:pPr>
            <a:r>
              <a:rPr lang="da-DK" sz="2000" b="1" dirty="0">
                <a:latin typeface="Courier New" pitchFamily="49" charset="0"/>
                <a:cs typeface="Arial" charset="0"/>
              </a:rPr>
              <a:t>  begin</a:t>
            </a:r>
          </a:p>
          <a:p>
            <a:pPr>
              <a:spcBef>
                <a:spcPct val="15000"/>
              </a:spcBef>
            </a:pPr>
            <a:r>
              <a:rPr lang="da-DK" sz="2000" b="1" dirty="0">
                <a:solidFill>
                  <a:schemeClr val="bg1"/>
                </a:solidFill>
                <a:latin typeface="Courier New" pitchFamily="49" charset="0"/>
              </a:rPr>
              <a:t>  </a:t>
            </a:r>
            <a:r>
              <a:rPr lang="da-DK" sz="2400" b="1" dirty="0">
                <a:solidFill>
                  <a:srgbClr val="FF6600"/>
                </a:solidFill>
                <a:latin typeface="Times New Roman" pitchFamily="18" charset="0"/>
                <a:cs typeface="Times New Roman" pitchFamily="18" charset="0"/>
              </a:rPr>
              <a:t>{</a:t>
            </a:r>
            <a:r>
              <a:rPr lang="ru-RU" sz="2400" b="1" dirty="0">
                <a:solidFill>
                  <a:srgbClr val="FF6600"/>
                </a:solidFill>
                <a:latin typeface="Times New Roman" pitchFamily="18" charset="0"/>
                <a:cs typeface="Times New Roman" pitchFamily="18" charset="0"/>
              </a:rPr>
              <a:t>тело цикла</a:t>
            </a:r>
            <a:r>
              <a:rPr lang="da-DK" sz="2400" b="1" dirty="0">
                <a:solidFill>
                  <a:srgbClr val="FF6600"/>
                </a:solidFill>
                <a:latin typeface="Times New Roman" pitchFamily="18" charset="0"/>
                <a:cs typeface="Times New Roman" pitchFamily="18" charset="0"/>
              </a:rPr>
              <a:t>}</a:t>
            </a:r>
          </a:p>
          <a:p>
            <a:pPr>
              <a:spcBef>
                <a:spcPct val="15000"/>
              </a:spcBef>
            </a:pPr>
            <a:r>
              <a:rPr lang="en-US" sz="2000" b="1" dirty="0">
                <a:latin typeface="Courier New" pitchFamily="49" charset="0"/>
                <a:cs typeface="Arial" charset="0"/>
              </a:rPr>
              <a:t>end;</a:t>
            </a:r>
            <a:endParaRPr lang="ru-RU" sz="2000" b="1" dirty="0">
              <a:latin typeface="Courier New" pitchFamily="49" charset="0"/>
              <a:cs typeface="Arial" charset="0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4998789" y="3105160"/>
            <a:ext cx="3749675" cy="1764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lIns="90000" tIns="46800" rIns="90000" bIns="46800">
            <a:spAutoFit/>
          </a:bodyPr>
          <a:lstStyle/>
          <a:p>
            <a:pPr>
              <a:spcBef>
                <a:spcPct val="15000"/>
              </a:spcBef>
            </a:pPr>
            <a:r>
              <a:rPr lang="en-US" sz="2000" b="1" dirty="0">
                <a:latin typeface="Courier New" pitchFamily="49" charset="0"/>
                <a:cs typeface="Arial" charset="0"/>
              </a:rPr>
              <a:t>i:= a;</a:t>
            </a:r>
            <a:endParaRPr lang="ru-RU" sz="2000" b="1" dirty="0">
              <a:latin typeface="Courier New" pitchFamily="49" charset="0"/>
              <a:cs typeface="Arial" charset="0"/>
            </a:endParaRPr>
          </a:p>
          <a:p>
            <a:pPr>
              <a:spcBef>
                <a:spcPct val="15000"/>
              </a:spcBef>
            </a:pPr>
            <a:r>
              <a:rPr lang="en-US" sz="2000" b="1" dirty="0">
                <a:latin typeface="Courier New" pitchFamily="49" charset="0"/>
                <a:cs typeface="Arial" charset="0"/>
              </a:rPr>
              <a:t>while </a:t>
            </a:r>
            <a:r>
              <a:rPr lang="da-DK" sz="2000" b="1" dirty="0">
                <a:latin typeface="Courier New" pitchFamily="49" charset="0"/>
                <a:cs typeface="Arial" charset="0"/>
              </a:rPr>
              <a:t>i </a:t>
            </a:r>
            <a:r>
              <a:rPr lang="en-US" sz="2000" b="1" dirty="0">
                <a:latin typeface="Courier New" pitchFamily="49" charset="0"/>
                <a:cs typeface="Arial" charset="0"/>
              </a:rPr>
              <a:t>&gt;</a:t>
            </a:r>
            <a:r>
              <a:rPr lang="da-DK" sz="2000" b="1" dirty="0">
                <a:latin typeface="Courier New" pitchFamily="49" charset="0"/>
                <a:cs typeface="Arial" charset="0"/>
              </a:rPr>
              <a:t>= b</a:t>
            </a:r>
            <a:r>
              <a:rPr lang="ru-RU" sz="2000" b="1" dirty="0">
                <a:latin typeface="Courier New" pitchFamily="49" charset="0"/>
                <a:cs typeface="Arial" charset="0"/>
              </a:rPr>
              <a:t> </a:t>
            </a:r>
            <a:r>
              <a:rPr lang="da-DK" sz="2000" b="1" dirty="0">
                <a:latin typeface="Courier New" pitchFamily="49" charset="0"/>
                <a:cs typeface="Arial" charset="0"/>
              </a:rPr>
              <a:t>d</a:t>
            </a:r>
            <a:r>
              <a:rPr lang="en-US" sz="2000" b="1" dirty="0">
                <a:latin typeface="Courier New" pitchFamily="49" charset="0"/>
                <a:cs typeface="Arial" charset="0"/>
              </a:rPr>
              <a:t>o</a:t>
            </a:r>
            <a:r>
              <a:rPr lang="da-DK" sz="2000" b="1" dirty="0">
                <a:latin typeface="Courier New" pitchFamily="49" charset="0"/>
                <a:cs typeface="Arial" charset="0"/>
              </a:rPr>
              <a:t> begin</a:t>
            </a:r>
          </a:p>
          <a:p>
            <a:pPr>
              <a:spcBef>
                <a:spcPct val="15000"/>
              </a:spcBef>
            </a:pPr>
            <a:r>
              <a:rPr lang="da-DK" sz="2000" b="1" dirty="0">
                <a:solidFill>
                  <a:schemeClr val="bg1"/>
                </a:solidFill>
                <a:latin typeface="Courier New" pitchFamily="49" charset="0"/>
              </a:rPr>
              <a:t>  </a:t>
            </a:r>
            <a:r>
              <a:rPr lang="da-DK" sz="2200" b="1" dirty="0">
                <a:solidFill>
                  <a:srgbClr val="FF6600"/>
                </a:solidFill>
                <a:latin typeface="Times New Roman" pitchFamily="18" charset="0"/>
                <a:cs typeface="Times New Roman" pitchFamily="18" charset="0"/>
              </a:rPr>
              <a:t>{</a:t>
            </a:r>
            <a:r>
              <a:rPr lang="ru-RU" sz="2200" b="1" dirty="0">
                <a:solidFill>
                  <a:srgbClr val="FF6600"/>
                </a:solidFill>
                <a:latin typeface="Times New Roman" pitchFamily="18" charset="0"/>
                <a:cs typeface="Times New Roman" pitchFamily="18" charset="0"/>
              </a:rPr>
              <a:t>тело цикла</a:t>
            </a:r>
            <a:r>
              <a:rPr lang="da-DK" sz="2200" b="1" dirty="0">
                <a:solidFill>
                  <a:srgbClr val="FF6600"/>
                </a:solidFill>
                <a:latin typeface="Times New Roman" pitchFamily="18" charset="0"/>
                <a:cs typeface="Times New Roman" pitchFamily="18" charset="0"/>
              </a:rPr>
              <a:t>}</a:t>
            </a:r>
          </a:p>
          <a:p>
            <a:pPr>
              <a:spcBef>
                <a:spcPct val="15000"/>
              </a:spcBef>
            </a:pPr>
            <a:r>
              <a:rPr lang="da-DK" sz="2000" b="1" dirty="0">
                <a:latin typeface="Courier New" pitchFamily="49" charset="0"/>
                <a:cs typeface="Arial" charset="0"/>
              </a:rPr>
              <a:t>  i:= i - 1;</a:t>
            </a:r>
          </a:p>
          <a:p>
            <a:pPr>
              <a:spcBef>
                <a:spcPct val="15000"/>
              </a:spcBef>
            </a:pPr>
            <a:r>
              <a:rPr lang="en-US" sz="2000" b="1" dirty="0">
                <a:latin typeface="Courier New" pitchFamily="49" charset="0"/>
                <a:cs typeface="Arial" charset="0"/>
              </a:rPr>
              <a:t>end;</a:t>
            </a:r>
            <a:endParaRPr lang="ru-RU" sz="2000" b="1" dirty="0">
              <a:latin typeface="Courier New" pitchFamily="49" charset="0"/>
              <a:cs typeface="Arial" charset="0"/>
            </a:endParaRPr>
          </a:p>
        </p:txBody>
      </p:sp>
      <p:sp>
        <p:nvSpPr>
          <p:cNvPr id="30" name="Text Box 11"/>
          <p:cNvSpPr txBox="1">
            <a:spLocks noChangeArrowheads="1"/>
          </p:cNvSpPr>
          <p:nvPr/>
        </p:nvSpPr>
        <p:spPr bwMode="auto">
          <a:xfrm>
            <a:off x="397844" y="5517232"/>
            <a:ext cx="8566643" cy="830997"/>
          </a:xfrm>
          <a:prstGeom prst="rect">
            <a:avLst/>
          </a:prstGeom>
          <a:solidFill>
            <a:srgbClr val="E6E6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76213" indent="-176213">
              <a:spcBef>
                <a:spcPct val="50000"/>
              </a:spcBef>
              <a:defRPr/>
            </a:pPr>
            <a:r>
              <a:rPr lang="ru-RU" sz="2400" b="1" dirty="0">
                <a:latin typeface="Courier New" pitchFamily="49" charset="0"/>
                <a:cs typeface="Arial" charset="0"/>
              </a:rPr>
              <a:t>Замена</a:t>
            </a:r>
            <a:r>
              <a:rPr lang="ru-RU" sz="2400" dirty="0"/>
              <a:t> 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</a:rPr>
              <a:t>while</a:t>
            </a:r>
            <a:r>
              <a:rPr lang="en-US" sz="2400" b="1" dirty="0">
                <a:latin typeface="Courier New" pitchFamily="49" charset="0"/>
                <a:cs typeface="Arial" charset="0"/>
              </a:rPr>
              <a:t> </a:t>
            </a:r>
            <a:r>
              <a:rPr lang="ru-RU" sz="2400" b="1" dirty="0">
                <a:latin typeface="Courier New" pitchFamily="49" charset="0"/>
                <a:cs typeface="Arial" charset="0"/>
              </a:rPr>
              <a:t>на 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</a:rPr>
              <a:t>for</a:t>
            </a:r>
            <a:r>
              <a:rPr lang="en-US" sz="2400" dirty="0"/>
              <a:t> </a:t>
            </a:r>
            <a:r>
              <a:rPr lang="ru-RU" sz="2400" b="1" dirty="0">
                <a:latin typeface="Courier New" pitchFamily="49" charset="0"/>
                <a:cs typeface="Arial" charset="0"/>
              </a:rPr>
              <a:t>возможна только тогда, когда можно заранее </a:t>
            </a:r>
            <a:r>
              <a:rPr lang="ru-RU" sz="2400" dirty="0">
                <a:solidFill>
                  <a:srgbClr val="FF0000"/>
                </a:solidFill>
              </a:rPr>
              <a:t>рассчитать число шагов цикла</a:t>
            </a:r>
            <a:r>
              <a:rPr lang="ru-RU" sz="2400" dirty="0"/>
              <a:t>.</a:t>
            </a:r>
            <a:endParaRPr lang="en-US" sz="2400" dirty="0"/>
          </a:p>
        </p:txBody>
      </p:sp>
      <p:sp>
        <p:nvSpPr>
          <p:cNvPr id="31" name="Text Box 12"/>
          <p:cNvSpPr txBox="1">
            <a:spLocks noChangeArrowheads="1"/>
          </p:cNvSpPr>
          <p:nvPr/>
        </p:nvSpPr>
        <p:spPr bwMode="auto">
          <a:xfrm>
            <a:off x="395288" y="4941168"/>
            <a:ext cx="8445500" cy="466725"/>
          </a:xfrm>
          <a:prstGeom prst="rect">
            <a:avLst/>
          </a:prstGeom>
          <a:solidFill>
            <a:srgbClr val="E6E6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6213" indent="-176213" algn="ctr">
              <a:spcBef>
                <a:spcPct val="50000"/>
              </a:spcBef>
              <a:defRPr/>
            </a:pPr>
            <a:r>
              <a:rPr lang="ru-RU" sz="2400" b="1" dirty="0">
                <a:latin typeface="Courier New" pitchFamily="49" charset="0"/>
                <a:cs typeface="Arial" charset="0"/>
              </a:rPr>
              <a:t>Замена цикла 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</a:rPr>
              <a:t>for</a:t>
            </a:r>
            <a:r>
              <a:rPr lang="en-US" sz="2400" b="1" dirty="0">
                <a:latin typeface="Courier New" pitchFamily="49" charset="0"/>
                <a:cs typeface="Arial" charset="0"/>
              </a:rPr>
              <a:t> </a:t>
            </a:r>
            <a:r>
              <a:rPr lang="ru-RU" sz="2400" b="1" dirty="0">
                <a:latin typeface="Courier New" pitchFamily="49" charset="0"/>
                <a:cs typeface="Arial" charset="0"/>
              </a:rPr>
              <a:t>на 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</a:rPr>
              <a:t>while</a:t>
            </a:r>
            <a:r>
              <a:rPr lang="en-US" sz="2400" b="1" dirty="0">
                <a:latin typeface="Courier New" pitchFamily="49" charset="0"/>
                <a:cs typeface="Arial" charset="0"/>
              </a:rPr>
              <a:t> </a:t>
            </a:r>
            <a:r>
              <a:rPr lang="ru-RU" sz="2400" b="1" dirty="0">
                <a:latin typeface="Courier New" pitchFamily="49" charset="0"/>
                <a:cs typeface="Arial" charset="0"/>
              </a:rPr>
              <a:t>возможна </a:t>
            </a:r>
            <a:r>
              <a:rPr lang="ru-RU" sz="2400" dirty="0">
                <a:solidFill>
                  <a:srgbClr val="FF0000"/>
                </a:solidFill>
              </a:rPr>
              <a:t>всегда</a:t>
            </a:r>
            <a:r>
              <a:rPr lang="ru-RU" sz="2400" dirty="0"/>
              <a:t>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403337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3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  <p:bldP spid="28" grpId="0" animBg="1"/>
      <p:bldP spid="29" grpId="0" animBg="1"/>
      <p:bldP spid="30" grpId="0" build="p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"/>
          <p:cNvSpPr txBox="1">
            <a:spLocks noChangeArrowheads="1"/>
          </p:cNvSpPr>
          <p:nvPr/>
        </p:nvSpPr>
        <p:spPr bwMode="auto">
          <a:xfrm>
            <a:off x="1115616" y="236548"/>
            <a:ext cx="7326872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sz="3300" b="1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Цикл с постусловием</a:t>
            </a:r>
            <a:endParaRPr lang="ru-RU" sz="3300" b="1" dirty="0">
              <a:solidFill>
                <a:srgbClr val="00206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571500" y="5085184"/>
            <a:ext cx="7731125" cy="1332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>
            <a:solidFill>
              <a:srgbClr val="FF0000"/>
            </a:solidFill>
            <a:prstDash val="dash"/>
            <a:miter lim="800000"/>
            <a:headEnd/>
            <a:tailEnd type="none" w="lg" len="lg"/>
          </a:ln>
        </p:spPr>
        <p:txBody>
          <a:bodyPr wrap="none" lIns="90000" tIns="46800" rIns="90000" bIns="46800" anchor="ctr"/>
          <a:lstStyle/>
          <a:p>
            <a:pPr>
              <a:defRPr/>
            </a:pPr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1000125" y="6021288"/>
            <a:ext cx="2000250" cy="35718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857250" y="5119444"/>
            <a:ext cx="7215188" cy="1261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176213" indent="-176213">
              <a:spcBef>
                <a:spcPct val="50000"/>
              </a:spcBef>
            </a:pPr>
            <a:r>
              <a:rPr lang="en-US" sz="1900" b="1" dirty="0">
                <a:latin typeface="Courier New" pitchFamily="49" charset="0"/>
                <a:cs typeface="Arial" charset="0"/>
              </a:rPr>
              <a:t>repeat</a:t>
            </a:r>
          </a:p>
          <a:p>
            <a:pPr marL="176213" indent="-176213"/>
            <a:r>
              <a:rPr lang="en-US" sz="1900" b="1" dirty="0">
                <a:solidFill>
                  <a:srgbClr val="002060"/>
                </a:solidFill>
                <a:latin typeface="Courier New" pitchFamily="49" charset="0"/>
              </a:rPr>
              <a:t>     </a:t>
            </a:r>
            <a:r>
              <a:rPr lang="en-US" sz="1900" b="1" dirty="0" err="1">
                <a:latin typeface="Courier New" pitchFamily="49" charset="0"/>
                <a:cs typeface="Arial" charset="0"/>
              </a:rPr>
              <a:t>writeln</a:t>
            </a:r>
            <a:r>
              <a:rPr lang="en-US" sz="1900" b="1" dirty="0">
                <a:latin typeface="Courier New" pitchFamily="49" charset="0"/>
                <a:cs typeface="Arial" charset="0"/>
              </a:rPr>
              <a:t>('</a:t>
            </a:r>
            <a:r>
              <a:rPr lang="ru-RU" sz="1900" b="1" dirty="0">
                <a:latin typeface="Courier New" pitchFamily="49" charset="0"/>
                <a:cs typeface="Arial" charset="0"/>
              </a:rPr>
              <a:t>Введите положительное число</a:t>
            </a:r>
            <a:r>
              <a:rPr lang="en-US" sz="1900" b="1" dirty="0">
                <a:latin typeface="Courier New" pitchFamily="49" charset="0"/>
                <a:cs typeface="Arial" charset="0"/>
              </a:rPr>
              <a:t>');</a:t>
            </a:r>
          </a:p>
          <a:p>
            <a:pPr marL="176213" indent="-176213"/>
            <a:r>
              <a:rPr lang="en-US" sz="1900" b="1" dirty="0">
                <a:latin typeface="Courier New" pitchFamily="49" charset="0"/>
                <a:cs typeface="Arial" charset="0"/>
              </a:rPr>
              <a:t>     read(n);</a:t>
            </a:r>
          </a:p>
          <a:p>
            <a:pPr marL="176213" indent="-176213"/>
            <a:r>
              <a:rPr lang="en-US" sz="1900" b="1" dirty="0">
                <a:latin typeface="Courier New" pitchFamily="49" charset="0"/>
                <a:cs typeface="Arial" charset="0"/>
              </a:rPr>
              <a:t> until n &gt; 0;</a:t>
            </a:r>
          </a:p>
        </p:txBody>
      </p:sp>
      <p:sp>
        <p:nvSpPr>
          <p:cNvPr id="15" name="Text Box 3"/>
          <p:cNvSpPr txBox="1">
            <a:spLocks noChangeArrowheads="1"/>
          </p:cNvSpPr>
          <p:nvPr/>
        </p:nvSpPr>
        <p:spPr bwMode="auto">
          <a:xfrm>
            <a:off x="6118225" y="884238"/>
            <a:ext cx="673100" cy="471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endParaRPr lang="ru-RU" sz="1000">
              <a:latin typeface="Times New Roman" pitchFamily="18" charset="0"/>
            </a:endParaRPr>
          </a:p>
        </p:txBody>
      </p:sp>
      <p:sp>
        <p:nvSpPr>
          <p:cNvPr id="16" name="Text Box 6"/>
          <p:cNvSpPr txBox="1">
            <a:spLocks noChangeArrowheads="1"/>
          </p:cNvSpPr>
          <p:nvPr/>
        </p:nvSpPr>
        <p:spPr bwMode="auto">
          <a:xfrm>
            <a:off x="432472" y="1414617"/>
            <a:ext cx="8316000" cy="84137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905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2400" b="1" dirty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Цикл с постусловием </a:t>
            </a:r>
            <a:r>
              <a:rPr lang="ru-RU" sz="2400" b="1" dirty="0">
                <a:latin typeface="Courier New" pitchFamily="49" charset="0"/>
                <a:cs typeface="Arial" charset="0"/>
              </a:rPr>
              <a:t>– это цикл, в котором проверка условия выполняется в конце цикла.</a:t>
            </a:r>
          </a:p>
        </p:txBody>
      </p:sp>
      <p:sp>
        <p:nvSpPr>
          <p:cNvPr id="17" name="Text Box 12"/>
          <p:cNvSpPr txBox="1">
            <a:spLocks noChangeArrowheads="1"/>
          </p:cNvSpPr>
          <p:nvPr/>
        </p:nvSpPr>
        <p:spPr bwMode="auto">
          <a:xfrm>
            <a:off x="357188" y="3429000"/>
            <a:ext cx="8420100" cy="1751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6213" indent="-1762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628650" indent="-26828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2400" b="1" dirty="0">
                <a:solidFill>
                  <a:srgbClr val="3333FF"/>
                </a:solidFill>
              </a:rPr>
              <a:t>Особенности</a:t>
            </a:r>
            <a:r>
              <a:rPr lang="ru-RU" sz="2400" dirty="0">
                <a:solidFill>
                  <a:srgbClr val="3333FF"/>
                </a:solidFill>
              </a:rPr>
              <a:t>: </a:t>
            </a:r>
            <a:endParaRPr lang="ru-RU" sz="2400" dirty="0"/>
          </a:p>
          <a:p>
            <a:pPr lvl="1" eaLnBrk="1" hangingPunct="1">
              <a:spcBef>
                <a:spcPct val="15000"/>
              </a:spcBef>
              <a:buFontTx/>
              <a:buChar char="•"/>
            </a:pPr>
            <a:r>
              <a:rPr lang="ru-RU" sz="2200" b="1" dirty="0">
                <a:latin typeface="+mn-lt"/>
                <a:cs typeface="Times New Roman" pitchFamily="18" charset="0"/>
              </a:rPr>
              <a:t>тело цикла всегда выполняется хотя бы один раз</a:t>
            </a:r>
          </a:p>
          <a:p>
            <a:pPr lvl="1" eaLnBrk="1" hangingPunct="1">
              <a:spcBef>
                <a:spcPct val="15000"/>
              </a:spcBef>
              <a:buFontTx/>
              <a:buChar char="•"/>
            </a:pPr>
            <a:r>
              <a:rPr lang="ru-RU" sz="2200" b="1" dirty="0">
                <a:latin typeface="+mn-lt"/>
                <a:cs typeface="Times New Roman" pitchFamily="18" charset="0"/>
              </a:rPr>
              <a:t>после слова</a:t>
            </a:r>
            <a:r>
              <a:rPr lang="ru-RU" sz="2400" dirty="0"/>
              <a:t> </a:t>
            </a:r>
            <a:r>
              <a:rPr lang="en-US" sz="2800" dirty="0">
                <a:latin typeface="Courier New" pitchFamily="49" charset="0"/>
              </a:rPr>
              <a:t>until</a:t>
            </a:r>
            <a:r>
              <a:rPr lang="en-US" sz="2400" dirty="0"/>
              <a:t> </a:t>
            </a:r>
            <a:r>
              <a:rPr lang="ru-RU" sz="2200" b="1" dirty="0">
                <a:latin typeface="+mn-lt"/>
                <a:cs typeface="Times New Roman" pitchFamily="18" charset="0"/>
              </a:rPr>
              <a:t>("до тех пор, пока не…") ставится условие ВЫХОДА из цикла</a:t>
            </a:r>
            <a:endParaRPr lang="en-US" sz="2200" b="1" dirty="0">
              <a:latin typeface="+mn-lt"/>
              <a:cs typeface="Times New Roman" pitchFamily="18" charset="0"/>
            </a:endParaRPr>
          </a:p>
        </p:txBody>
      </p:sp>
      <p:sp>
        <p:nvSpPr>
          <p:cNvPr id="18" name="Text Box 5"/>
          <p:cNvSpPr txBox="1">
            <a:spLocks noChangeArrowheads="1"/>
          </p:cNvSpPr>
          <p:nvPr/>
        </p:nvSpPr>
        <p:spPr bwMode="auto">
          <a:xfrm>
            <a:off x="409327" y="2241008"/>
            <a:ext cx="8339137" cy="1224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marL="176213" indent="-1762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15000"/>
              </a:spcBef>
            </a:pPr>
            <a:r>
              <a:rPr lang="en-US" sz="2400" b="1" dirty="0">
                <a:latin typeface="Courier New" pitchFamily="49" charset="0"/>
              </a:rPr>
              <a:t>	repeat </a:t>
            </a:r>
          </a:p>
          <a:p>
            <a:pPr eaLnBrk="1" hangingPunct="1">
              <a:spcBef>
                <a:spcPct val="15000"/>
              </a:spcBef>
            </a:pPr>
            <a:r>
              <a:rPr lang="ru-RU" sz="2400" dirty="0">
                <a:latin typeface="Courier New" pitchFamily="49" charset="0"/>
              </a:rPr>
              <a:t>   </a:t>
            </a:r>
            <a:r>
              <a:rPr lang="en-US" sz="2400" b="1" dirty="0">
                <a:solidFill>
                  <a:srgbClr val="FF6600"/>
                </a:solidFill>
                <a:latin typeface="Times New Roman" pitchFamily="18" charset="0"/>
                <a:cs typeface="Times New Roman" pitchFamily="18" charset="0"/>
              </a:rPr>
              <a:t>{</a:t>
            </a:r>
            <a:r>
              <a:rPr lang="ru-RU" sz="2400" b="1" dirty="0">
                <a:solidFill>
                  <a:srgbClr val="FF6600"/>
                </a:solidFill>
                <a:latin typeface="Times New Roman" pitchFamily="18" charset="0"/>
                <a:cs typeface="Times New Roman" pitchFamily="18" charset="0"/>
              </a:rPr>
              <a:t>тело цикла</a:t>
            </a:r>
            <a:r>
              <a:rPr lang="en-US" sz="2400" b="1" dirty="0">
                <a:solidFill>
                  <a:srgbClr val="FF6600"/>
                </a:solidFill>
                <a:latin typeface="Times New Roman" pitchFamily="18" charset="0"/>
                <a:cs typeface="Times New Roman" pitchFamily="18" charset="0"/>
              </a:rPr>
              <a:t>}      </a:t>
            </a:r>
          </a:p>
          <a:p>
            <a:pPr eaLnBrk="1" hangingPunct="1">
              <a:spcBef>
                <a:spcPct val="15000"/>
              </a:spcBef>
            </a:pPr>
            <a:r>
              <a:rPr lang="en-US" sz="2400" b="1" dirty="0">
                <a:latin typeface="Courier New" pitchFamily="49" charset="0"/>
              </a:rPr>
              <a:t> until </a:t>
            </a:r>
            <a:r>
              <a:rPr lang="ru-RU" sz="2400" b="1" dirty="0" smtClean="0">
                <a:solidFill>
                  <a:srgbClr val="FF6600"/>
                </a:solidFill>
                <a:latin typeface="Times New Roman" pitchFamily="18" charset="0"/>
                <a:cs typeface="Times New Roman" pitchFamily="18" charset="0"/>
              </a:rPr>
              <a:t>условие</a:t>
            </a:r>
            <a:r>
              <a:rPr lang="en-US" sz="2400" b="1" dirty="0">
                <a:latin typeface="Courier New" pitchFamily="49" charset="0"/>
              </a:rPr>
              <a:t>;</a:t>
            </a:r>
          </a:p>
        </p:txBody>
      </p:sp>
      <p:sp>
        <p:nvSpPr>
          <p:cNvPr id="19" name="AutoShape 11"/>
          <p:cNvSpPr>
            <a:spLocks noChangeArrowheads="1"/>
          </p:cNvSpPr>
          <p:nvPr/>
        </p:nvSpPr>
        <p:spPr bwMode="auto">
          <a:xfrm>
            <a:off x="3862561" y="5844718"/>
            <a:ext cx="2413000" cy="461963"/>
          </a:xfrm>
          <a:prstGeom prst="wedgeRoundRectCallout">
            <a:avLst>
              <a:gd name="adj1" fmla="val -85307"/>
              <a:gd name="adj2" fmla="val 34024"/>
              <a:gd name="adj3" fmla="val 16667"/>
            </a:avLst>
          </a:prstGeom>
          <a:solidFill>
            <a:schemeClr val="accent5">
              <a:lumMod val="60000"/>
              <a:lumOff val="40000"/>
            </a:schemeClr>
          </a:solidFill>
          <a:ln w="12700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lIns="90000" tIns="46800" rIns="90000" bIns="46800" anchor="ctr"/>
          <a:lstStyle/>
          <a:p>
            <a:pPr algn="ctr">
              <a:defRPr/>
            </a:pPr>
            <a:r>
              <a:rPr lang="ru-RU" b="1"/>
              <a:t>условие ВЫХОДА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95099" y="116632"/>
            <a:ext cx="15374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</a:rPr>
              <a:t>Конспект</a:t>
            </a:r>
            <a:endParaRPr lang="ru-RU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1119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3" grpId="0"/>
      <p:bldP spid="16" grpId="0" animBg="1"/>
      <p:bldP spid="17" grpId="0" build="p"/>
      <p:bldP spid="18" grpId="0" animBg="1"/>
      <p:bldP spid="19" grpId="0" animBg="1"/>
      <p:bldP spid="1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"/>
          <p:cNvSpPr txBox="1">
            <a:spLocks noChangeArrowheads="1"/>
          </p:cNvSpPr>
          <p:nvPr/>
        </p:nvSpPr>
        <p:spPr bwMode="auto">
          <a:xfrm>
            <a:off x="1115616" y="236548"/>
            <a:ext cx="7326872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sz="3300" b="1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Цикл с постусловием</a:t>
            </a:r>
            <a:endParaRPr lang="ru-RU" sz="3300" b="1" dirty="0">
              <a:solidFill>
                <a:srgbClr val="00206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3" name="TextBox 4"/>
          <p:cNvSpPr txBox="1">
            <a:spLocks noChangeArrowheads="1"/>
          </p:cNvSpPr>
          <p:nvPr/>
        </p:nvSpPr>
        <p:spPr bwMode="auto">
          <a:xfrm>
            <a:off x="234094" y="857250"/>
            <a:ext cx="17859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sz="2000" b="1" dirty="0">
                <a:latin typeface="Calibri" pitchFamily="34" charset="0"/>
              </a:rPr>
              <a:t>Блок-схема</a:t>
            </a:r>
          </a:p>
        </p:txBody>
      </p:sp>
      <p:sp>
        <p:nvSpPr>
          <p:cNvPr id="14" name="Блок-схема: альтернативный процесс 13"/>
          <p:cNvSpPr/>
          <p:nvPr/>
        </p:nvSpPr>
        <p:spPr>
          <a:xfrm>
            <a:off x="1857375" y="1340768"/>
            <a:ext cx="2000250" cy="428625"/>
          </a:xfrm>
          <a:prstGeom prst="flowChartAlternateProcess">
            <a:avLst/>
          </a:prstGeom>
          <a:solidFill>
            <a:schemeClr val="bg1"/>
          </a:solidFill>
          <a:ln w="1905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1928813" y="1340768"/>
            <a:ext cx="17859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sz="2000" b="1">
                <a:latin typeface="Calibri" pitchFamily="34" charset="0"/>
              </a:rPr>
              <a:t>начало</a:t>
            </a:r>
          </a:p>
        </p:txBody>
      </p:sp>
      <p:cxnSp>
        <p:nvCxnSpPr>
          <p:cNvPr id="16" name="Прямая со стрелкой 15"/>
          <p:cNvCxnSpPr/>
          <p:nvPr/>
        </p:nvCxnSpPr>
        <p:spPr>
          <a:xfrm rot="5400000">
            <a:off x="2694987" y="1899387"/>
            <a:ext cx="252000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Параллелограмм 16"/>
          <p:cNvSpPr/>
          <p:nvPr/>
        </p:nvSpPr>
        <p:spPr>
          <a:xfrm>
            <a:off x="1571625" y="2016627"/>
            <a:ext cx="2519363" cy="428625"/>
          </a:xfrm>
          <a:prstGeom prst="parallelogram">
            <a:avLst/>
          </a:prstGeom>
          <a:solidFill>
            <a:schemeClr val="bg1">
              <a:alpha val="53000"/>
            </a:schemeClr>
          </a:solidFill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4319339" y="1856608"/>
            <a:ext cx="44291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sz="2000" b="1" dirty="0">
                <a:latin typeface="Calibri" pitchFamily="34" charset="0"/>
              </a:rPr>
              <a:t>Ввод неизменяющихся переменных</a:t>
            </a:r>
          </a:p>
          <a:p>
            <a:pPr eaLnBrk="1" hangingPunct="1"/>
            <a:r>
              <a:rPr lang="ru-RU" sz="2000" b="1" dirty="0">
                <a:latin typeface="Calibri" pitchFamily="34" charset="0"/>
              </a:rPr>
              <a:t>(при наличии в исходных данных)</a:t>
            </a:r>
          </a:p>
        </p:txBody>
      </p:sp>
      <p:cxnSp>
        <p:nvCxnSpPr>
          <p:cNvPr id="19" name="Прямая со стрелкой 18"/>
          <p:cNvCxnSpPr/>
          <p:nvPr/>
        </p:nvCxnSpPr>
        <p:spPr>
          <a:xfrm rot="5400000">
            <a:off x="2676988" y="2565459"/>
            <a:ext cx="288000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Прямоугольник 19"/>
          <p:cNvSpPr/>
          <p:nvPr/>
        </p:nvSpPr>
        <p:spPr>
          <a:xfrm>
            <a:off x="1643063" y="2709491"/>
            <a:ext cx="2519362" cy="5000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1500188" y="2733502"/>
            <a:ext cx="27146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sz="2000" b="1" dirty="0">
                <a:latin typeface="Calibri" pitchFamily="34" charset="0"/>
              </a:rPr>
              <a:t>параметр</a:t>
            </a:r>
            <a:r>
              <a:rPr lang="en-US" sz="2000" b="1" dirty="0">
                <a:latin typeface="Calibri" pitchFamily="34" charset="0"/>
              </a:rPr>
              <a:t> =</a:t>
            </a:r>
            <a:r>
              <a:rPr lang="ru-RU" sz="2000" b="1" dirty="0">
                <a:latin typeface="Calibri" pitchFamily="34" charset="0"/>
              </a:rPr>
              <a:t> </a:t>
            </a:r>
            <a:r>
              <a:rPr lang="ru-RU" sz="2000" b="1" dirty="0" err="1">
                <a:latin typeface="Calibri" pitchFamily="34" charset="0"/>
              </a:rPr>
              <a:t>нач_знач</a:t>
            </a:r>
            <a:endParaRPr lang="ru-RU" sz="2000" b="1" dirty="0">
              <a:latin typeface="Calibri" pitchFamily="34" charset="0"/>
            </a:endParaRPr>
          </a:p>
        </p:txBody>
      </p:sp>
      <p:cxnSp>
        <p:nvCxnSpPr>
          <p:cNvPr id="22" name="Прямая со стрелкой 21"/>
          <p:cNvCxnSpPr/>
          <p:nvPr/>
        </p:nvCxnSpPr>
        <p:spPr>
          <a:xfrm rot="5400000">
            <a:off x="2678575" y="3357547"/>
            <a:ext cx="288000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Ромб 22"/>
          <p:cNvSpPr/>
          <p:nvPr/>
        </p:nvSpPr>
        <p:spPr>
          <a:xfrm>
            <a:off x="1999456" y="4357631"/>
            <a:ext cx="1643062" cy="1143000"/>
          </a:xfrm>
          <a:prstGeom prst="diamond">
            <a:avLst/>
          </a:prstGeom>
          <a:solidFill>
            <a:schemeClr val="bg1"/>
          </a:solidFill>
          <a:ln w="1905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4" name="TextBox 23"/>
          <p:cNvSpPr txBox="1">
            <a:spLocks noChangeArrowheads="1"/>
          </p:cNvSpPr>
          <p:nvPr/>
        </p:nvSpPr>
        <p:spPr bwMode="auto">
          <a:xfrm>
            <a:off x="1999456" y="4670235"/>
            <a:ext cx="17859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sz="2000" b="1" dirty="0">
                <a:latin typeface="Calibri" pitchFamily="34" charset="0"/>
              </a:rPr>
              <a:t>условие</a:t>
            </a:r>
          </a:p>
        </p:txBody>
      </p:sp>
      <p:cxnSp>
        <p:nvCxnSpPr>
          <p:cNvPr id="25" name="Прямая со стрелкой 24"/>
          <p:cNvCxnSpPr/>
          <p:nvPr/>
        </p:nvCxnSpPr>
        <p:spPr>
          <a:xfrm rot="5400000">
            <a:off x="2694450" y="4223858"/>
            <a:ext cx="288000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TextBox 25"/>
          <p:cNvSpPr txBox="1">
            <a:spLocks noChangeArrowheads="1"/>
          </p:cNvSpPr>
          <p:nvPr/>
        </p:nvSpPr>
        <p:spPr bwMode="auto">
          <a:xfrm>
            <a:off x="3857625" y="4408565"/>
            <a:ext cx="2356292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sz="2000" b="1" dirty="0">
                <a:latin typeface="Calibri" pitchFamily="34" charset="0"/>
              </a:rPr>
              <a:t>Сравнение параметра с конечным </a:t>
            </a:r>
            <a:r>
              <a:rPr lang="ru-RU" sz="2000" b="1" dirty="0" smtClean="0">
                <a:latin typeface="Calibri" pitchFamily="34" charset="0"/>
              </a:rPr>
              <a:t>значением</a:t>
            </a:r>
            <a:endParaRPr lang="ru-RU" sz="2000" b="1" dirty="0">
              <a:latin typeface="Calibri" pitchFamily="34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1447800" y="3508358"/>
            <a:ext cx="2714625" cy="571500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8" name="TextBox 27"/>
          <p:cNvSpPr txBox="1">
            <a:spLocks noChangeArrowheads="1"/>
          </p:cNvSpPr>
          <p:nvPr/>
        </p:nvSpPr>
        <p:spPr bwMode="auto">
          <a:xfrm>
            <a:off x="4716016" y="3516957"/>
            <a:ext cx="15716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sz="2000" b="1" dirty="0">
                <a:latin typeface="Calibri" pitchFamily="34" charset="0"/>
              </a:rPr>
              <a:t>Тело цикла</a:t>
            </a:r>
          </a:p>
        </p:txBody>
      </p:sp>
      <p:cxnSp>
        <p:nvCxnSpPr>
          <p:cNvPr id="29" name="Прямая со стрелкой 28"/>
          <p:cNvCxnSpPr/>
          <p:nvPr/>
        </p:nvCxnSpPr>
        <p:spPr>
          <a:xfrm rot="5400000">
            <a:off x="7466028" y="2852920"/>
            <a:ext cx="288000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" name="Прямоугольник 29"/>
          <p:cNvSpPr/>
          <p:nvPr/>
        </p:nvSpPr>
        <p:spPr>
          <a:xfrm>
            <a:off x="6661943" y="3000945"/>
            <a:ext cx="1857375" cy="428625"/>
          </a:xfrm>
          <a:prstGeom prst="rect">
            <a:avLst/>
          </a:prstGeom>
          <a:noFill/>
          <a:ln w="28575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31" name="TextBox 30"/>
          <p:cNvSpPr txBox="1">
            <a:spLocks noChangeArrowheads="1"/>
          </p:cNvSpPr>
          <p:nvPr/>
        </p:nvSpPr>
        <p:spPr bwMode="auto">
          <a:xfrm>
            <a:off x="6733380" y="3000945"/>
            <a:ext cx="17859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sz="2000" b="1" dirty="0">
                <a:latin typeface="Calibri" pitchFamily="34" charset="0"/>
              </a:rPr>
              <a:t>вычисления</a:t>
            </a:r>
          </a:p>
        </p:txBody>
      </p:sp>
      <p:cxnSp>
        <p:nvCxnSpPr>
          <p:cNvPr id="32" name="Прямая со стрелкой 31"/>
          <p:cNvCxnSpPr/>
          <p:nvPr/>
        </p:nvCxnSpPr>
        <p:spPr>
          <a:xfrm rot="5400000">
            <a:off x="7466027" y="3576993"/>
            <a:ext cx="288000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3" name="Блок-схема: данные 32"/>
          <p:cNvSpPr/>
          <p:nvPr/>
        </p:nvSpPr>
        <p:spPr>
          <a:xfrm>
            <a:off x="6661943" y="3721025"/>
            <a:ext cx="1857375" cy="500063"/>
          </a:xfrm>
          <a:prstGeom prst="flowChartInputOutput">
            <a:avLst/>
          </a:prstGeom>
          <a:noFill/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4" name="TextBox 33"/>
          <p:cNvSpPr txBox="1">
            <a:spLocks noChangeArrowheads="1"/>
          </p:cNvSpPr>
          <p:nvPr/>
        </p:nvSpPr>
        <p:spPr bwMode="auto">
          <a:xfrm>
            <a:off x="6733380" y="3721025"/>
            <a:ext cx="17859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sz="2000" b="1">
                <a:latin typeface="Calibri" pitchFamily="34" charset="0"/>
              </a:rPr>
              <a:t>вывод</a:t>
            </a:r>
          </a:p>
        </p:txBody>
      </p:sp>
      <p:cxnSp>
        <p:nvCxnSpPr>
          <p:cNvPr id="35" name="Прямая со стрелкой 34"/>
          <p:cNvCxnSpPr/>
          <p:nvPr/>
        </p:nvCxnSpPr>
        <p:spPr>
          <a:xfrm rot="5400000">
            <a:off x="7454047" y="4369081"/>
            <a:ext cx="288000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/>
          <p:cNvCxnSpPr/>
          <p:nvPr/>
        </p:nvCxnSpPr>
        <p:spPr>
          <a:xfrm rot="10800000">
            <a:off x="971719" y="4937729"/>
            <a:ext cx="1080000" cy="158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/>
          <p:nvPr/>
        </p:nvCxnSpPr>
        <p:spPr>
          <a:xfrm rot="5400000" flipH="1" flipV="1">
            <a:off x="173481" y="4183066"/>
            <a:ext cx="1512000" cy="158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 стрелкой 38"/>
          <p:cNvCxnSpPr/>
          <p:nvPr/>
        </p:nvCxnSpPr>
        <p:spPr>
          <a:xfrm>
            <a:off x="930275" y="3427859"/>
            <a:ext cx="1908175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>
            <a:spLocks noChangeArrowheads="1"/>
          </p:cNvSpPr>
          <p:nvPr/>
        </p:nvSpPr>
        <p:spPr bwMode="auto">
          <a:xfrm>
            <a:off x="2929507" y="5385792"/>
            <a:ext cx="7143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sz="2000" b="1" dirty="0">
                <a:latin typeface="Calibri" pitchFamily="34" charset="0"/>
              </a:rPr>
              <a:t>да</a:t>
            </a:r>
          </a:p>
        </p:txBody>
      </p:sp>
      <p:cxnSp>
        <p:nvCxnSpPr>
          <p:cNvPr id="44" name="Прямая со стрелкой 43"/>
          <p:cNvCxnSpPr/>
          <p:nvPr/>
        </p:nvCxnSpPr>
        <p:spPr>
          <a:xfrm rot="5400000">
            <a:off x="2689336" y="5661835"/>
            <a:ext cx="288000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5" name="Блок-схема: альтернативный процесс 44"/>
          <p:cNvSpPr/>
          <p:nvPr/>
        </p:nvSpPr>
        <p:spPr>
          <a:xfrm>
            <a:off x="2072257" y="5811946"/>
            <a:ext cx="1571625" cy="500062"/>
          </a:xfrm>
          <a:prstGeom prst="flowChartAlternateProcess">
            <a:avLst/>
          </a:prstGeom>
          <a:solidFill>
            <a:schemeClr val="bg1"/>
          </a:solidFill>
          <a:ln w="1905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46" name="TextBox 45"/>
          <p:cNvSpPr txBox="1">
            <a:spLocks noChangeArrowheads="1"/>
          </p:cNvSpPr>
          <p:nvPr/>
        </p:nvSpPr>
        <p:spPr bwMode="auto">
          <a:xfrm>
            <a:off x="1999455" y="5819017"/>
            <a:ext cx="1785938" cy="400050"/>
          </a:xfrm>
          <a:prstGeom prst="rect">
            <a:avLst/>
          </a:prstGeom>
          <a:noFill/>
          <a:ln w="19050"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sz="2000" b="1" dirty="0">
                <a:latin typeface="Calibri" pitchFamily="34" charset="0"/>
              </a:rPr>
              <a:t>конец</a:t>
            </a:r>
          </a:p>
        </p:txBody>
      </p:sp>
      <p:sp>
        <p:nvSpPr>
          <p:cNvPr id="47" name="TextBox 46"/>
          <p:cNvSpPr txBox="1">
            <a:spLocks noChangeArrowheads="1"/>
          </p:cNvSpPr>
          <p:nvPr/>
        </p:nvSpPr>
        <p:spPr bwMode="auto">
          <a:xfrm>
            <a:off x="1447800" y="4508328"/>
            <a:ext cx="7143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sz="2000" b="1" dirty="0">
                <a:latin typeface="Calibri" pitchFamily="34" charset="0"/>
              </a:rPr>
              <a:t>нет</a:t>
            </a:r>
          </a:p>
        </p:txBody>
      </p:sp>
      <p:sp>
        <p:nvSpPr>
          <p:cNvPr id="48" name="Прямоугольник 47"/>
          <p:cNvSpPr/>
          <p:nvPr/>
        </p:nvSpPr>
        <p:spPr>
          <a:xfrm>
            <a:off x="6661943" y="4513113"/>
            <a:ext cx="1857375" cy="684213"/>
          </a:xfrm>
          <a:prstGeom prst="rect">
            <a:avLst/>
          </a:prstGeom>
          <a:noFill/>
          <a:ln w="28575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9" name="TextBox 48"/>
          <p:cNvSpPr txBox="1">
            <a:spLocks noChangeArrowheads="1"/>
          </p:cNvSpPr>
          <p:nvPr/>
        </p:nvSpPr>
        <p:spPr bwMode="auto">
          <a:xfrm>
            <a:off x="6733380" y="4513113"/>
            <a:ext cx="1785938" cy="7080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sz="2000" b="1" dirty="0">
                <a:latin typeface="Calibri" pitchFamily="34" charset="0"/>
              </a:rPr>
              <a:t>изменение параметра</a:t>
            </a:r>
          </a:p>
        </p:txBody>
      </p:sp>
      <p:sp>
        <p:nvSpPr>
          <p:cNvPr id="50" name="Левая фигурная скобка 49"/>
          <p:cNvSpPr/>
          <p:nvPr/>
        </p:nvSpPr>
        <p:spPr>
          <a:xfrm>
            <a:off x="6086028" y="3066107"/>
            <a:ext cx="432000" cy="2052000"/>
          </a:xfrm>
          <a:prstGeom prst="leftBrace">
            <a:avLst>
              <a:gd name="adj1" fmla="val 0"/>
              <a:gd name="adj2" fmla="val 30818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1" name="TextBox 40"/>
          <p:cNvSpPr txBox="1"/>
          <p:nvPr/>
        </p:nvSpPr>
        <p:spPr>
          <a:xfrm>
            <a:off x="7495099" y="116632"/>
            <a:ext cx="15374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</a:rPr>
              <a:t>Конспект</a:t>
            </a:r>
            <a:endParaRPr lang="ru-RU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7075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000"/>
                            </p:stCondLst>
                            <p:childTnLst>
                              <p:par>
                                <p:cTn id="6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500"/>
                            </p:stCondLst>
                            <p:childTnLst>
                              <p:par>
                                <p:cTn id="6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000"/>
                            </p:stCondLst>
                            <p:childTnLst>
                              <p:par>
                                <p:cTn id="7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500"/>
                            </p:stCondLst>
                            <p:childTnLst>
                              <p:par>
                                <p:cTn id="7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4000"/>
                            </p:stCondLst>
                            <p:childTnLst>
                              <p:par>
                                <p:cTn id="8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4500"/>
                            </p:stCondLst>
                            <p:childTnLst>
                              <p:par>
                                <p:cTn id="8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500"/>
                            </p:stCondLst>
                            <p:childTnLst>
                              <p:par>
                                <p:cTn id="9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000"/>
                            </p:stCondLst>
                            <p:childTnLst>
                              <p:par>
                                <p:cTn id="10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500"/>
                            </p:stCondLst>
                            <p:childTnLst>
                              <p:par>
                                <p:cTn id="10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2000"/>
                            </p:stCondLst>
                            <p:childTnLst>
                              <p:par>
                                <p:cTn id="11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500"/>
                            </p:stCondLst>
                            <p:childTnLst>
                              <p:par>
                                <p:cTn id="12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500"/>
                            </p:stCondLst>
                            <p:childTnLst>
                              <p:par>
                                <p:cTn id="1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1000"/>
                            </p:stCondLst>
                            <p:childTnLst>
                              <p:par>
                                <p:cTn id="1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/>
      <p:bldP spid="17" grpId="0" animBg="1"/>
      <p:bldP spid="18" grpId="0"/>
      <p:bldP spid="20" grpId="0" animBg="1"/>
      <p:bldP spid="21" grpId="0"/>
      <p:bldP spid="23" grpId="0" animBg="1"/>
      <p:bldP spid="24" grpId="0"/>
      <p:bldP spid="26" grpId="0"/>
      <p:bldP spid="27" grpId="0" animBg="1"/>
      <p:bldP spid="28" grpId="0"/>
      <p:bldP spid="30" grpId="0" animBg="1"/>
      <p:bldP spid="31" grpId="0"/>
      <p:bldP spid="33" grpId="0" animBg="1"/>
      <p:bldP spid="34" grpId="0"/>
      <p:bldP spid="40" grpId="0"/>
      <p:bldP spid="45" grpId="0" animBg="1"/>
      <p:bldP spid="46" grpId="0"/>
      <p:bldP spid="47" grpId="0"/>
      <p:bldP spid="48" grpId="0" animBg="1"/>
      <p:bldP spid="49" grpId="0"/>
      <p:bldP spid="50" grpId="0" animBg="1"/>
      <p:bldP spid="4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395288" y="188913"/>
            <a:ext cx="814070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ru-RU" sz="3200" b="1" dirty="0">
                <a:solidFill>
                  <a:srgbClr val="3333FF"/>
                </a:solidFill>
              </a:rPr>
              <a:t>Сколько раз выполняется цикл, определите значение </a:t>
            </a:r>
            <a:r>
              <a:rPr lang="ru-RU" sz="3200" b="1" i="1" dirty="0">
                <a:solidFill>
                  <a:srgbClr val="3333FF"/>
                </a:solidFill>
              </a:rPr>
              <a:t>а</a:t>
            </a:r>
            <a:r>
              <a:rPr lang="ru-RU" sz="3200" b="1" dirty="0">
                <a:solidFill>
                  <a:srgbClr val="3333FF"/>
                </a:solidFill>
              </a:rPr>
              <a:t> или </a:t>
            </a:r>
            <a:r>
              <a:rPr lang="en-US" sz="3200" b="1" i="1" dirty="0">
                <a:solidFill>
                  <a:srgbClr val="3333FF"/>
                </a:solidFill>
              </a:rPr>
              <a:t>b</a:t>
            </a:r>
            <a:r>
              <a:rPr lang="en-US" sz="3200" b="1" dirty="0">
                <a:solidFill>
                  <a:srgbClr val="3333FF"/>
                </a:solidFill>
              </a:rPr>
              <a:t>?</a:t>
            </a:r>
            <a:endParaRPr lang="ru-RU" sz="3200" b="1" dirty="0">
              <a:solidFill>
                <a:srgbClr val="3333FF"/>
              </a:solidFill>
            </a:endParaRPr>
          </a:p>
        </p:txBody>
      </p:sp>
      <p:sp>
        <p:nvSpPr>
          <p:cNvPr id="24" name="Rectangle 5"/>
          <p:cNvSpPr>
            <a:spLocks noChangeArrowheads="1"/>
          </p:cNvSpPr>
          <p:nvPr/>
        </p:nvSpPr>
        <p:spPr bwMode="auto">
          <a:xfrm>
            <a:off x="398463" y="1484313"/>
            <a:ext cx="6018212" cy="864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lIns="90000" tIns="46800" rIns="90000" bIns="46800">
            <a:spAutoFit/>
          </a:bodyPr>
          <a:lstStyle/>
          <a:p>
            <a:pPr>
              <a:spcBef>
                <a:spcPct val="15000"/>
              </a:spcBef>
            </a:pPr>
            <a:r>
              <a:rPr lang="en-US" sz="2400" b="1" dirty="0">
                <a:latin typeface="Courier New" pitchFamily="49" charset="0"/>
                <a:cs typeface="Arial" charset="0"/>
              </a:rPr>
              <a:t>a:= 4; b:= 6;</a:t>
            </a:r>
            <a:endParaRPr lang="ru-RU" sz="2400" b="1" dirty="0">
              <a:latin typeface="Courier New" pitchFamily="49" charset="0"/>
              <a:cs typeface="Arial" charset="0"/>
            </a:endParaRPr>
          </a:p>
          <a:p>
            <a:pPr>
              <a:spcBef>
                <a:spcPct val="15000"/>
              </a:spcBef>
            </a:pPr>
            <a:r>
              <a:rPr lang="en-US" sz="2400" b="1" dirty="0">
                <a:latin typeface="Courier New" pitchFamily="49" charset="0"/>
                <a:cs typeface="Arial" charset="0"/>
              </a:rPr>
              <a:t>repeat</a:t>
            </a:r>
            <a:r>
              <a:rPr lang="da-DK" sz="2400" b="1" dirty="0">
                <a:latin typeface="Courier New" pitchFamily="49" charset="0"/>
                <a:cs typeface="Arial" charset="0"/>
              </a:rPr>
              <a:t> a:= a + 1; until a &gt; b;</a:t>
            </a:r>
            <a:endParaRPr lang="ru-RU" sz="2400" b="1" dirty="0">
              <a:latin typeface="Courier New" pitchFamily="49" charset="0"/>
              <a:cs typeface="Arial" charset="0"/>
            </a:endParaRPr>
          </a:p>
        </p:txBody>
      </p:sp>
      <p:sp>
        <p:nvSpPr>
          <p:cNvPr id="25" name="AutoShape 6"/>
          <p:cNvSpPr>
            <a:spLocks noChangeArrowheads="1"/>
          </p:cNvSpPr>
          <p:nvPr/>
        </p:nvSpPr>
        <p:spPr bwMode="auto">
          <a:xfrm>
            <a:off x="7400925" y="1384325"/>
            <a:ext cx="1511300" cy="674687"/>
          </a:xfrm>
          <a:prstGeom prst="wedgeRoundRectCallout">
            <a:avLst>
              <a:gd name="adj1" fmla="val -112921"/>
              <a:gd name="adj2" fmla="val 44352"/>
              <a:gd name="adj3" fmla="val 16667"/>
            </a:avLst>
          </a:prstGeom>
          <a:solidFill>
            <a:srgbClr val="E6E6E6"/>
          </a:solidFill>
          <a:ln w="12700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lIns="90000" tIns="46800" rIns="90000" bIns="46800" anchor="ctr"/>
          <a:lstStyle/>
          <a:p>
            <a:pPr algn="ctr"/>
            <a:r>
              <a:rPr lang="en-US" sz="2000" b="1"/>
              <a:t>3 </a:t>
            </a:r>
            <a:r>
              <a:rPr lang="ru-RU" sz="2000" b="1"/>
              <a:t>раза</a:t>
            </a:r>
            <a:endParaRPr lang="en-US" sz="2000" b="1"/>
          </a:p>
          <a:p>
            <a:pPr algn="ctr"/>
            <a:r>
              <a:rPr lang="en-US" sz="2000" b="1">
                <a:latin typeface="Courier New" pitchFamily="49" charset="0"/>
              </a:rPr>
              <a:t>a</a:t>
            </a:r>
            <a:r>
              <a:rPr lang="en-US" sz="2000" b="1"/>
              <a:t> </a:t>
            </a:r>
            <a:r>
              <a:rPr lang="en-US" sz="2000" b="1">
                <a:latin typeface="Courier New" pitchFamily="49" charset="0"/>
              </a:rPr>
              <a:t>=</a:t>
            </a:r>
            <a:r>
              <a:rPr lang="en-US" sz="1600" b="1"/>
              <a:t> 7</a:t>
            </a:r>
            <a:endParaRPr lang="ru-RU" sz="2000" b="1">
              <a:latin typeface="Courier New" pitchFamily="49" charset="0"/>
            </a:endParaRPr>
          </a:p>
        </p:txBody>
      </p:sp>
      <p:sp>
        <p:nvSpPr>
          <p:cNvPr id="26" name="Rectangle 7"/>
          <p:cNvSpPr>
            <a:spLocks noChangeArrowheads="1"/>
          </p:cNvSpPr>
          <p:nvPr/>
        </p:nvSpPr>
        <p:spPr bwMode="auto">
          <a:xfrm>
            <a:off x="415925" y="2492896"/>
            <a:ext cx="5995988" cy="864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lIns="90000" tIns="46800" rIns="90000" bIns="46800">
            <a:spAutoFit/>
          </a:bodyPr>
          <a:lstStyle/>
          <a:p>
            <a:pPr>
              <a:spcBef>
                <a:spcPct val="15000"/>
              </a:spcBef>
            </a:pPr>
            <a:r>
              <a:rPr lang="en-US" sz="2400" b="1" dirty="0">
                <a:latin typeface="Courier New" pitchFamily="49" charset="0"/>
                <a:cs typeface="Arial" charset="0"/>
              </a:rPr>
              <a:t>a:= 4; b:= 6;</a:t>
            </a:r>
            <a:endParaRPr lang="ru-RU" sz="2400" b="1" dirty="0">
              <a:latin typeface="Courier New" pitchFamily="49" charset="0"/>
              <a:cs typeface="Arial" charset="0"/>
            </a:endParaRPr>
          </a:p>
          <a:p>
            <a:pPr>
              <a:spcBef>
                <a:spcPct val="15000"/>
              </a:spcBef>
            </a:pPr>
            <a:r>
              <a:rPr lang="en-US" sz="2400" b="1" dirty="0">
                <a:latin typeface="Courier New" pitchFamily="49" charset="0"/>
                <a:cs typeface="Arial" charset="0"/>
              </a:rPr>
              <a:t>repeat</a:t>
            </a:r>
            <a:r>
              <a:rPr lang="da-DK" sz="2400" b="1" dirty="0">
                <a:latin typeface="Courier New" pitchFamily="49" charset="0"/>
                <a:cs typeface="Arial" charset="0"/>
              </a:rPr>
              <a:t> a:= a + </a:t>
            </a:r>
            <a:r>
              <a:rPr lang="en-US" sz="2400" b="1" dirty="0">
                <a:latin typeface="Courier New" pitchFamily="49" charset="0"/>
                <a:cs typeface="Arial" charset="0"/>
              </a:rPr>
              <a:t>b</a:t>
            </a:r>
            <a:r>
              <a:rPr lang="da-DK" sz="2400" b="1" dirty="0">
                <a:latin typeface="Courier New" pitchFamily="49" charset="0"/>
                <a:cs typeface="Arial" charset="0"/>
              </a:rPr>
              <a:t>; until a &gt; b;</a:t>
            </a:r>
            <a:endParaRPr lang="ru-RU" sz="2400" b="1" dirty="0">
              <a:latin typeface="Courier New" pitchFamily="49" charset="0"/>
              <a:cs typeface="Arial" charset="0"/>
            </a:endParaRPr>
          </a:p>
        </p:txBody>
      </p:sp>
      <p:sp>
        <p:nvSpPr>
          <p:cNvPr id="27" name="AutoShape 8"/>
          <p:cNvSpPr>
            <a:spLocks noChangeArrowheads="1"/>
          </p:cNvSpPr>
          <p:nvPr/>
        </p:nvSpPr>
        <p:spPr bwMode="auto">
          <a:xfrm>
            <a:off x="7405688" y="2352700"/>
            <a:ext cx="1511300" cy="674687"/>
          </a:xfrm>
          <a:prstGeom prst="wedgeRoundRectCallout">
            <a:avLst>
              <a:gd name="adj1" fmla="val -115125"/>
              <a:gd name="adj2" fmla="val 37528"/>
              <a:gd name="adj3" fmla="val 16667"/>
            </a:avLst>
          </a:prstGeom>
          <a:solidFill>
            <a:srgbClr val="E6E6E6"/>
          </a:solidFill>
          <a:ln w="12700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lIns="90000" tIns="46800" rIns="90000" bIns="46800" anchor="ctr"/>
          <a:lstStyle/>
          <a:p>
            <a:pPr algn="ctr"/>
            <a:r>
              <a:rPr lang="en-US" sz="2000" b="1"/>
              <a:t>1 </a:t>
            </a:r>
            <a:r>
              <a:rPr lang="ru-RU" sz="2000" b="1"/>
              <a:t>раз</a:t>
            </a:r>
            <a:endParaRPr lang="en-US" sz="2000" b="1"/>
          </a:p>
          <a:p>
            <a:pPr algn="ctr"/>
            <a:r>
              <a:rPr lang="en-US" sz="2000" b="1">
                <a:latin typeface="Courier New" pitchFamily="49" charset="0"/>
              </a:rPr>
              <a:t>a</a:t>
            </a:r>
            <a:r>
              <a:rPr lang="en-US" sz="2000" b="1"/>
              <a:t> </a:t>
            </a:r>
            <a:r>
              <a:rPr lang="en-US" sz="2000" b="1">
                <a:latin typeface="Courier New" pitchFamily="49" charset="0"/>
              </a:rPr>
              <a:t>=</a:t>
            </a:r>
            <a:r>
              <a:rPr lang="en-US" sz="1600" b="1"/>
              <a:t> </a:t>
            </a:r>
            <a:r>
              <a:rPr lang="en-US" sz="2000" b="1">
                <a:latin typeface="Courier New" pitchFamily="49" charset="0"/>
              </a:rPr>
              <a:t>10</a:t>
            </a:r>
            <a:endParaRPr lang="ru-RU" sz="2000" b="1">
              <a:latin typeface="Courier New" pitchFamily="49" charset="0"/>
            </a:endParaRPr>
          </a:p>
        </p:txBody>
      </p:sp>
      <p:sp>
        <p:nvSpPr>
          <p:cNvPr id="28" name="Rectangle 9"/>
          <p:cNvSpPr>
            <a:spLocks noChangeArrowheads="1"/>
          </p:cNvSpPr>
          <p:nvPr/>
        </p:nvSpPr>
        <p:spPr bwMode="auto">
          <a:xfrm>
            <a:off x="415925" y="3501008"/>
            <a:ext cx="5984875" cy="864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lIns="90000" tIns="46800" rIns="90000" bIns="46800">
            <a:spAutoFit/>
          </a:bodyPr>
          <a:lstStyle/>
          <a:p>
            <a:pPr>
              <a:spcBef>
                <a:spcPct val="15000"/>
              </a:spcBef>
            </a:pPr>
            <a:r>
              <a:rPr lang="en-US" sz="2400" b="1" dirty="0">
                <a:latin typeface="Courier New" pitchFamily="49" charset="0"/>
                <a:cs typeface="Arial" charset="0"/>
              </a:rPr>
              <a:t>a:= 4; b:= 6;</a:t>
            </a:r>
            <a:endParaRPr lang="ru-RU" sz="2400" b="1" dirty="0">
              <a:latin typeface="Courier New" pitchFamily="49" charset="0"/>
              <a:cs typeface="Arial" charset="0"/>
            </a:endParaRPr>
          </a:p>
          <a:p>
            <a:pPr>
              <a:spcBef>
                <a:spcPct val="15000"/>
              </a:spcBef>
            </a:pPr>
            <a:r>
              <a:rPr lang="en-US" sz="2400" b="1" dirty="0">
                <a:latin typeface="Courier New" pitchFamily="49" charset="0"/>
                <a:cs typeface="Arial" charset="0"/>
              </a:rPr>
              <a:t>repeat</a:t>
            </a:r>
            <a:r>
              <a:rPr lang="da-DK" sz="2400" b="1" dirty="0">
                <a:latin typeface="Courier New" pitchFamily="49" charset="0"/>
                <a:cs typeface="Arial" charset="0"/>
              </a:rPr>
              <a:t> a:= a + </a:t>
            </a:r>
            <a:r>
              <a:rPr lang="en-US" sz="2400" b="1" dirty="0">
                <a:latin typeface="Courier New" pitchFamily="49" charset="0"/>
                <a:cs typeface="Arial" charset="0"/>
              </a:rPr>
              <a:t>b</a:t>
            </a:r>
            <a:r>
              <a:rPr lang="da-DK" sz="2400" b="1" dirty="0">
                <a:latin typeface="Courier New" pitchFamily="49" charset="0"/>
                <a:cs typeface="Arial" charset="0"/>
              </a:rPr>
              <a:t>; until a &lt; b;</a:t>
            </a:r>
            <a:endParaRPr lang="ru-RU" sz="2400" b="1" dirty="0">
              <a:latin typeface="Courier New" pitchFamily="49" charset="0"/>
              <a:cs typeface="Arial" charset="0"/>
            </a:endParaRPr>
          </a:p>
        </p:txBody>
      </p:sp>
      <p:sp>
        <p:nvSpPr>
          <p:cNvPr id="29" name="AutoShape 10"/>
          <p:cNvSpPr>
            <a:spLocks noChangeArrowheads="1"/>
          </p:cNvSpPr>
          <p:nvPr/>
        </p:nvSpPr>
        <p:spPr bwMode="auto">
          <a:xfrm>
            <a:off x="6806629" y="3578250"/>
            <a:ext cx="2301875" cy="447675"/>
          </a:xfrm>
          <a:prstGeom prst="wedgeRoundRectCallout">
            <a:avLst>
              <a:gd name="adj1" fmla="val -66902"/>
              <a:gd name="adj2" fmla="val 64537"/>
              <a:gd name="adj3" fmla="val 16667"/>
            </a:avLst>
          </a:prstGeom>
          <a:solidFill>
            <a:srgbClr val="E6E6E6"/>
          </a:solidFill>
          <a:ln w="12700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lIns="90000" tIns="46800" rIns="90000" bIns="46800" anchor="ctr"/>
          <a:lstStyle/>
          <a:p>
            <a:pPr algn="ctr"/>
            <a:r>
              <a:rPr lang="ru-RU" sz="2000" b="1" dirty="0"/>
              <a:t>зацикливание</a:t>
            </a:r>
            <a:endParaRPr lang="ru-RU" sz="2000" b="1" dirty="0">
              <a:latin typeface="Courier New" pitchFamily="49" charset="0"/>
            </a:endParaRPr>
          </a:p>
        </p:txBody>
      </p:sp>
      <p:sp>
        <p:nvSpPr>
          <p:cNvPr id="30" name="Rectangle 11"/>
          <p:cNvSpPr>
            <a:spLocks noChangeArrowheads="1"/>
          </p:cNvSpPr>
          <p:nvPr/>
        </p:nvSpPr>
        <p:spPr bwMode="auto">
          <a:xfrm>
            <a:off x="425450" y="4509120"/>
            <a:ext cx="5984875" cy="864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lIns="90000" tIns="46800" rIns="90000" bIns="46800">
            <a:spAutoFit/>
          </a:bodyPr>
          <a:lstStyle/>
          <a:p>
            <a:pPr>
              <a:spcBef>
                <a:spcPct val="15000"/>
              </a:spcBef>
            </a:pPr>
            <a:r>
              <a:rPr lang="en-US" sz="2400" b="1" dirty="0">
                <a:latin typeface="Courier New" pitchFamily="49" charset="0"/>
                <a:cs typeface="Arial" charset="0"/>
              </a:rPr>
              <a:t>a:= 4; b:= 6;</a:t>
            </a:r>
            <a:endParaRPr lang="ru-RU" sz="2400" b="1" dirty="0">
              <a:latin typeface="Courier New" pitchFamily="49" charset="0"/>
              <a:cs typeface="Arial" charset="0"/>
            </a:endParaRPr>
          </a:p>
          <a:p>
            <a:pPr>
              <a:spcBef>
                <a:spcPct val="15000"/>
              </a:spcBef>
            </a:pPr>
            <a:r>
              <a:rPr lang="en-US" sz="2400" b="1" dirty="0">
                <a:latin typeface="Courier New" pitchFamily="49" charset="0"/>
                <a:cs typeface="Arial" charset="0"/>
              </a:rPr>
              <a:t>repeat</a:t>
            </a:r>
            <a:r>
              <a:rPr lang="da-DK" sz="2400" b="1" dirty="0">
                <a:latin typeface="Courier New" pitchFamily="49" charset="0"/>
                <a:cs typeface="Arial" charset="0"/>
              </a:rPr>
              <a:t> b:= a - </a:t>
            </a:r>
            <a:r>
              <a:rPr lang="en-US" sz="2400" b="1" dirty="0">
                <a:latin typeface="Courier New" pitchFamily="49" charset="0"/>
                <a:cs typeface="Arial" charset="0"/>
              </a:rPr>
              <a:t>b</a:t>
            </a:r>
            <a:r>
              <a:rPr lang="da-DK" sz="2400" b="1" dirty="0">
                <a:latin typeface="Courier New" pitchFamily="49" charset="0"/>
                <a:cs typeface="Arial" charset="0"/>
              </a:rPr>
              <a:t>; until a &lt; b;</a:t>
            </a:r>
            <a:endParaRPr lang="ru-RU" sz="2400" b="1" dirty="0">
              <a:latin typeface="Courier New" pitchFamily="49" charset="0"/>
              <a:cs typeface="Arial" charset="0"/>
            </a:endParaRPr>
          </a:p>
        </p:txBody>
      </p:sp>
      <p:sp>
        <p:nvSpPr>
          <p:cNvPr id="31" name="AutoShape 12"/>
          <p:cNvSpPr>
            <a:spLocks noChangeArrowheads="1"/>
          </p:cNvSpPr>
          <p:nvPr/>
        </p:nvSpPr>
        <p:spPr bwMode="auto">
          <a:xfrm>
            <a:off x="7021513" y="4610125"/>
            <a:ext cx="1973262" cy="628650"/>
          </a:xfrm>
          <a:prstGeom prst="wedgeRoundRectCallout">
            <a:avLst>
              <a:gd name="adj1" fmla="val -81616"/>
              <a:gd name="adj2" fmla="val 43940"/>
              <a:gd name="adj3" fmla="val 16667"/>
            </a:avLst>
          </a:prstGeom>
          <a:solidFill>
            <a:srgbClr val="E6E6E6"/>
          </a:solidFill>
          <a:ln w="12700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lIns="90000" tIns="46800" rIns="90000" bIns="46800" anchor="ctr"/>
          <a:lstStyle/>
          <a:p>
            <a:pPr algn="ctr"/>
            <a:r>
              <a:rPr lang="en-US" sz="2000" b="1"/>
              <a:t>2 </a:t>
            </a:r>
            <a:r>
              <a:rPr lang="ru-RU" sz="2000" b="1"/>
              <a:t>раза</a:t>
            </a:r>
            <a:endParaRPr lang="en-US" sz="2000" b="1"/>
          </a:p>
          <a:p>
            <a:pPr algn="ctr"/>
            <a:r>
              <a:rPr lang="en-US" sz="2000" b="1">
                <a:latin typeface="Courier New" pitchFamily="49" charset="0"/>
              </a:rPr>
              <a:t>b</a:t>
            </a:r>
            <a:r>
              <a:rPr lang="en-US" sz="2000" b="1"/>
              <a:t> </a:t>
            </a:r>
            <a:r>
              <a:rPr lang="en-US" sz="2000" b="1">
                <a:latin typeface="Courier New" pitchFamily="49" charset="0"/>
              </a:rPr>
              <a:t>=</a:t>
            </a:r>
            <a:r>
              <a:rPr lang="en-US" sz="1600" b="1"/>
              <a:t> 6</a:t>
            </a:r>
            <a:endParaRPr lang="ru-RU" sz="1600" b="1"/>
          </a:p>
        </p:txBody>
      </p:sp>
      <p:sp>
        <p:nvSpPr>
          <p:cNvPr id="32" name="Rectangle 13"/>
          <p:cNvSpPr>
            <a:spLocks noChangeArrowheads="1"/>
          </p:cNvSpPr>
          <p:nvPr/>
        </p:nvSpPr>
        <p:spPr bwMode="auto">
          <a:xfrm>
            <a:off x="407988" y="5517232"/>
            <a:ext cx="6007100" cy="864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lIns="90000" tIns="46800" rIns="90000" bIns="46800">
            <a:spAutoFit/>
          </a:bodyPr>
          <a:lstStyle/>
          <a:p>
            <a:pPr>
              <a:spcBef>
                <a:spcPct val="15000"/>
              </a:spcBef>
            </a:pPr>
            <a:r>
              <a:rPr lang="en-US" sz="2400" b="1" dirty="0">
                <a:latin typeface="Courier New" pitchFamily="49" charset="0"/>
                <a:cs typeface="Arial" charset="0"/>
              </a:rPr>
              <a:t>a:= 4; b:= 6;</a:t>
            </a:r>
            <a:endParaRPr lang="ru-RU" sz="2400" b="1" dirty="0">
              <a:latin typeface="Courier New" pitchFamily="49" charset="0"/>
              <a:cs typeface="Arial" charset="0"/>
            </a:endParaRPr>
          </a:p>
          <a:p>
            <a:pPr>
              <a:spcBef>
                <a:spcPct val="15000"/>
              </a:spcBef>
            </a:pPr>
            <a:r>
              <a:rPr lang="en-US" sz="2400" b="1" dirty="0">
                <a:latin typeface="Courier New" pitchFamily="49" charset="0"/>
                <a:cs typeface="Arial" charset="0"/>
              </a:rPr>
              <a:t>repeat</a:t>
            </a:r>
            <a:r>
              <a:rPr lang="da-DK" sz="2400" b="1" dirty="0">
                <a:latin typeface="Courier New" pitchFamily="49" charset="0"/>
                <a:cs typeface="Arial" charset="0"/>
              </a:rPr>
              <a:t> a:= a + </a:t>
            </a:r>
            <a:r>
              <a:rPr lang="en-US" sz="2400" b="1" dirty="0">
                <a:latin typeface="Courier New" pitchFamily="49" charset="0"/>
                <a:cs typeface="Arial" charset="0"/>
              </a:rPr>
              <a:t>2</a:t>
            </a:r>
            <a:r>
              <a:rPr lang="da-DK" sz="2400" b="1" dirty="0">
                <a:latin typeface="Courier New" pitchFamily="49" charset="0"/>
                <a:cs typeface="Arial" charset="0"/>
              </a:rPr>
              <a:t>; until a &lt; b;</a:t>
            </a:r>
            <a:endParaRPr lang="ru-RU" sz="2400" b="1" dirty="0">
              <a:latin typeface="Courier New" pitchFamily="49" charset="0"/>
              <a:cs typeface="Arial" charset="0"/>
            </a:endParaRPr>
          </a:p>
        </p:txBody>
      </p:sp>
      <p:sp>
        <p:nvSpPr>
          <p:cNvPr id="33" name="AutoShape 14"/>
          <p:cNvSpPr>
            <a:spLocks noChangeArrowheads="1"/>
          </p:cNvSpPr>
          <p:nvPr/>
        </p:nvSpPr>
        <p:spPr bwMode="auto">
          <a:xfrm>
            <a:off x="6791325" y="5756300"/>
            <a:ext cx="2203450" cy="481012"/>
          </a:xfrm>
          <a:prstGeom prst="wedgeRoundRectCallout">
            <a:avLst>
              <a:gd name="adj1" fmla="val -66750"/>
              <a:gd name="adj2" fmla="val 45681"/>
              <a:gd name="adj3" fmla="val 16667"/>
            </a:avLst>
          </a:prstGeom>
          <a:solidFill>
            <a:srgbClr val="E6E6E6"/>
          </a:solidFill>
          <a:ln w="12700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lIns="90000" tIns="46800" rIns="90000" bIns="46800" anchor="ctr"/>
          <a:lstStyle/>
          <a:p>
            <a:pPr algn="ctr"/>
            <a:r>
              <a:rPr lang="ru-RU" sz="2000" b="1" dirty="0"/>
              <a:t>зацикливание</a:t>
            </a:r>
          </a:p>
        </p:txBody>
      </p:sp>
      <p:sp>
        <p:nvSpPr>
          <p:cNvPr id="34" name="Управляющая кнопка: настраиваемая 33">
            <a:hlinkClick r:id="rId2" action="ppaction://hlinksldjump" highlightClick="1"/>
          </p:cNvPr>
          <p:cNvSpPr/>
          <p:nvPr/>
        </p:nvSpPr>
        <p:spPr>
          <a:xfrm>
            <a:off x="7920488" y="6408000"/>
            <a:ext cx="1044000" cy="288000"/>
          </a:xfrm>
          <a:prstGeom prst="actionButtonBlank">
            <a:avLst/>
          </a:prstGeom>
          <a:solidFill>
            <a:srgbClr val="BFD1D3"/>
          </a:solidFill>
          <a:ln w="22225">
            <a:solidFill>
              <a:srgbClr val="7030A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 smtClean="0">
                <a:solidFill>
                  <a:srgbClr val="7030A0"/>
                </a:solidFill>
                <a:latin typeface="Arial Narrow" pitchFamily="34" charset="0"/>
              </a:rPr>
              <a:t>СОДЕРЖАНИЕ</a:t>
            </a:r>
            <a:endParaRPr lang="ru-RU" sz="1100" b="1" dirty="0">
              <a:solidFill>
                <a:srgbClr val="7030A0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128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Пример учебной программы</a:t>
            </a:r>
          </a:p>
          <a:p>
            <a:r>
              <a:rPr lang="ru-RU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«Циклы с пред- и постусловием»</a:t>
            </a:r>
            <a:endParaRPr lang="ru-RU" sz="2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 smtClean="0"/>
              <a:t>Язык программирования Паскаль </a:t>
            </a:r>
            <a:r>
              <a:rPr lang="en-US" b="1" dirty="0" smtClean="0"/>
              <a:t>(Pascal)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067808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1040160"/>
          </a:xfrm>
        </p:spPr>
        <p:txBody>
          <a:bodyPr>
            <a:noAutofit/>
          </a:bodyPr>
          <a:lstStyle/>
          <a:p>
            <a:pPr algn="l"/>
            <a:r>
              <a:rPr lang="ru-RU" sz="2400" dirty="0" smtClean="0">
                <a:solidFill>
                  <a:srgbClr val="002060"/>
                </a:solidFill>
              </a:rPr>
              <a:t>Вычислить значение :</a:t>
            </a:r>
            <a:r>
              <a:rPr lang="en-US" sz="2400" dirty="0" smtClean="0">
                <a:solidFill>
                  <a:srgbClr val="002060"/>
                </a:solidFill>
              </a:rPr>
              <a:t>                     </a:t>
            </a:r>
            <a:r>
              <a:rPr lang="ru-RU" sz="2400" dirty="0" smtClean="0">
                <a:solidFill>
                  <a:srgbClr val="002060"/>
                </a:solidFill>
              </a:rPr>
              <a:t>, если </a:t>
            </a:r>
            <a:r>
              <a:rPr lang="en-US" sz="2400" dirty="0" smtClean="0">
                <a:solidFill>
                  <a:srgbClr val="002060"/>
                </a:solidFill>
              </a:rPr>
              <a:t> </a:t>
            </a:r>
            <a:r>
              <a:rPr lang="ru-RU" sz="2400" dirty="0" smtClean="0">
                <a:solidFill>
                  <a:schemeClr val="tx1"/>
                </a:solidFill>
              </a:rPr>
              <a:t>х</a:t>
            </a:r>
            <a:r>
              <a:rPr lang="ru-RU" sz="2400" dirty="0" smtClean="0">
                <a:solidFill>
                  <a:srgbClr val="002060"/>
                </a:solidFill>
              </a:rPr>
              <a:t> изменяется от 5 до 15 с шагом 0,5.</a:t>
            </a:r>
            <a:br>
              <a:rPr lang="ru-RU" sz="2400" dirty="0" smtClean="0">
                <a:solidFill>
                  <a:srgbClr val="002060"/>
                </a:solidFill>
              </a:rPr>
            </a:br>
            <a:r>
              <a:rPr lang="ru-RU" sz="2400" dirty="0" smtClean="0">
                <a:solidFill>
                  <a:srgbClr val="002060"/>
                </a:solidFill>
              </a:rPr>
              <a:t>	</a:t>
            </a:r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Цикл с предусловием</a:t>
            </a:r>
            <a:endParaRPr lang="ru-RU" sz="2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54684192"/>
              </p:ext>
            </p:extLst>
          </p:nvPr>
        </p:nvGraphicFramePr>
        <p:xfrm>
          <a:off x="3707904" y="-63388"/>
          <a:ext cx="1368152" cy="6840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8" name="Формула" r:id="rId3" imgW="482400" imgH="241200" progId="Equation.3">
                  <p:embed/>
                </p:oleObj>
              </mc:Choice>
              <mc:Fallback>
                <p:oleObj name="Формула" r:id="rId3" imgW="482400" imgH="241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707904" y="-63388"/>
                        <a:ext cx="1368152" cy="68407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179512" y="1340768"/>
            <a:ext cx="2452621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ru-RU" sz="3000" dirty="0" smtClean="0"/>
              <a:t>Программа</a:t>
            </a:r>
            <a:endParaRPr lang="ru-RU" sz="30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323528" y="1920443"/>
            <a:ext cx="4896544" cy="45104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15000"/>
              </a:spcBef>
            </a:pPr>
            <a:r>
              <a:rPr lang="en-US" b="1" dirty="0">
                <a:latin typeface="Courier New" pitchFamily="49" charset="0"/>
              </a:rPr>
              <a:t>program </a:t>
            </a:r>
            <a:r>
              <a:rPr lang="en-US" b="1" dirty="0" err="1" smtClean="0">
                <a:latin typeface="Courier New" pitchFamily="49" charset="0"/>
              </a:rPr>
              <a:t>Lr</a:t>
            </a:r>
            <a:r>
              <a:rPr lang="ru-RU" b="1" dirty="0" smtClean="0">
                <a:latin typeface="Courier New" pitchFamily="49" charset="0"/>
              </a:rPr>
              <a:t>9</a:t>
            </a:r>
            <a:r>
              <a:rPr lang="en-US" b="1" dirty="0" smtClean="0">
                <a:latin typeface="Courier New" pitchFamily="49" charset="0"/>
              </a:rPr>
              <a:t>;</a:t>
            </a:r>
            <a:endParaRPr lang="ru-RU" b="1" dirty="0">
              <a:latin typeface="Courier New" pitchFamily="49" charset="0"/>
            </a:endParaRPr>
          </a:p>
          <a:p>
            <a:pPr>
              <a:spcBef>
                <a:spcPct val="15000"/>
              </a:spcBef>
            </a:pPr>
            <a:r>
              <a:rPr lang="ru-RU" dirty="0">
                <a:latin typeface="Courier New" pitchFamily="49" charset="0"/>
              </a:rPr>
              <a:t> </a:t>
            </a:r>
            <a:r>
              <a:rPr lang="en-US" b="1" dirty="0">
                <a:latin typeface="Courier New" pitchFamily="49" charset="0"/>
              </a:rPr>
              <a:t>uses </a:t>
            </a:r>
            <a:r>
              <a:rPr lang="en-US" dirty="0" err="1">
                <a:latin typeface="Courier New" pitchFamily="49" charset="0"/>
              </a:rPr>
              <a:t>Crt</a:t>
            </a:r>
            <a:r>
              <a:rPr lang="en-US" b="1" dirty="0" smtClean="0">
                <a:latin typeface="Courier New" pitchFamily="49" charset="0"/>
              </a:rPr>
              <a:t>;</a:t>
            </a:r>
          </a:p>
          <a:p>
            <a:pPr>
              <a:spcBef>
                <a:spcPct val="15000"/>
              </a:spcBef>
            </a:pPr>
            <a:r>
              <a:rPr lang="ru-RU" b="1" dirty="0" smtClean="0">
                <a:latin typeface="Courier New" pitchFamily="49" charset="0"/>
              </a:rPr>
              <a:t> </a:t>
            </a:r>
            <a:r>
              <a:rPr lang="en-US" b="1" dirty="0" err="1" smtClean="0">
                <a:latin typeface="Courier New" pitchFamily="49" charset="0"/>
              </a:rPr>
              <a:t>var</a:t>
            </a:r>
            <a:r>
              <a:rPr lang="en-US" dirty="0" smtClean="0">
                <a:latin typeface="Courier New" pitchFamily="49" charset="0"/>
              </a:rPr>
              <a:t> x, y: real;</a:t>
            </a:r>
            <a:endParaRPr lang="ru-RU" dirty="0">
              <a:latin typeface="Courier New" pitchFamily="49" charset="0"/>
            </a:endParaRPr>
          </a:p>
          <a:p>
            <a:pPr>
              <a:spcBef>
                <a:spcPct val="15000"/>
              </a:spcBef>
            </a:pPr>
            <a:r>
              <a:rPr lang="en-US" b="1" dirty="0" smtClean="0">
                <a:latin typeface="Courier New" pitchFamily="49" charset="0"/>
              </a:rPr>
              <a:t>Begin</a:t>
            </a:r>
            <a:endParaRPr lang="en-US" b="1" dirty="0">
              <a:latin typeface="Courier New" pitchFamily="49" charset="0"/>
            </a:endParaRPr>
          </a:p>
          <a:p>
            <a:pPr>
              <a:spcBef>
                <a:spcPct val="15000"/>
              </a:spcBef>
            </a:pPr>
            <a:r>
              <a:rPr lang="en-US" dirty="0" smtClean="0">
                <a:latin typeface="Courier New" pitchFamily="49" charset="0"/>
              </a:rPr>
              <a:t> </a:t>
            </a:r>
            <a:r>
              <a:rPr lang="en-US" dirty="0" err="1">
                <a:latin typeface="Courier New" pitchFamily="49" charset="0"/>
              </a:rPr>
              <a:t>clrscr</a:t>
            </a:r>
            <a:r>
              <a:rPr lang="en-US" dirty="0">
                <a:latin typeface="Courier New" pitchFamily="49" charset="0"/>
              </a:rPr>
              <a:t>;</a:t>
            </a:r>
          </a:p>
          <a:p>
            <a:pPr>
              <a:spcBef>
                <a:spcPct val="15000"/>
              </a:spcBef>
            </a:pPr>
            <a:r>
              <a:rPr lang="en-US" dirty="0">
                <a:latin typeface="Courier New" pitchFamily="49" charset="0"/>
              </a:rPr>
              <a:t> </a:t>
            </a:r>
            <a:r>
              <a:rPr lang="en-US" b="1" dirty="0" smtClean="0">
                <a:latin typeface="Courier New" pitchFamily="49" charset="0"/>
              </a:rPr>
              <a:t>x:= 5</a:t>
            </a:r>
            <a:r>
              <a:rPr lang="en-US" dirty="0" smtClean="0">
                <a:latin typeface="Courier New" pitchFamily="49" charset="0"/>
              </a:rPr>
              <a:t>;</a:t>
            </a:r>
            <a:endParaRPr lang="ru-RU" dirty="0">
              <a:latin typeface="Courier New" pitchFamily="49" charset="0"/>
            </a:endParaRPr>
          </a:p>
          <a:p>
            <a:pPr>
              <a:spcBef>
                <a:spcPct val="15000"/>
              </a:spcBef>
            </a:pPr>
            <a:r>
              <a:rPr lang="ru-RU" dirty="0">
                <a:latin typeface="Courier New" pitchFamily="49" charset="0"/>
              </a:rPr>
              <a:t>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</a:rPr>
              <a:t>While</a:t>
            </a:r>
            <a:r>
              <a:rPr lang="en-US" dirty="0" smtClean="0">
                <a:latin typeface="Courier New" pitchFamily="49" charset="0"/>
              </a:rPr>
              <a:t> x&lt;=15 do</a:t>
            </a:r>
          </a:p>
          <a:p>
            <a:pPr>
              <a:spcBef>
                <a:spcPct val="15000"/>
              </a:spcBef>
            </a:pPr>
            <a:r>
              <a:rPr lang="en-US" dirty="0" smtClean="0">
                <a:latin typeface="Courier New" pitchFamily="49" charset="0"/>
              </a:rPr>
              <a:t>  begin</a:t>
            </a:r>
            <a:endParaRPr lang="en-US" dirty="0">
              <a:latin typeface="Courier New" pitchFamily="49" charset="0"/>
            </a:endParaRPr>
          </a:p>
          <a:p>
            <a:pPr>
              <a:spcBef>
                <a:spcPct val="15000"/>
              </a:spcBef>
            </a:pPr>
            <a:r>
              <a:rPr lang="en-US" dirty="0">
                <a:latin typeface="Courier New" pitchFamily="49" charset="0"/>
              </a:rPr>
              <a:t> </a:t>
            </a:r>
            <a:r>
              <a:rPr lang="en-US" b="1" dirty="0" smtClean="0">
                <a:solidFill>
                  <a:srgbClr val="C00000"/>
                </a:solidFill>
                <a:latin typeface="Courier New" pitchFamily="49" charset="0"/>
              </a:rPr>
              <a:t>  </a:t>
            </a:r>
            <a:r>
              <a:rPr lang="en-US" dirty="0" smtClean="0">
                <a:latin typeface="Courier New" pitchFamily="49" charset="0"/>
              </a:rPr>
              <a:t>y =</a:t>
            </a:r>
            <a:r>
              <a:rPr lang="en-US" b="1" dirty="0" smtClean="0">
                <a:latin typeface="Courier New" pitchFamily="49" charset="0"/>
              </a:rPr>
              <a:t> </a:t>
            </a:r>
            <a:r>
              <a:rPr lang="en-US" dirty="0" err="1" smtClean="0">
                <a:latin typeface="Courier New" pitchFamily="49" charset="0"/>
              </a:rPr>
              <a:t>sqrt</a:t>
            </a:r>
            <a:r>
              <a:rPr lang="en-US" dirty="0" smtClean="0">
                <a:latin typeface="Courier New" pitchFamily="49" charset="0"/>
              </a:rPr>
              <a:t>(x);</a:t>
            </a:r>
            <a:endParaRPr lang="en-US" dirty="0">
              <a:latin typeface="Courier New" pitchFamily="49" charset="0"/>
            </a:endParaRPr>
          </a:p>
          <a:p>
            <a:pPr>
              <a:spcBef>
                <a:spcPct val="15000"/>
              </a:spcBef>
            </a:pPr>
            <a:r>
              <a:rPr lang="en-US" dirty="0">
                <a:latin typeface="Courier New" pitchFamily="49" charset="0"/>
              </a:rPr>
              <a:t> </a:t>
            </a:r>
            <a:r>
              <a:rPr lang="en-US" dirty="0" smtClean="0">
                <a:latin typeface="Courier New" pitchFamily="49" charset="0"/>
              </a:rPr>
              <a:t>  </a:t>
            </a:r>
            <a:r>
              <a:rPr lang="en-US" dirty="0" err="1" smtClean="0">
                <a:latin typeface="Courier New" pitchFamily="49" charset="0"/>
              </a:rPr>
              <a:t>Writeln</a:t>
            </a:r>
            <a:r>
              <a:rPr lang="en-US" dirty="0" smtClean="0">
                <a:latin typeface="Courier New" pitchFamily="49" charset="0"/>
              </a:rPr>
              <a:t> (</a:t>
            </a:r>
            <a:r>
              <a:rPr lang="en-US" dirty="0" smtClean="0">
                <a:latin typeface="Arial Narrow" pitchFamily="34" charset="0"/>
              </a:rPr>
              <a:t>‘</a:t>
            </a:r>
            <a:r>
              <a:rPr lang="en-US" dirty="0" err="1" smtClean="0">
                <a:latin typeface="Arial Narrow" pitchFamily="34" charset="0"/>
              </a:rPr>
              <a:t>Pri</a:t>
            </a:r>
            <a:r>
              <a:rPr lang="en-US" dirty="0" smtClean="0">
                <a:latin typeface="Arial Narrow" pitchFamily="34" charset="0"/>
              </a:rPr>
              <a:t>  x=  ‘,  x:0:1, ‘  y= ‘, y:0:3</a:t>
            </a:r>
            <a:r>
              <a:rPr lang="en-US" dirty="0" smtClean="0">
                <a:latin typeface="Courier New" pitchFamily="49" charset="0"/>
              </a:rPr>
              <a:t>);</a:t>
            </a:r>
          </a:p>
          <a:p>
            <a:pPr>
              <a:spcBef>
                <a:spcPct val="15000"/>
              </a:spcBef>
            </a:pPr>
            <a:r>
              <a:rPr lang="en-US" dirty="0">
                <a:latin typeface="Courier New" pitchFamily="49" charset="0"/>
              </a:rPr>
              <a:t> </a:t>
            </a:r>
            <a:r>
              <a:rPr lang="en-US" dirty="0" smtClean="0">
                <a:latin typeface="Courier New" pitchFamily="49" charset="0"/>
              </a:rPr>
              <a:t>  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</a:rPr>
              <a:t>x:= x +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</a:rPr>
              <a:t>0.5</a:t>
            </a:r>
            <a:r>
              <a:rPr lang="en-US" dirty="0" smtClean="0">
                <a:latin typeface="Courier New" pitchFamily="49" charset="0"/>
              </a:rPr>
              <a:t>;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</a:rPr>
              <a:t> 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urier New" pitchFamily="49" charset="0"/>
            </a:endParaRPr>
          </a:p>
          <a:p>
            <a:pPr>
              <a:spcBef>
                <a:spcPct val="15000"/>
              </a:spcBef>
            </a:pPr>
            <a:r>
              <a:rPr lang="en-US" dirty="0">
                <a:latin typeface="Courier New" pitchFamily="49" charset="0"/>
              </a:rPr>
              <a:t> </a:t>
            </a:r>
            <a:r>
              <a:rPr lang="en-US" dirty="0" smtClean="0">
                <a:latin typeface="Courier New" pitchFamily="49" charset="0"/>
              </a:rPr>
              <a:t> 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</a:rPr>
              <a:t>end</a:t>
            </a:r>
            <a:r>
              <a:rPr lang="en-US" dirty="0" smtClean="0">
                <a:latin typeface="Courier New" pitchFamily="49" charset="0"/>
              </a:rPr>
              <a:t>; </a:t>
            </a:r>
            <a:endParaRPr lang="en-US" dirty="0">
              <a:latin typeface="Courier New" pitchFamily="49" charset="0"/>
            </a:endParaRPr>
          </a:p>
          <a:p>
            <a:pPr>
              <a:spcBef>
                <a:spcPct val="15000"/>
              </a:spcBef>
            </a:pPr>
            <a:r>
              <a:rPr lang="en-US" dirty="0">
                <a:latin typeface="Courier New" pitchFamily="49" charset="0"/>
              </a:rPr>
              <a:t> </a:t>
            </a:r>
            <a:r>
              <a:rPr lang="en-US" dirty="0" err="1" smtClean="0">
                <a:latin typeface="Courier New" pitchFamily="49" charset="0"/>
              </a:rPr>
              <a:t>readkey</a:t>
            </a:r>
            <a:r>
              <a:rPr lang="en-US" dirty="0">
                <a:latin typeface="Courier New" pitchFamily="49" charset="0"/>
              </a:rPr>
              <a:t>;</a:t>
            </a:r>
            <a:endParaRPr lang="ru-RU" dirty="0">
              <a:latin typeface="Courier New" pitchFamily="49" charset="0"/>
            </a:endParaRPr>
          </a:p>
          <a:p>
            <a:pPr>
              <a:spcBef>
                <a:spcPct val="15000"/>
              </a:spcBef>
            </a:pPr>
            <a:r>
              <a:rPr lang="en-US" b="1" dirty="0" smtClean="0">
                <a:latin typeface="Courier New" pitchFamily="49" charset="0"/>
              </a:rPr>
              <a:t>End</a:t>
            </a:r>
            <a:r>
              <a:rPr lang="en-US" b="1" dirty="0">
                <a:latin typeface="Courier New" pitchFamily="49" charset="0"/>
              </a:rPr>
              <a:t>.</a:t>
            </a:r>
            <a:endParaRPr lang="ru-RU" b="1" dirty="0">
              <a:latin typeface="Courier New" pitchFamily="49" charset="0"/>
            </a:endParaRPr>
          </a:p>
        </p:txBody>
      </p:sp>
      <p:sp>
        <p:nvSpPr>
          <p:cNvPr id="11" name="Text Box 4"/>
          <p:cNvSpPr txBox="1">
            <a:spLocks noChangeArrowheads="1"/>
          </p:cNvSpPr>
          <p:nvPr/>
        </p:nvSpPr>
        <p:spPr bwMode="auto">
          <a:xfrm>
            <a:off x="6249175" y="802225"/>
            <a:ext cx="2452621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ru-RU" sz="3000" dirty="0" smtClean="0"/>
              <a:t>Блок-схема</a:t>
            </a:r>
            <a:endParaRPr lang="ru-RU" sz="3000" dirty="0"/>
          </a:p>
        </p:txBody>
      </p:sp>
      <p:sp>
        <p:nvSpPr>
          <p:cNvPr id="37" name="AutoShape 6"/>
          <p:cNvSpPr>
            <a:spLocks noChangeArrowheads="1"/>
          </p:cNvSpPr>
          <p:nvPr/>
        </p:nvSpPr>
        <p:spPr bwMode="auto">
          <a:xfrm>
            <a:off x="5576437" y="1484784"/>
            <a:ext cx="1656000" cy="468000"/>
          </a:xfrm>
          <a:prstGeom prst="flowChartTerminator">
            <a:avLst/>
          </a:prstGeom>
          <a:solidFill>
            <a:srgbClr val="FFFF99"/>
          </a:solidFill>
          <a:ln w="12700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wrap="none" lIns="90000" tIns="46800" rIns="90000" bIns="46800" anchor="ctr"/>
          <a:lstStyle/>
          <a:p>
            <a:pPr algn="ctr"/>
            <a:r>
              <a:rPr lang="ru-RU" sz="2400" b="0" dirty="0">
                <a:latin typeface="Times New Roman" pitchFamily="18" charset="0"/>
                <a:cs typeface="Times New Roman" pitchFamily="18" charset="0"/>
              </a:rPr>
              <a:t>начало</a:t>
            </a:r>
          </a:p>
        </p:txBody>
      </p:sp>
      <p:sp>
        <p:nvSpPr>
          <p:cNvPr id="38" name="Line 11"/>
          <p:cNvSpPr>
            <a:spLocks noChangeShapeType="1"/>
          </p:cNvSpPr>
          <p:nvPr/>
        </p:nvSpPr>
        <p:spPr bwMode="auto">
          <a:xfrm>
            <a:off x="6440533" y="1916832"/>
            <a:ext cx="0" cy="288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0000" tIns="46800" rIns="90000" bIns="46800" anchor="ctr"/>
          <a:lstStyle/>
          <a:p>
            <a:endParaRPr lang="ru-RU"/>
          </a:p>
        </p:txBody>
      </p:sp>
      <p:sp>
        <p:nvSpPr>
          <p:cNvPr id="39" name="Rectangle 8"/>
          <p:cNvSpPr>
            <a:spLocks noChangeArrowheads="1"/>
          </p:cNvSpPr>
          <p:nvPr/>
        </p:nvSpPr>
        <p:spPr bwMode="auto">
          <a:xfrm>
            <a:off x="5612621" y="2240920"/>
            <a:ext cx="1620000" cy="468000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  <a:ln w="12700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wrap="none" lIns="90000" tIns="46800" rIns="90000" bIns="46800" anchor="ctr"/>
          <a:lstStyle/>
          <a:p>
            <a:pPr algn="ctr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x := 5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" name="Блок-схема: решение 39"/>
          <p:cNvSpPr/>
          <p:nvPr/>
        </p:nvSpPr>
        <p:spPr>
          <a:xfrm>
            <a:off x="5648445" y="2996952"/>
            <a:ext cx="1548000" cy="900000"/>
          </a:xfrm>
          <a:prstGeom prst="flowChartDecision">
            <a:avLst/>
          </a:prstGeom>
          <a:solidFill>
            <a:schemeClr val="bg1"/>
          </a:solidFill>
          <a:ln w="1905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x </a:t>
            </a:r>
            <a:r>
              <a:rPr lang="en-US" dirty="0" smtClean="0">
                <a:solidFill>
                  <a:schemeClr val="tx1"/>
                </a:solidFill>
                <a:sym typeface="Symbol"/>
              </a:rPr>
              <a:t> 15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1" name="Line 11"/>
          <p:cNvSpPr>
            <a:spLocks noChangeShapeType="1"/>
          </p:cNvSpPr>
          <p:nvPr/>
        </p:nvSpPr>
        <p:spPr bwMode="auto">
          <a:xfrm>
            <a:off x="6440533" y="3861048"/>
            <a:ext cx="0" cy="288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0000" tIns="46800" rIns="90000" bIns="46800" anchor="ctr"/>
          <a:lstStyle/>
          <a:p>
            <a:endParaRPr lang="ru-RU"/>
          </a:p>
        </p:txBody>
      </p:sp>
      <p:sp>
        <p:nvSpPr>
          <p:cNvPr id="42" name="Line 11"/>
          <p:cNvSpPr>
            <a:spLocks noChangeShapeType="1"/>
          </p:cNvSpPr>
          <p:nvPr/>
        </p:nvSpPr>
        <p:spPr bwMode="auto">
          <a:xfrm rot="16200000">
            <a:off x="7332322" y="3285001"/>
            <a:ext cx="0" cy="288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0000" tIns="46800" rIns="90000" bIns="46800" anchor="ctr"/>
          <a:lstStyle/>
          <a:p>
            <a:endParaRPr lang="ru-RU"/>
          </a:p>
        </p:txBody>
      </p:sp>
      <p:sp>
        <p:nvSpPr>
          <p:cNvPr id="43" name="Line 11"/>
          <p:cNvSpPr>
            <a:spLocks noChangeShapeType="1"/>
          </p:cNvSpPr>
          <p:nvPr/>
        </p:nvSpPr>
        <p:spPr bwMode="auto">
          <a:xfrm>
            <a:off x="6440533" y="2708920"/>
            <a:ext cx="0" cy="288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0000" tIns="46800" rIns="90000" bIns="46800" anchor="ctr"/>
          <a:lstStyle/>
          <a:p>
            <a:endParaRPr lang="ru-RU"/>
          </a:p>
        </p:txBody>
      </p:sp>
      <p:sp>
        <p:nvSpPr>
          <p:cNvPr id="44" name="AutoShape 7"/>
          <p:cNvSpPr>
            <a:spLocks noChangeArrowheads="1"/>
          </p:cNvSpPr>
          <p:nvPr/>
        </p:nvSpPr>
        <p:spPr bwMode="auto">
          <a:xfrm>
            <a:off x="7452480" y="3212976"/>
            <a:ext cx="1440000" cy="432000"/>
          </a:xfrm>
          <a:prstGeom prst="flowChartTerminator">
            <a:avLst/>
          </a:prstGeom>
          <a:solidFill>
            <a:srgbClr val="FFFF99"/>
          </a:solidFill>
          <a:ln w="12700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wrap="none" lIns="90000" tIns="46800" rIns="90000" bIns="46800" anchor="ctr"/>
          <a:lstStyle/>
          <a:p>
            <a:pPr algn="ctr"/>
            <a:r>
              <a:rPr lang="ru-RU" sz="2400" b="0" dirty="0"/>
              <a:t>конец</a:t>
            </a:r>
          </a:p>
        </p:txBody>
      </p:sp>
      <p:sp>
        <p:nvSpPr>
          <p:cNvPr id="45" name="Rectangle 8"/>
          <p:cNvSpPr>
            <a:spLocks noChangeArrowheads="1"/>
          </p:cNvSpPr>
          <p:nvPr/>
        </p:nvSpPr>
        <p:spPr bwMode="auto">
          <a:xfrm>
            <a:off x="5652120" y="4149080"/>
            <a:ext cx="1620000" cy="504000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  <a:ln w="12700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wrap="none" lIns="90000" tIns="46800" rIns="90000" bIns="46800" anchor="ctr"/>
          <a:lstStyle/>
          <a:p>
            <a:pPr algn="ctr"/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6" name="Объект 4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92864397"/>
              </p:ext>
            </p:extLst>
          </p:nvPr>
        </p:nvGraphicFramePr>
        <p:xfrm>
          <a:off x="6008486" y="4149080"/>
          <a:ext cx="1008112" cy="5040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9" name="Формула" r:id="rId6" imgW="482400" imgH="241200" progId="Equation.3">
                  <p:embed/>
                </p:oleObj>
              </mc:Choice>
              <mc:Fallback>
                <p:oleObj name="Формула" r:id="rId6" imgW="482400" imgH="241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008486" y="4149080"/>
                        <a:ext cx="1008112" cy="50405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" name="Line 11"/>
          <p:cNvSpPr>
            <a:spLocks noChangeShapeType="1"/>
          </p:cNvSpPr>
          <p:nvPr/>
        </p:nvSpPr>
        <p:spPr bwMode="auto">
          <a:xfrm>
            <a:off x="6440533" y="4653136"/>
            <a:ext cx="0" cy="288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0000" tIns="46800" rIns="90000" bIns="46800" anchor="ctr"/>
          <a:lstStyle/>
          <a:p>
            <a:endParaRPr lang="ru-RU"/>
          </a:p>
        </p:txBody>
      </p:sp>
      <p:sp>
        <p:nvSpPr>
          <p:cNvPr id="48" name="AutoShape 9"/>
          <p:cNvSpPr>
            <a:spLocks noChangeArrowheads="1"/>
          </p:cNvSpPr>
          <p:nvPr/>
        </p:nvSpPr>
        <p:spPr bwMode="auto">
          <a:xfrm>
            <a:off x="5612621" y="4941168"/>
            <a:ext cx="1620000" cy="504000"/>
          </a:xfrm>
          <a:prstGeom prst="flowChartInputOutput">
            <a:avLst/>
          </a:prstGeom>
          <a:solidFill>
            <a:srgbClr val="FFFF99"/>
          </a:solidFill>
          <a:ln w="12700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wrap="none" lIns="90000" tIns="46800" rIns="90000" bIns="46800" anchor="ctr"/>
          <a:lstStyle/>
          <a:p>
            <a:pPr algn="ctr"/>
            <a:r>
              <a:rPr lang="ru-RU" sz="2400" b="0" dirty="0" smtClean="0">
                <a:latin typeface="Times New Roman" pitchFamily="18" charset="0"/>
                <a:cs typeface="Times New Roman" pitchFamily="18" charset="0"/>
              </a:rPr>
              <a:t>выв </a:t>
            </a:r>
            <a:r>
              <a:rPr lang="en-US" sz="2400" b="0" dirty="0" smtClean="0"/>
              <a:t>x, y</a:t>
            </a:r>
            <a:endParaRPr lang="ru-RU" sz="2400" dirty="0">
              <a:latin typeface="Courier New" pitchFamily="49" charset="0"/>
            </a:endParaRPr>
          </a:p>
        </p:txBody>
      </p:sp>
      <p:sp>
        <p:nvSpPr>
          <p:cNvPr id="49" name="Line 11"/>
          <p:cNvSpPr>
            <a:spLocks noChangeShapeType="1"/>
          </p:cNvSpPr>
          <p:nvPr/>
        </p:nvSpPr>
        <p:spPr bwMode="auto">
          <a:xfrm>
            <a:off x="6440533" y="6237344"/>
            <a:ext cx="0" cy="288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0000" tIns="46800" rIns="90000" bIns="46800" anchor="ctr"/>
          <a:lstStyle/>
          <a:p>
            <a:endParaRPr lang="ru-RU"/>
          </a:p>
        </p:txBody>
      </p:sp>
      <p:cxnSp>
        <p:nvCxnSpPr>
          <p:cNvPr id="50" name="Прямая соединительная линия 49"/>
          <p:cNvCxnSpPr>
            <a:stCxn id="49" idx="1"/>
          </p:cNvCxnSpPr>
          <p:nvPr/>
        </p:nvCxnSpPr>
        <p:spPr>
          <a:xfrm flipH="1">
            <a:off x="5288405" y="6525344"/>
            <a:ext cx="1152129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единительная линия 50"/>
          <p:cNvCxnSpPr>
            <a:endCxn id="52" idx="0"/>
          </p:cNvCxnSpPr>
          <p:nvPr/>
        </p:nvCxnSpPr>
        <p:spPr>
          <a:xfrm flipV="1">
            <a:off x="5288437" y="2852937"/>
            <a:ext cx="0" cy="367240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Line 11"/>
          <p:cNvSpPr>
            <a:spLocks noChangeShapeType="1"/>
          </p:cNvSpPr>
          <p:nvPr/>
        </p:nvSpPr>
        <p:spPr bwMode="auto">
          <a:xfrm rot="16200000">
            <a:off x="5864485" y="2276888"/>
            <a:ext cx="0" cy="1152097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0000" tIns="46800" rIns="90000" bIns="46800" anchor="ctr"/>
          <a:lstStyle/>
          <a:p>
            <a:endParaRPr lang="ru-RU"/>
          </a:p>
        </p:txBody>
      </p:sp>
      <p:sp>
        <p:nvSpPr>
          <p:cNvPr id="53" name="TextBox 52"/>
          <p:cNvSpPr txBox="1"/>
          <p:nvPr/>
        </p:nvSpPr>
        <p:spPr>
          <a:xfrm>
            <a:off x="5936477" y="3789040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да</a:t>
            </a:r>
            <a:endParaRPr lang="ru-RU" dirty="0"/>
          </a:p>
        </p:txBody>
      </p:sp>
      <p:sp>
        <p:nvSpPr>
          <p:cNvPr id="54" name="TextBox 53"/>
          <p:cNvSpPr txBox="1"/>
          <p:nvPr/>
        </p:nvSpPr>
        <p:spPr>
          <a:xfrm>
            <a:off x="7016597" y="2996952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нет</a:t>
            </a:r>
            <a:endParaRPr lang="ru-RU" dirty="0"/>
          </a:p>
        </p:txBody>
      </p:sp>
      <p:sp>
        <p:nvSpPr>
          <p:cNvPr id="55" name="Line 11"/>
          <p:cNvSpPr>
            <a:spLocks noChangeShapeType="1"/>
          </p:cNvSpPr>
          <p:nvPr/>
        </p:nvSpPr>
        <p:spPr bwMode="auto">
          <a:xfrm>
            <a:off x="6422621" y="5445168"/>
            <a:ext cx="0" cy="288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0000" tIns="46800" rIns="90000" bIns="46800" anchor="ctr"/>
          <a:lstStyle/>
          <a:p>
            <a:endParaRPr lang="ru-RU"/>
          </a:p>
        </p:txBody>
      </p:sp>
      <p:sp>
        <p:nvSpPr>
          <p:cNvPr id="56" name="Rectangle 8"/>
          <p:cNvSpPr>
            <a:spLocks noChangeArrowheads="1"/>
          </p:cNvSpPr>
          <p:nvPr/>
        </p:nvSpPr>
        <p:spPr bwMode="auto">
          <a:xfrm>
            <a:off x="5616296" y="5733256"/>
            <a:ext cx="1620000" cy="468000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  <a:ln w="12700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wrap="none" lIns="90000" tIns="46800" rIns="90000" bIns="46800" anchor="ctr"/>
          <a:lstStyle/>
          <a:p>
            <a:pPr algn="ctr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x := x + 0,5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4264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1040160"/>
          </a:xfrm>
        </p:spPr>
        <p:txBody>
          <a:bodyPr>
            <a:noAutofit/>
          </a:bodyPr>
          <a:lstStyle/>
          <a:p>
            <a:pPr algn="l"/>
            <a:r>
              <a:rPr lang="ru-RU" sz="2400" dirty="0" smtClean="0">
                <a:solidFill>
                  <a:srgbClr val="002060"/>
                </a:solidFill>
              </a:rPr>
              <a:t>Вычислить значение :</a:t>
            </a:r>
            <a:r>
              <a:rPr lang="en-US" sz="2400" dirty="0" smtClean="0">
                <a:solidFill>
                  <a:srgbClr val="002060"/>
                </a:solidFill>
              </a:rPr>
              <a:t>                     </a:t>
            </a:r>
            <a:r>
              <a:rPr lang="ru-RU" sz="2400" dirty="0" smtClean="0">
                <a:solidFill>
                  <a:srgbClr val="002060"/>
                </a:solidFill>
              </a:rPr>
              <a:t>, если </a:t>
            </a:r>
            <a:r>
              <a:rPr lang="en-US" sz="2400" dirty="0" smtClean="0">
                <a:solidFill>
                  <a:srgbClr val="002060"/>
                </a:solidFill>
              </a:rPr>
              <a:t> </a:t>
            </a:r>
            <a:r>
              <a:rPr lang="ru-RU" sz="2400" dirty="0" smtClean="0">
                <a:solidFill>
                  <a:schemeClr val="tx1"/>
                </a:solidFill>
              </a:rPr>
              <a:t>х</a:t>
            </a:r>
            <a:r>
              <a:rPr lang="ru-RU" sz="2400" dirty="0" smtClean="0">
                <a:solidFill>
                  <a:srgbClr val="002060"/>
                </a:solidFill>
              </a:rPr>
              <a:t> изменяется от 5 до 15 с шагом 0,5.</a:t>
            </a:r>
            <a:br>
              <a:rPr lang="ru-RU" sz="2400" dirty="0" smtClean="0">
                <a:solidFill>
                  <a:srgbClr val="002060"/>
                </a:solidFill>
              </a:rPr>
            </a:br>
            <a:r>
              <a:rPr lang="ru-RU" sz="2400" dirty="0" smtClean="0">
                <a:solidFill>
                  <a:srgbClr val="002060"/>
                </a:solidFill>
              </a:rPr>
              <a:t>	</a:t>
            </a:r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Цикл с постусловием</a:t>
            </a:r>
            <a:endParaRPr lang="ru-RU" sz="2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30871501"/>
              </p:ext>
            </p:extLst>
          </p:nvPr>
        </p:nvGraphicFramePr>
        <p:xfrm>
          <a:off x="3707904" y="-63388"/>
          <a:ext cx="1368152" cy="6840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2" name="Формула" r:id="rId3" imgW="482400" imgH="241200" progId="Equation.3">
                  <p:embed/>
                </p:oleObj>
              </mc:Choice>
              <mc:Fallback>
                <p:oleObj name="Формула" r:id="rId3" imgW="482400" imgH="241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707904" y="-63388"/>
                        <a:ext cx="1368152" cy="68407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179512" y="1340768"/>
            <a:ext cx="2452621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ru-RU" sz="3000" dirty="0" smtClean="0"/>
              <a:t>Программа</a:t>
            </a:r>
            <a:endParaRPr lang="ru-RU" sz="30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323528" y="1920443"/>
            <a:ext cx="4896544" cy="41919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15000"/>
              </a:spcBef>
            </a:pPr>
            <a:r>
              <a:rPr lang="en-US" b="1" dirty="0">
                <a:latin typeface="Courier New" pitchFamily="49" charset="0"/>
              </a:rPr>
              <a:t>program </a:t>
            </a:r>
            <a:r>
              <a:rPr lang="en-US" b="1" dirty="0" smtClean="0">
                <a:latin typeface="Courier New" pitchFamily="49" charset="0"/>
              </a:rPr>
              <a:t>Lr10;</a:t>
            </a:r>
            <a:endParaRPr lang="ru-RU" b="1" dirty="0">
              <a:latin typeface="Courier New" pitchFamily="49" charset="0"/>
            </a:endParaRPr>
          </a:p>
          <a:p>
            <a:pPr>
              <a:spcBef>
                <a:spcPct val="15000"/>
              </a:spcBef>
            </a:pPr>
            <a:r>
              <a:rPr lang="ru-RU" dirty="0">
                <a:latin typeface="Courier New" pitchFamily="49" charset="0"/>
              </a:rPr>
              <a:t> </a:t>
            </a:r>
            <a:r>
              <a:rPr lang="en-US" b="1" dirty="0">
                <a:latin typeface="Courier New" pitchFamily="49" charset="0"/>
              </a:rPr>
              <a:t>uses </a:t>
            </a:r>
            <a:r>
              <a:rPr lang="en-US" dirty="0" err="1">
                <a:latin typeface="Courier New" pitchFamily="49" charset="0"/>
              </a:rPr>
              <a:t>Crt</a:t>
            </a:r>
            <a:r>
              <a:rPr lang="en-US" b="1" dirty="0" smtClean="0">
                <a:latin typeface="Courier New" pitchFamily="49" charset="0"/>
              </a:rPr>
              <a:t>;</a:t>
            </a:r>
          </a:p>
          <a:p>
            <a:pPr>
              <a:spcBef>
                <a:spcPct val="15000"/>
              </a:spcBef>
            </a:pPr>
            <a:r>
              <a:rPr lang="ru-RU" b="1" dirty="0" smtClean="0">
                <a:latin typeface="Courier New" pitchFamily="49" charset="0"/>
              </a:rPr>
              <a:t> </a:t>
            </a:r>
            <a:r>
              <a:rPr lang="en-US" b="1" dirty="0" err="1" smtClean="0">
                <a:latin typeface="Courier New" pitchFamily="49" charset="0"/>
              </a:rPr>
              <a:t>var</a:t>
            </a:r>
            <a:r>
              <a:rPr lang="en-US" dirty="0" smtClean="0">
                <a:latin typeface="Courier New" pitchFamily="49" charset="0"/>
              </a:rPr>
              <a:t> x, y: real;</a:t>
            </a:r>
            <a:endParaRPr lang="ru-RU" dirty="0">
              <a:latin typeface="Courier New" pitchFamily="49" charset="0"/>
            </a:endParaRPr>
          </a:p>
          <a:p>
            <a:pPr>
              <a:spcBef>
                <a:spcPct val="15000"/>
              </a:spcBef>
            </a:pPr>
            <a:r>
              <a:rPr lang="en-US" b="1" dirty="0" smtClean="0">
                <a:latin typeface="Courier New" pitchFamily="49" charset="0"/>
              </a:rPr>
              <a:t>Begin</a:t>
            </a:r>
            <a:endParaRPr lang="en-US" b="1" dirty="0">
              <a:latin typeface="Courier New" pitchFamily="49" charset="0"/>
            </a:endParaRPr>
          </a:p>
          <a:p>
            <a:pPr>
              <a:spcBef>
                <a:spcPct val="15000"/>
              </a:spcBef>
            </a:pPr>
            <a:r>
              <a:rPr lang="en-US" dirty="0" smtClean="0">
                <a:latin typeface="Courier New" pitchFamily="49" charset="0"/>
              </a:rPr>
              <a:t> </a:t>
            </a:r>
            <a:r>
              <a:rPr lang="en-US" dirty="0" err="1">
                <a:latin typeface="Courier New" pitchFamily="49" charset="0"/>
              </a:rPr>
              <a:t>clrscr</a:t>
            </a:r>
            <a:r>
              <a:rPr lang="en-US" dirty="0">
                <a:latin typeface="Courier New" pitchFamily="49" charset="0"/>
              </a:rPr>
              <a:t>;</a:t>
            </a:r>
          </a:p>
          <a:p>
            <a:pPr>
              <a:spcBef>
                <a:spcPct val="15000"/>
              </a:spcBef>
            </a:pPr>
            <a:r>
              <a:rPr lang="en-US" dirty="0">
                <a:latin typeface="Courier New" pitchFamily="49" charset="0"/>
              </a:rPr>
              <a:t> </a:t>
            </a:r>
            <a:r>
              <a:rPr lang="en-US" b="1" dirty="0" smtClean="0">
                <a:latin typeface="Courier New" pitchFamily="49" charset="0"/>
              </a:rPr>
              <a:t>x:= 5</a:t>
            </a:r>
            <a:r>
              <a:rPr lang="en-US" dirty="0" smtClean="0">
                <a:latin typeface="Courier New" pitchFamily="49" charset="0"/>
              </a:rPr>
              <a:t>;</a:t>
            </a:r>
            <a:endParaRPr lang="ru-RU" dirty="0">
              <a:latin typeface="Courier New" pitchFamily="49" charset="0"/>
            </a:endParaRPr>
          </a:p>
          <a:p>
            <a:pPr>
              <a:spcBef>
                <a:spcPct val="15000"/>
              </a:spcBef>
            </a:pPr>
            <a:r>
              <a:rPr lang="ru-RU" dirty="0">
                <a:latin typeface="Courier New" pitchFamily="49" charset="0"/>
              </a:rPr>
              <a:t>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</a:rPr>
              <a:t>Repeat</a:t>
            </a:r>
            <a:endParaRPr lang="en-US" dirty="0" smtClean="0">
              <a:latin typeface="Courier New" pitchFamily="49" charset="0"/>
            </a:endParaRPr>
          </a:p>
          <a:p>
            <a:pPr>
              <a:spcBef>
                <a:spcPct val="15000"/>
              </a:spcBef>
            </a:pPr>
            <a:r>
              <a:rPr lang="en-US" dirty="0" smtClean="0">
                <a:latin typeface="Courier New" pitchFamily="49" charset="0"/>
              </a:rPr>
              <a:t>  y =</a:t>
            </a:r>
            <a:r>
              <a:rPr lang="en-US" b="1" dirty="0" smtClean="0">
                <a:latin typeface="Courier New" pitchFamily="49" charset="0"/>
              </a:rPr>
              <a:t> </a:t>
            </a:r>
            <a:r>
              <a:rPr lang="en-US" dirty="0" err="1" smtClean="0">
                <a:latin typeface="Courier New" pitchFamily="49" charset="0"/>
              </a:rPr>
              <a:t>sqrt</a:t>
            </a:r>
            <a:r>
              <a:rPr lang="en-US" dirty="0" smtClean="0">
                <a:latin typeface="Courier New" pitchFamily="49" charset="0"/>
              </a:rPr>
              <a:t>(x);</a:t>
            </a:r>
            <a:endParaRPr lang="en-US" dirty="0">
              <a:latin typeface="Courier New" pitchFamily="49" charset="0"/>
            </a:endParaRPr>
          </a:p>
          <a:p>
            <a:pPr>
              <a:spcBef>
                <a:spcPct val="15000"/>
              </a:spcBef>
            </a:pPr>
            <a:r>
              <a:rPr lang="en-US" dirty="0">
                <a:latin typeface="Courier New" pitchFamily="49" charset="0"/>
              </a:rPr>
              <a:t> </a:t>
            </a:r>
            <a:r>
              <a:rPr lang="en-US" dirty="0" smtClean="0">
                <a:latin typeface="Courier New" pitchFamily="49" charset="0"/>
              </a:rPr>
              <a:t> </a:t>
            </a:r>
            <a:r>
              <a:rPr lang="en-US" dirty="0" err="1" smtClean="0">
                <a:latin typeface="Courier New" pitchFamily="49" charset="0"/>
              </a:rPr>
              <a:t>Writeln</a:t>
            </a:r>
            <a:r>
              <a:rPr lang="en-US" dirty="0" smtClean="0">
                <a:latin typeface="Courier New" pitchFamily="49" charset="0"/>
              </a:rPr>
              <a:t> (</a:t>
            </a:r>
            <a:r>
              <a:rPr lang="en-US" dirty="0" smtClean="0">
                <a:latin typeface="Arial Narrow" pitchFamily="34" charset="0"/>
              </a:rPr>
              <a:t>‘</a:t>
            </a:r>
            <a:r>
              <a:rPr lang="en-US" dirty="0" err="1" smtClean="0">
                <a:latin typeface="Arial Narrow" pitchFamily="34" charset="0"/>
              </a:rPr>
              <a:t>Pri</a:t>
            </a:r>
            <a:r>
              <a:rPr lang="en-US" dirty="0" smtClean="0">
                <a:latin typeface="Arial Narrow" pitchFamily="34" charset="0"/>
              </a:rPr>
              <a:t>  x=  ‘,  x:0:1, ‘  y= ‘, y:0:3</a:t>
            </a:r>
            <a:r>
              <a:rPr lang="en-US" dirty="0" smtClean="0">
                <a:latin typeface="Courier New" pitchFamily="49" charset="0"/>
              </a:rPr>
              <a:t>);</a:t>
            </a:r>
          </a:p>
          <a:p>
            <a:pPr>
              <a:spcBef>
                <a:spcPct val="15000"/>
              </a:spcBef>
            </a:pPr>
            <a:r>
              <a:rPr lang="en-US" dirty="0" smtClean="0">
                <a:latin typeface="Courier New" pitchFamily="49" charset="0"/>
              </a:rPr>
              <a:t> 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</a:rPr>
              <a:t>x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</a:rPr>
              <a:t>:= x + 0.5</a:t>
            </a:r>
            <a:r>
              <a:rPr lang="en-US" dirty="0">
                <a:latin typeface="Courier New" pitchFamily="49" charset="0"/>
              </a:rPr>
              <a:t>;</a:t>
            </a:r>
            <a:endParaRPr lang="en-US" dirty="0" smtClean="0">
              <a:latin typeface="Courier New" pitchFamily="49" charset="0"/>
            </a:endParaRPr>
          </a:p>
          <a:p>
            <a:pPr>
              <a:spcBef>
                <a:spcPct val="15000"/>
              </a:spcBef>
            </a:pPr>
            <a:r>
              <a:rPr lang="en-US" dirty="0">
                <a:latin typeface="Courier New" pitchFamily="49" charset="0"/>
              </a:rPr>
              <a:t> 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</a:rPr>
              <a:t>Until</a:t>
            </a:r>
            <a:r>
              <a:rPr lang="en-US" dirty="0" smtClean="0">
                <a:latin typeface="Courier New" pitchFamily="49" charset="0"/>
              </a:rPr>
              <a:t> x&gt;15; </a:t>
            </a:r>
            <a:endParaRPr lang="en-US" dirty="0">
              <a:latin typeface="Courier New" pitchFamily="49" charset="0"/>
            </a:endParaRPr>
          </a:p>
          <a:p>
            <a:pPr>
              <a:spcBef>
                <a:spcPct val="15000"/>
              </a:spcBef>
            </a:pPr>
            <a:r>
              <a:rPr lang="en-US" dirty="0" smtClean="0">
                <a:latin typeface="Courier New" pitchFamily="49" charset="0"/>
              </a:rPr>
              <a:t> </a:t>
            </a:r>
            <a:r>
              <a:rPr lang="en-US" dirty="0" err="1" smtClean="0">
                <a:latin typeface="Courier New" pitchFamily="49" charset="0"/>
              </a:rPr>
              <a:t>readkey</a:t>
            </a:r>
            <a:r>
              <a:rPr lang="en-US" dirty="0">
                <a:latin typeface="Courier New" pitchFamily="49" charset="0"/>
              </a:rPr>
              <a:t>;</a:t>
            </a:r>
            <a:endParaRPr lang="ru-RU" dirty="0">
              <a:latin typeface="Courier New" pitchFamily="49" charset="0"/>
            </a:endParaRPr>
          </a:p>
          <a:p>
            <a:pPr>
              <a:spcBef>
                <a:spcPct val="15000"/>
              </a:spcBef>
            </a:pPr>
            <a:r>
              <a:rPr lang="en-US" b="1" dirty="0" smtClean="0">
                <a:latin typeface="Courier New" pitchFamily="49" charset="0"/>
              </a:rPr>
              <a:t>End</a:t>
            </a:r>
            <a:r>
              <a:rPr lang="en-US" b="1" dirty="0">
                <a:latin typeface="Courier New" pitchFamily="49" charset="0"/>
              </a:rPr>
              <a:t>.</a:t>
            </a:r>
            <a:endParaRPr lang="ru-RU" b="1" dirty="0">
              <a:latin typeface="Courier New" pitchFamily="49" charset="0"/>
            </a:endParaRPr>
          </a:p>
        </p:txBody>
      </p:sp>
      <p:sp>
        <p:nvSpPr>
          <p:cNvPr id="11" name="Text Box 4"/>
          <p:cNvSpPr txBox="1">
            <a:spLocks noChangeArrowheads="1"/>
          </p:cNvSpPr>
          <p:nvPr/>
        </p:nvSpPr>
        <p:spPr bwMode="auto">
          <a:xfrm>
            <a:off x="6228183" y="788370"/>
            <a:ext cx="2452621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ru-RU" sz="3000" dirty="0" smtClean="0"/>
              <a:t>Блок-схема</a:t>
            </a:r>
            <a:endParaRPr lang="ru-RU" sz="3000" dirty="0"/>
          </a:p>
        </p:txBody>
      </p:sp>
      <p:sp>
        <p:nvSpPr>
          <p:cNvPr id="27" name="AutoShape 6"/>
          <p:cNvSpPr>
            <a:spLocks noChangeArrowheads="1"/>
          </p:cNvSpPr>
          <p:nvPr/>
        </p:nvSpPr>
        <p:spPr bwMode="auto">
          <a:xfrm>
            <a:off x="5576437" y="1340768"/>
            <a:ext cx="1656000" cy="468000"/>
          </a:xfrm>
          <a:prstGeom prst="flowChartTerminator">
            <a:avLst/>
          </a:prstGeom>
          <a:solidFill>
            <a:srgbClr val="FFFF99"/>
          </a:solidFill>
          <a:ln w="12700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wrap="none" lIns="90000" tIns="46800" rIns="90000" bIns="46800" anchor="ctr"/>
          <a:lstStyle/>
          <a:p>
            <a:pPr algn="ctr"/>
            <a:r>
              <a:rPr lang="ru-RU" sz="2400" b="0" dirty="0">
                <a:latin typeface="Times New Roman" pitchFamily="18" charset="0"/>
                <a:cs typeface="Times New Roman" pitchFamily="18" charset="0"/>
              </a:rPr>
              <a:t>начало</a:t>
            </a:r>
          </a:p>
        </p:txBody>
      </p:sp>
      <p:sp>
        <p:nvSpPr>
          <p:cNvPr id="33" name="Line 11"/>
          <p:cNvSpPr>
            <a:spLocks noChangeShapeType="1"/>
          </p:cNvSpPr>
          <p:nvPr/>
        </p:nvSpPr>
        <p:spPr bwMode="auto">
          <a:xfrm>
            <a:off x="6440533" y="1772816"/>
            <a:ext cx="0" cy="288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0000" tIns="46800" rIns="90000" bIns="46800" anchor="ctr"/>
          <a:lstStyle/>
          <a:p>
            <a:endParaRPr lang="ru-RU"/>
          </a:p>
        </p:txBody>
      </p:sp>
      <p:sp>
        <p:nvSpPr>
          <p:cNvPr id="34" name="Rectangle 8"/>
          <p:cNvSpPr>
            <a:spLocks noChangeArrowheads="1"/>
          </p:cNvSpPr>
          <p:nvPr/>
        </p:nvSpPr>
        <p:spPr bwMode="auto">
          <a:xfrm>
            <a:off x="5612621" y="2096904"/>
            <a:ext cx="1620000" cy="468000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  <a:ln w="12700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wrap="none" lIns="90000" tIns="46800" rIns="90000" bIns="46800" anchor="ctr"/>
          <a:lstStyle/>
          <a:p>
            <a:pPr algn="ctr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x := 5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Блок-схема: решение 34"/>
          <p:cNvSpPr/>
          <p:nvPr/>
        </p:nvSpPr>
        <p:spPr>
          <a:xfrm>
            <a:off x="5728412" y="5174212"/>
            <a:ext cx="1548000" cy="900000"/>
          </a:xfrm>
          <a:prstGeom prst="flowChartDecision">
            <a:avLst/>
          </a:prstGeom>
          <a:solidFill>
            <a:schemeClr val="bg1"/>
          </a:solidFill>
          <a:ln w="1905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x </a:t>
            </a:r>
            <a:r>
              <a:rPr lang="en-US" dirty="0" smtClean="0">
                <a:solidFill>
                  <a:schemeClr val="tx1"/>
                </a:solidFill>
                <a:sym typeface="Symbol"/>
              </a:rPr>
              <a:t>&gt;15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6" name="Line 11"/>
          <p:cNvSpPr>
            <a:spLocks noChangeShapeType="1"/>
          </p:cNvSpPr>
          <p:nvPr/>
        </p:nvSpPr>
        <p:spPr bwMode="auto">
          <a:xfrm>
            <a:off x="6466412" y="3356960"/>
            <a:ext cx="0" cy="288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0000" tIns="46800" rIns="90000" bIns="46800" anchor="ctr"/>
          <a:lstStyle/>
          <a:p>
            <a:endParaRPr lang="ru-RU"/>
          </a:p>
        </p:txBody>
      </p:sp>
      <p:sp>
        <p:nvSpPr>
          <p:cNvPr id="38" name="Line 11"/>
          <p:cNvSpPr>
            <a:spLocks noChangeShapeType="1"/>
          </p:cNvSpPr>
          <p:nvPr/>
        </p:nvSpPr>
        <p:spPr bwMode="auto">
          <a:xfrm>
            <a:off x="6440533" y="2564904"/>
            <a:ext cx="0" cy="288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0000" tIns="46800" rIns="90000" bIns="46800" anchor="ctr"/>
          <a:lstStyle/>
          <a:p>
            <a:endParaRPr lang="ru-RU"/>
          </a:p>
        </p:txBody>
      </p:sp>
      <p:sp>
        <p:nvSpPr>
          <p:cNvPr id="39" name="AutoShape 7"/>
          <p:cNvSpPr>
            <a:spLocks noChangeArrowheads="1"/>
          </p:cNvSpPr>
          <p:nvPr/>
        </p:nvSpPr>
        <p:spPr bwMode="auto">
          <a:xfrm>
            <a:off x="5746412" y="6281984"/>
            <a:ext cx="1440000" cy="432000"/>
          </a:xfrm>
          <a:prstGeom prst="flowChartTerminator">
            <a:avLst/>
          </a:prstGeom>
          <a:solidFill>
            <a:srgbClr val="FFFF99"/>
          </a:solidFill>
          <a:ln w="12700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wrap="none" lIns="90000" tIns="46800" rIns="90000" bIns="46800" anchor="ctr"/>
          <a:lstStyle/>
          <a:p>
            <a:pPr algn="ctr"/>
            <a:r>
              <a:rPr lang="ru-RU" sz="2400" b="0" dirty="0"/>
              <a:t>конец</a:t>
            </a:r>
          </a:p>
        </p:txBody>
      </p:sp>
      <p:sp>
        <p:nvSpPr>
          <p:cNvPr id="40" name="Rectangle 8"/>
          <p:cNvSpPr>
            <a:spLocks noChangeArrowheads="1"/>
          </p:cNvSpPr>
          <p:nvPr/>
        </p:nvSpPr>
        <p:spPr bwMode="auto">
          <a:xfrm>
            <a:off x="5712322" y="2852936"/>
            <a:ext cx="1620000" cy="504000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  <a:ln w="12700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wrap="none" lIns="90000" tIns="46800" rIns="90000" bIns="46800" anchor="ctr"/>
          <a:lstStyle/>
          <a:p>
            <a:pPr algn="ctr"/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1" name="Объект 4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30684201"/>
              </p:ext>
            </p:extLst>
          </p:nvPr>
        </p:nvGraphicFramePr>
        <p:xfrm>
          <a:off x="6018266" y="2852880"/>
          <a:ext cx="1008112" cy="5040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3" name="Формула" r:id="rId6" imgW="482400" imgH="241200" progId="Equation.3">
                  <p:embed/>
                </p:oleObj>
              </mc:Choice>
              <mc:Fallback>
                <p:oleObj name="Формула" r:id="rId6" imgW="482400" imgH="241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018266" y="2852880"/>
                        <a:ext cx="1008112" cy="50405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2" name="Line 11"/>
          <p:cNvSpPr>
            <a:spLocks noChangeShapeType="1"/>
          </p:cNvSpPr>
          <p:nvPr/>
        </p:nvSpPr>
        <p:spPr bwMode="auto">
          <a:xfrm>
            <a:off x="6522322" y="4936454"/>
            <a:ext cx="0" cy="288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0000" tIns="46800" rIns="90000" bIns="46800" anchor="ctr"/>
          <a:lstStyle/>
          <a:p>
            <a:endParaRPr lang="ru-RU"/>
          </a:p>
        </p:txBody>
      </p:sp>
      <p:sp>
        <p:nvSpPr>
          <p:cNvPr id="43" name="AutoShape 9"/>
          <p:cNvSpPr>
            <a:spLocks noChangeArrowheads="1"/>
          </p:cNvSpPr>
          <p:nvPr/>
        </p:nvSpPr>
        <p:spPr bwMode="auto">
          <a:xfrm>
            <a:off x="5688304" y="3620385"/>
            <a:ext cx="1620000" cy="504000"/>
          </a:xfrm>
          <a:prstGeom prst="flowChartInputOutput">
            <a:avLst/>
          </a:prstGeom>
          <a:solidFill>
            <a:srgbClr val="FFFF99"/>
          </a:solidFill>
          <a:ln w="12700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wrap="none" lIns="90000" tIns="46800" rIns="90000" bIns="46800" anchor="ctr"/>
          <a:lstStyle/>
          <a:p>
            <a:pPr algn="ctr"/>
            <a:r>
              <a:rPr lang="ru-RU" sz="2400" b="0" dirty="0" smtClean="0">
                <a:latin typeface="Times New Roman" pitchFamily="18" charset="0"/>
                <a:cs typeface="Times New Roman" pitchFamily="18" charset="0"/>
              </a:rPr>
              <a:t>выв </a:t>
            </a:r>
            <a:r>
              <a:rPr lang="en-US" sz="2400" b="0" dirty="0" smtClean="0"/>
              <a:t>x, y</a:t>
            </a:r>
            <a:endParaRPr lang="ru-RU" sz="2400" dirty="0">
              <a:latin typeface="Courier New" pitchFamily="49" charset="0"/>
            </a:endParaRPr>
          </a:p>
        </p:txBody>
      </p:sp>
      <p:cxnSp>
        <p:nvCxnSpPr>
          <p:cNvPr id="45" name="Прямая соединительная линия 44"/>
          <p:cNvCxnSpPr/>
          <p:nvPr/>
        </p:nvCxnSpPr>
        <p:spPr>
          <a:xfrm flipH="1">
            <a:off x="5292080" y="5624212"/>
            <a:ext cx="504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единительная линия 45"/>
          <p:cNvCxnSpPr>
            <a:endCxn id="47" idx="0"/>
          </p:cNvCxnSpPr>
          <p:nvPr/>
        </p:nvCxnSpPr>
        <p:spPr>
          <a:xfrm flipH="1" flipV="1">
            <a:off x="5288437" y="2708921"/>
            <a:ext cx="3643" cy="291529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Line 11"/>
          <p:cNvSpPr>
            <a:spLocks noChangeShapeType="1"/>
          </p:cNvSpPr>
          <p:nvPr/>
        </p:nvSpPr>
        <p:spPr bwMode="auto">
          <a:xfrm rot="16200000">
            <a:off x="5864485" y="2132872"/>
            <a:ext cx="0" cy="1152097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0000" tIns="46800" rIns="90000" bIns="46800" anchor="ctr"/>
          <a:lstStyle/>
          <a:p>
            <a:endParaRPr lang="ru-RU"/>
          </a:p>
        </p:txBody>
      </p:sp>
      <p:sp>
        <p:nvSpPr>
          <p:cNvPr id="48" name="TextBox 47"/>
          <p:cNvSpPr txBox="1"/>
          <p:nvPr/>
        </p:nvSpPr>
        <p:spPr>
          <a:xfrm>
            <a:off x="6627993" y="5927694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да</a:t>
            </a:r>
            <a:endParaRPr lang="ru-RU" dirty="0"/>
          </a:p>
        </p:txBody>
      </p:sp>
      <p:sp>
        <p:nvSpPr>
          <p:cNvPr id="49" name="TextBox 48"/>
          <p:cNvSpPr txBox="1"/>
          <p:nvPr/>
        </p:nvSpPr>
        <p:spPr>
          <a:xfrm>
            <a:off x="5324589" y="5174212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нет</a:t>
            </a:r>
            <a:endParaRPr lang="ru-RU" dirty="0"/>
          </a:p>
        </p:txBody>
      </p:sp>
      <p:sp>
        <p:nvSpPr>
          <p:cNvPr id="50" name="Line 11"/>
          <p:cNvSpPr>
            <a:spLocks noChangeShapeType="1"/>
          </p:cNvSpPr>
          <p:nvPr/>
        </p:nvSpPr>
        <p:spPr bwMode="auto">
          <a:xfrm>
            <a:off x="6478561" y="4180454"/>
            <a:ext cx="0" cy="288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0000" tIns="46800" rIns="90000" bIns="46800" anchor="ctr"/>
          <a:lstStyle/>
          <a:p>
            <a:endParaRPr lang="ru-RU"/>
          </a:p>
        </p:txBody>
      </p:sp>
      <p:sp>
        <p:nvSpPr>
          <p:cNvPr id="51" name="Rectangle 8"/>
          <p:cNvSpPr>
            <a:spLocks noChangeArrowheads="1"/>
          </p:cNvSpPr>
          <p:nvPr/>
        </p:nvSpPr>
        <p:spPr bwMode="auto">
          <a:xfrm>
            <a:off x="5656412" y="4468454"/>
            <a:ext cx="1620000" cy="468000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  <a:ln w="12700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wrap="none" lIns="90000" tIns="46800" rIns="90000" bIns="46800" anchor="ctr"/>
          <a:lstStyle/>
          <a:p>
            <a:pPr algn="ctr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x := x + 0,5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2" name="Line 11"/>
          <p:cNvSpPr>
            <a:spLocks noChangeShapeType="1"/>
          </p:cNvSpPr>
          <p:nvPr/>
        </p:nvSpPr>
        <p:spPr bwMode="auto">
          <a:xfrm>
            <a:off x="6508990" y="6074212"/>
            <a:ext cx="0" cy="288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0000" tIns="46800" rIns="90000" bIns="46800" anchor="ctr"/>
          <a:lstStyle/>
          <a:p>
            <a:endParaRPr lang="ru-RU"/>
          </a:p>
        </p:txBody>
      </p:sp>
      <p:sp>
        <p:nvSpPr>
          <p:cNvPr id="26" name="Управляющая кнопка: настраиваемая 25">
            <a:hlinkClick r:id="rId7" action="ppaction://hlinksldjump" highlightClick="1"/>
          </p:cNvPr>
          <p:cNvSpPr/>
          <p:nvPr/>
        </p:nvSpPr>
        <p:spPr>
          <a:xfrm>
            <a:off x="7920488" y="6408000"/>
            <a:ext cx="1044000" cy="288000"/>
          </a:xfrm>
          <a:prstGeom prst="actionButtonBlank">
            <a:avLst/>
          </a:prstGeom>
          <a:solidFill>
            <a:srgbClr val="BFD1D3"/>
          </a:solidFill>
          <a:ln w="22225">
            <a:solidFill>
              <a:srgbClr val="7030A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 smtClean="0">
                <a:solidFill>
                  <a:srgbClr val="7030A0"/>
                </a:solidFill>
                <a:latin typeface="Arial Narrow" pitchFamily="34" charset="0"/>
              </a:rPr>
              <a:t>СОДЕРЖАНИЕ</a:t>
            </a:r>
            <a:endParaRPr lang="ru-RU" sz="1100" b="1" dirty="0">
              <a:solidFill>
                <a:srgbClr val="7030A0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6856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theme/theme1.xml><?xml version="1.0" encoding="utf-8"?>
<a:theme xmlns:a="http://schemas.openxmlformats.org/drawingml/2006/main" name="14onlin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Тема Office">
      <a:majorFont>
        <a:latin typeface="FederationBold"/>
        <a:ea typeface=""/>
        <a:cs typeface=""/>
      </a:majorFont>
      <a:minorFont>
        <a:latin typeface="FederationBold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ustom Design">
  <a:themeElements>
    <a:clrScheme name="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ustom Design">
      <a:majorFont>
        <a:latin typeface="FederationBol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Custom Design">
  <a:themeElements>
    <a:clrScheme name="1_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Custom Design">
      <a:majorFont>
        <a:latin typeface="FederationBol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_Custom Design">
  <a:themeElements>
    <a:clrScheme name="2_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Custom Design">
      <a:majorFont>
        <a:latin typeface="FederationBold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Официальная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BoxedArt_Online</Template>
  <TotalTime>843</TotalTime>
  <Words>1952</Words>
  <Application>Microsoft Office PowerPoint</Application>
  <PresentationFormat>Экран (4:3)</PresentationFormat>
  <Paragraphs>413</Paragraphs>
  <Slides>27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5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3" baseType="lpstr">
      <vt:lpstr>14online</vt:lpstr>
      <vt:lpstr>Custom Design</vt:lpstr>
      <vt:lpstr>1_Custom Design</vt:lpstr>
      <vt:lpstr>2_Custom Design</vt:lpstr>
      <vt:lpstr>Официальная</vt:lpstr>
      <vt:lpstr>Формула</vt:lpstr>
      <vt:lpstr>Язык программирования Паскаль (Pascal)</vt:lpstr>
      <vt:lpstr>Содержание</vt:lpstr>
      <vt:lpstr>Опорный конспект</vt:lpstr>
      <vt:lpstr>Язык программирования Паскаль (Pascal)</vt:lpstr>
      <vt:lpstr>Составить программу вычисления среднего значения. Цифры для текста подсказок задать const, значения заданий задать с клавиатуры. Вывод оформить в виде:</vt:lpstr>
      <vt:lpstr>Математическое описание</vt:lpstr>
      <vt:lpstr>Пример программы (без оформления)</vt:lpstr>
      <vt:lpstr>Пример программы (с оформлением)</vt:lpstr>
      <vt:lpstr>Презентация PowerPoint</vt:lpstr>
      <vt:lpstr>Язык программирования Паскаль (Pascal)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Язык программирования Паскаль (Pascal)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Язык программирования Паскаль (Pascal)</vt:lpstr>
      <vt:lpstr>Вычислить значение :                     , если  х изменяется от 5 до 15 с шагом 0,5.  Цикл с предусловием</vt:lpstr>
      <vt:lpstr>Вычислить значение :                     , если  х изменяется от 5 до 15 с шагом 0,5.  Цикл с постусловием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Язык программирования Паскаль (Pascal)</dc:title>
  <dc:creator>1</dc:creator>
  <cp:lastModifiedBy>1</cp:lastModifiedBy>
  <cp:revision>52</cp:revision>
  <dcterms:created xsi:type="dcterms:W3CDTF">2015-02-02T15:16:00Z</dcterms:created>
  <dcterms:modified xsi:type="dcterms:W3CDTF">2016-02-14T18:19:04Z</dcterms:modified>
</cp:coreProperties>
</file>