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2"/>
  </p:notesMasterIdLst>
  <p:sldIdLst>
    <p:sldId id="264" r:id="rId3"/>
    <p:sldId id="265" r:id="rId4"/>
    <p:sldId id="266" r:id="rId5"/>
    <p:sldId id="256" r:id="rId6"/>
    <p:sldId id="257" r:id="rId7"/>
    <p:sldId id="263" r:id="rId8"/>
    <p:sldId id="258" r:id="rId9"/>
    <p:sldId id="259" r:id="rId10"/>
    <p:sldId id="260" r:id="rId11"/>
    <p:sldId id="261" r:id="rId12"/>
    <p:sldId id="262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6" r:id="rId24"/>
    <p:sldId id="279" r:id="rId25"/>
    <p:sldId id="280" r:id="rId26"/>
    <p:sldId id="281" r:id="rId27"/>
    <p:sldId id="282" r:id="rId28"/>
    <p:sldId id="285" r:id="rId29"/>
    <p:sldId id="286" r:id="rId30"/>
    <p:sldId id="27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DEFB"/>
    <a:srgbClr val="B5FC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0198E-D2A5-4975-B989-9520C3E05CEA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705A-F34D-4E80-86F9-B7359B7F0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263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1401267" y="915079"/>
            <a:ext cx="4055466" cy="313353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1045550" y="4352734"/>
            <a:ext cx="4766900" cy="347567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1401267" y="915079"/>
            <a:ext cx="4055466" cy="313353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/>
          </p:nvPr>
        </p:nvSpPr>
        <p:spPr>
          <a:xfrm>
            <a:off x="1045550" y="4352734"/>
            <a:ext cx="4766900" cy="347567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1401267" y="915079"/>
            <a:ext cx="4055466" cy="313353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1045550" y="4352734"/>
            <a:ext cx="4766900" cy="347567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1401267" y="915079"/>
            <a:ext cx="4055466" cy="313353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1045550" y="4352734"/>
            <a:ext cx="4766900" cy="347567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5F1A39-CF95-4686-85C0-5A226648C5FF}" type="slidenum">
              <a:rPr lang="ru-RU" smtClean="0">
                <a:latin typeface="Arial" pitchFamily="34" charset="0"/>
              </a:rPr>
              <a:pPr/>
              <a:t>19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40965" name="Верхний колонтитул 4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401" y="576060"/>
            <a:ext cx="7803360" cy="11521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441910"/>
      </p:ext>
    </p:extLst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042537C-AD6F-4754-AC11-17EA65227B20}" type="datetimeFigureOut">
              <a:rPr lang="ru-RU" smtClean="0"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C096BB6-F5BD-44D1-A7D2-40C16FB069F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886" y="0"/>
            <a:ext cx="9547886" cy="718899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Урок Информатики и ИКТ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044004"/>
            <a:ext cx="75608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top">
              <a:avLst>
                <a:gd name="adj" fmla="val 18651"/>
              </a:avLst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7200" b="1" cap="all" spc="0" dirty="0" smtClean="0">
                <a:ln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2700000" scaled="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18 марта 2014 г.</a:t>
            </a:r>
            <a:endParaRPr lang="ru-RU" sz="7200" b="1" cap="all" spc="0" dirty="0">
              <a:ln/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2700000" scaled="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4583" y="37261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Преподаватель: </a:t>
            </a:r>
          </a:p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Ломакина Татьяна Сергеевна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948612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-4327"/>
            <a:ext cx="925252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365104"/>
            <a:ext cx="3312368" cy="79208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Приложение № 1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1628800"/>
            <a:ext cx="9000776" cy="2520280"/>
          </a:xfrm>
        </p:spPr>
        <p:txBody>
          <a:bodyPr>
            <a:normAutofit fontScale="90000"/>
          </a:bodyPr>
          <a:lstStyle/>
          <a:p>
            <a:r>
              <a:rPr lang="ru-RU" sz="6000" b="1" i="1" u="sng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2700000" scaled="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Тест: «Информационно-коммуникационные технологии </a:t>
            </a:r>
            <a:r>
              <a:rPr lang="ru-RU" sz="6000" b="1" i="1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2700000" scaled="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работы </a:t>
            </a:r>
            <a:br>
              <a:rPr lang="ru-RU" sz="6000" b="1" i="1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2700000" scaled="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6000" b="1" i="1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2700000" scaled="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 </a:t>
            </a:r>
            <a:r>
              <a:rPr lang="ru-RU" sz="6000" b="1" i="1" u="sng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2700000" scaled="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компьютерной сети»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6950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53732"/>
              </p:ext>
            </p:extLst>
          </p:nvPr>
        </p:nvGraphicFramePr>
        <p:xfrm>
          <a:off x="1547664" y="2780928"/>
          <a:ext cx="6552730" cy="3168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8901"/>
                <a:gridCol w="1307255"/>
                <a:gridCol w="1307255"/>
                <a:gridCol w="1315482"/>
                <a:gridCol w="1313837"/>
              </a:tblGrid>
              <a:tr h="641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</a:t>
                      </a:r>
                      <a:endParaRPr lang="ru-RU" sz="110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</a:t>
                      </a:r>
                      <a:endParaRPr lang="ru-RU" sz="110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4</a:t>
                      </a:r>
                      <a:endParaRPr lang="ru-RU" sz="110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5</a:t>
                      </a:r>
                      <a:endParaRPr lang="ru-RU" sz="110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27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effectLst/>
                        </a:rPr>
                        <a:t>1-d</a:t>
                      </a:r>
                      <a:br>
                        <a:rPr lang="ru-RU" sz="2800" b="1">
                          <a:effectLst/>
                        </a:rPr>
                      </a:br>
                      <a:r>
                        <a:rPr lang="ru-RU" sz="2800" b="1">
                          <a:effectLst/>
                        </a:rPr>
                        <a:t>2-c</a:t>
                      </a:r>
                      <a:br>
                        <a:rPr lang="ru-RU" sz="2800" b="1">
                          <a:effectLst/>
                        </a:rPr>
                      </a:br>
                      <a:r>
                        <a:rPr lang="ru-RU" sz="2800" b="1">
                          <a:effectLst/>
                        </a:rPr>
                        <a:t>3-b</a:t>
                      </a:r>
                      <a:br>
                        <a:rPr lang="ru-RU" sz="2800" b="1">
                          <a:effectLst/>
                        </a:rPr>
                      </a:br>
                      <a:r>
                        <a:rPr lang="ru-RU" sz="2800" b="1">
                          <a:effectLst/>
                        </a:rPr>
                        <a:t>4-a</a:t>
                      </a:r>
                      <a:endParaRPr lang="ru-RU" sz="1100" b="1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</a:rPr>
                        <a:t>1, 4</a:t>
                      </a:r>
                      <a:endParaRPr lang="ru-RU" sz="1100" b="1" dirty="0">
                        <a:solidFill>
                          <a:srgbClr val="94363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Ответы к тесту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20792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604448" cy="3816423"/>
          </a:xfrm>
        </p:spPr>
        <p:txBody>
          <a:bodyPr>
            <a:normAutofit fontScale="90000"/>
          </a:bodyPr>
          <a:lstStyle/>
          <a:p>
            <a:pPr algn="r"/>
            <a:r>
              <a:rPr lang="ru-RU" sz="4900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Письма, написанные от руки, </a:t>
            </a:r>
            <a:br>
              <a:rPr lang="ru-RU" sz="4900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</a:br>
            <a:r>
              <a:rPr lang="ru-RU" sz="4900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теперь уже выглядят</a:t>
            </a:r>
            <a:br>
              <a:rPr lang="ru-RU" sz="4900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</a:br>
            <a:r>
              <a:rPr lang="ru-RU" sz="4900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как поздравления из прошлого века.</a:t>
            </a:r>
            <a:r>
              <a:rPr lang="ru-RU" i="1" dirty="0" smtClean="0">
                <a:latin typeface="Monotype Corsiva" pitchFamily="66" charset="0"/>
              </a:rPr>
              <a:t/>
            </a:r>
            <a:br>
              <a:rPr lang="ru-RU" i="1" dirty="0" smtClean="0">
                <a:latin typeface="Monotype Corsiva" pitchFamily="66" charset="0"/>
              </a:rPr>
            </a:br>
            <a:r>
              <a:rPr lang="ru-RU" i="1" dirty="0" smtClean="0">
                <a:latin typeface="Monotype Corsiva" pitchFamily="66" charset="0"/>
              </a:rPr>
              <a:t/>
            </a:r>
            <a:br>
              <a:rPr lang="ru-RU" i="1" dirty="0" smtClean="0">
                <a:latin typeface="Monotype Corsiva" pitchFamily="66" charset="0"/>
              </a:rPr>
            </a:br>
            <a:r>
              <a:rPr lang="ru-RU" sz="2800" b="1" i="1" dirty="0" err="1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charset="0"/>
              </a:rPr>
              <a:t>Tорнтон</a:t>
            </a:r>
            <a:r>
              <a:rPr lang="ru-RU" sz="2800" b="1" i="1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charset="0"/>
              </a:rPr>
              <a:t> Уайлдер, </a:t>
            </a:r>
            <a:br>
              <a:rPr lang="ru-RU" sz="2800" b="1" i="1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charset="0"/>
              </a:rPr>
            </a:br>
            <a:r>
              <a:rPr lang="ru-RU" sz="2800" b="1" i="1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charset="0"/>
              </a:rPr>
              <a:t>американский писатель</a:t>
            </a:r>
            <a:r>
              <a:rPr lang="ru-RU" sz="2800" i="1" dirty="0" smtClean="0">
                <a:latin typeface="Arial" charset="0"/>
              </a:rPr>
              <a:t/>
            </a:r>
            <a:br>
              <a:rPr lang="ru-RU" sz="2800" i="1" dirty="0" smtClean="0">
                <a:latin typeface="Arial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555743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644" y="0"/>
            <a:ext cx="9727288" cy="732407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0" t="13569" r="14464" b="20185"/>
          <a:stretch/>
        </p:blipFill>
        <p:spPr>
          <a:xfrm>
            <a:off x="6948264" y="0"/>
            <a:ext cx="2090057" cy="193765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260648"/>
            <a:ext cx="8352928" cy="475611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i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5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"</a:t>
            </a:r>
            <a:r>
              <a:rPr lang="ru-RU" sz="54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Создание электронной почты на открытых  </a:t>
            </a:r>
            <a:endParaRPr lang="ru-RU" sz="5400" b="1" i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5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интернет </a:t>
            </a:r>
            <a:r>
              <a:rPr lang="ru-RU" sz="54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- порталах "</a:t>
            </a:r>
            <a:endParaRPr lang="ru-RU" sz="5400" i="1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332656"/>
            <a:ext cx="5976664" cy="109783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>
                <a:gd name="adj" fmla="val 45284"/>
              </a:avLst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u="sng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Тема урока: 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66044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360" y="1451397"/>
            <a:ext cx="8435280" cy="4997152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56000"/>
                </a:schemeClr>
              </a:gs>
              <a:gs pos="10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600" b="1" i="1" dirty="0">
                <a:solidFill>
                  <a:schemeClr val="tx2">
                    <a:lumMod val="50000"/>
                  </a:schemeClr>
                </a:solidFill>
              </a:rPr>
              <a:t>Образовательная: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Сформировать представление об информационном обществе и месте телекоммуникаций в этом обществе;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Сформировать представление об имеющихся ресурсах сети Интернет;</a:t>
            </a:r>
          </a:p>
          <a:p>
            <a:pPr>
              <a:buFont typeface="Wingdings" pitchFamily="2" charset="2"/>
              <a:buChar char="q"/>
            </a:pPr>
            <a:r>
              <a:rPr lang="ru-RU" sz="3600" b="1" i="1" dirty="0">
                <a:solidFill>
                  <a:schemeClr val="tx2">
                    <a:lumMod val="50000"/>
                  </a:schemeClr>
                </a:solidFill>
              </a:rPr>
              <a:t>Воспитательная:</a:t>
            </a:r>
            <a:r>
              <a:rPr lang="ru-RU" sz="36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Воспитать коммуникативные свойства личности;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Повысить активность обучающихся на уроке;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Воспитать сетевую этику;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Воспитывать внимание, ответственность за выполнение поставленной задачи.</a:t>
            </a:r>
          </a:p>
          <a:p>
            <a:pPr marL="0" indent="0">
              <a:buNone/>
            </a:pPr>
            <a:r>
              <a:rPr lang="ru-RU" sz="3600" b="1" i="1" dirty="0">
                <a:solidFill>
                  <a:schemeClr val="tx2">
                    <a:lumMod val="50000"/>
                  </a:schemeClr>
                </a:solidFill>
              </a:rPr>
              <a:t>Развивающая:</a:t>
            </a:r>
            <a:r>
              <a:rPr lang="ru-RU" sz="36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Развитие познавательного интереса, алгоритмического мышления, памяти, навыков, самостоятельности работы на компьютере;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Сформировать познавательный интерес;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Развить навыки общения в сети;</a:t>
            </a:r>
          </a:p>
          <a:p>
            <a:pPr lvl="0">
              <a:buFont typeface="Wingdings" pitchFamily="2" charset="2"/>
              <a:buChar char="q"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Освоить принципы создания электронных ящиков, уметь отправлять информацию в почтовых серверах.</a:t>
            </a:r>
          </a:p>
          <a:p>
            <a:endParaRPr lang="ru-RU" dirty="0"/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1763688" y="332656"/>
            <a:ext cx="6480720" cy="1118741"/>
          </a:xfrm>
          <a:prstGeom prst="rect">
            <a:avLst/>
          </a:prstGeom>
        </p:spPr>
        <p:txBody>
          <a:bodyPr wrap="none" fromWordArt="1">
            <a:prstTxWarp prst="textTriangleInverted">
              <a:avLst/>
            </a:prstTxWarp>
          </a:bodyPr>
          <a:lstStyle/>
          <a:p>
            <a:pPr algn="ctr" rtl="0">
              <a:buNone/>
            </a:pPr>
            <a:r>
              <a:rPr lang="ru-RU" sz="3600" kern="10" spc="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Цели занятия</a:t>
            </a:r>
            <a:endParaRPr lang="ru-RU" sz="3600" kern="10" spc="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45717752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110" y="-4327"/>
            <a:ext cx="9367248" cy="70529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Электронная почта-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сервис Интернета, позволяющий обмениваться между компьютерами электронными сообщениями посредством сети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0648"/>
            <a:ext cx="3560834" cy="25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82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8640"/>
            <a:ext cx="4117362" cy="308291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8"/>
            <a:ext cx="5796136" cy="2232246"/>
          </a:xfrm>
        </p:spPr>
        <p:txBody>
          <a:bodyPr>
            <a:normAutofit/>
          </a:bodyPr>
          <a:lstStyle/>
          <a:p>
            <a:pPr defTabSz="914414">
              <a:buFont typeface="Wingdings" pitchFamily="2" charset="2"/>
              <a:buChar char="q"/>
            </a:pPr>
            <a:r>
              <a:rPr lang="ru-RU" b="1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Скорость пересылки сообщений;</a:t>
            </a:r>
          </a:p>
          <a:p>
            <a:pPr defTabSz="914414">
              <a:buFont typeface="Wingdings" pitchFamily="2" charset="2"/>
              <a:buChar char="q"/>
            </a:pPr>
            <a:r>
              <a:rPr lang="ru-RU" b="1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Электронное письмо может содержать не только текст, но и вложенные файлы;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84584" y="476672"/>
            <a:ext cx="8229600" cy="1143000"/>
          </a:xfrm>
        </p:spPr>
        <p:txBody>
          <a:bodyPr>
            <a:normAutofit fontScale="90000"/>
          </a:bodyPr>
          <a:lstStyle/>
          <a:p>
            <a:pPr defTabSz="914414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Преимущества 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электронной   почты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3350454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14">
              <a:buFont typeface="Wingdings" pitchFamily="2" charset="2"/>
              <a:buChar char="q"/>
            </a:pPr>
            <a:r>
              <a:rPr lang="ru-RU" sz="2800" b="1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Рассылка сообщений сразу нескольким абонентам;</a:t>
            </a:r>
          </a:p>
          <a:p>
            <a:pPr defTabSz="914414">
              <a:buFont typeface="Wingdings" pitchFamily="2" charset="2"/>
              <a:buChar char="q"/>
            </a:pPr>
            <a:r>
              <a:rPr lang="ru-RU" sz="2800" b="1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Рассылка сообщений на несколько адресов;</a:t>
            </a:r>
          </a:p>
          <a:p>
            <a:pPr defTabSz="914414">
              <a:buFont typeface="Wingdings" pitchFamily="2" charset="2"/>
              <a:buChar char="q"/>
            </a:pPr>
            <a:r>
              <a:rPr lang="ru-RU" sz="2800" b="1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Включение автоответчика на приходящие письма и возможность автоматически отсылать ответ;</a:t>
            </a:r>
          </a:p>
          <a:p>
            <a:pPr defTabSz="914414">
              <a:buFont typeface="Wingdings" pitchFamily="2" charset="2"/>
              <a:buChar char="q"/>
            </a:pPr>
            <a:r>
              <a:rPr lang="ru-RU" sz="2800" b="1" i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Создание правил для выполнения определенных действий с однотипными сообщениями.</a:t>
            </a:r>
          </a:p>
        </p:txBody>
      </p:sp>
    </p:spTree>
    <p:extLst>
      <p:ext uri="{BB962C8B-B14F-4D97-AF65-F5344CB8AC3E}">
        <p14:creationId xmlns:p14="http://schemas.microsoft.com/office/powerpoint/2010/main" val="241860928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cap="all" dirty="0" smtClean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Для работы электронной почты необходимо:</a:t>
            </a:r>
          </a:p>
          <a:p>
            <a:pPr algn="ctr"/>
            <a:endParaRPr lang="ru-RU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spcBef>
                <a:spcPts val="1089"/>
              </a:spcBef>
              <a:spcAft>
                <a:spcPts val="1089"/>
              </a:spcAft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подключение  компьютера к сети  Интернет;</a:t>
            </a:r>
          </a:p>
          <a:p>
            <a:pPr>
              <a:spcBef>
                <a:spcPts val="1089"/>
              </a:spcBef>
              <a:spcAft>
                <a:spcPts val="1089"/>
              </a:spcAft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наличие программы  для  работы с электронной  почтой (почтовой  программы  или  браузера);</a:t>
            </a:r>
          </a:p>
          <a:p>
            <a:pPr>
              <a:spcBef>
                <a:spcPts val="1089"/>
              </a:spcBef>
              <a:spcAft>
                <a:spcPts val="1089"/>
              </a:spcAft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наличие  почтового  ящика;</a:t>
            </a:r>
          </a:p>
          <a:p>
            <a:pPr>
              <a:spcBef>
                <a:spcPts val="1089"/>
              </a:spcBef>
              <a:spcAft>
                <a:spcPts val="1089"/>
              </a:spcAft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уметь отправлять  и  проверять  наличие  почты.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1022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22" y="0"/>
            <a:ext cx="9316393" cy="69573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88640"/>
            <a:ext cx="5040560" cy="1368152"/>
          </a:xfrm>
        </p:spPr>
        <p:txBody>
          <a:bodyPr>
            <a:norm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ru-RU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Серверы    бесплатных </a:t>
            </a:r>
            <a:br>
              <a:rPr lang="ru-RU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</a:br>
            <a:r>
              <a:rPr lang="ru-RU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почтовых   служб: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b="1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1114676" y="2203971"/>
            <a:ext cx="2260029" cy="584775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 type="none" w="lg" len="lg"/>
          </a:ln>
          <a:effectLst>
            <a:glow rad="228600">
              <a:srgbClr val="FFFF00">
                <a:alpha val="40000"/>
              </a:srgbClr>
            </a:glow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457200" indent="-457200" algn="ctr">
              <a:spcBef>
                <a:spcPct val="30000"/>
              </a:spcBef>
              <a:buFont typeface="Wingdings" pitchFamily="2" charset="2"/>
              <a:buChar char="Ø"/>
              <a:defRPr/>
            </a:pPr>
            <a:r>
              <a:rPr lang="ru-RU" sz="3200" dirty="0">
                <a:latin typeface="Arial" charset="0"/>
              </a:rPr>
              <a:t>Яндекс</a:t>
            </a: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1187624" y="4500984"/>
            <a:ext cx="2370138" cy="5842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 type="none" w="lg" len="lg"/>
          </a:ln>
          <a:effectLst>
            <a:glow rad="228600">
              <a:srgbClr val="FFFF00">
                <a:alpha val="40000"/>
              </a:srgbClr>
            </a:glow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spAutoFit/>
          </a:bodyPr>
          <a:lstStyle/>
          <a:p>
            <a:pPr marL="714375" indent="-457200">
              <a:spcBef>
                <a:spcPct val="30000"/>
              </a:spcBef>
              <a:buFont typeface="Wingdings" pitchFamily="2" charset="2"/>
              <a:buChar char="Ø"/>
              <a:defRPr/>
            </a:pPr>
            <a:r>
              <a:rPr lang="en-US" sz="3200" dirty="0">
                <a:latin typeface="Arial" charset="0"/>
              </a:rPr>
              <a:t>Mail</a:t>
            </a:r>
            <a:endParaRPr lang="ru-RU" sz="3200" dirty="0">
              <a:latin typeface="Arial" charset="0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4604717" y="5085184"/>
            <a:ext cx="2382837" cy="5842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 type="none" w="lg" len="lg"/>
          </a:ln>
          <a:effectLst>
            <a:glow rad="228600">
              <a:srgbClr val="FFFF00">
                <a:alpha val="40000"/>
              </a:srgbClr>
            </a:glow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spAutoFit/>
          </a:bodyPr>
          <a:lstStyle/>
          <a:p>
            <a:pPr marL="457200" indent="-457200" algn="ctr">
              <a:spcBef>
                <a:spcPct val="30000"/>
              </a:spcBef>
              <a:buFont typeface="Wingdings" pitchFamily="2" charset="2"/>
              <a:buChar char="Ø"/>
              <a:defRPr/>
            </a:pPr>
            <a:r>
              <a:rPr lang="en-US" sz="3200" dirty="0">
                <a:latin typeface="Arial" charset="0"/>
              </a:rPr>
              <a:t>Yahoo!</a:t>
            </a:r>
            <a:endParaRPr lang="ru-RU" sz="3200" dirty="0">
              <a:latin typeface="Arial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6761163" y="3645024"/>
            <a:ext cx="2382837" cy="5842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 type="none" w="lg" len="lg"/>
          </a:ln>
          <a:effectLst>
            <a:glow rad="228600">
              <a:srgbClr val="FFFF00">
                <a:alpha val="40000"/>
              </a:srgbClr>
            </a:glow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spAutoFit/>
          </a:bodyPr>
          <a:lstStyle/>
          <a:p>
            <a:pPr marL="457200" indent="-457200" algn="ctr">
              <a:spcBef>
                <a:spcPct val="30000"/>
              </a:spcBef>
              <a:buFont typeface="Wingdings" pitchFamily="2" charset="2"/>
              <a:buChar char="Ø"/>
              <a:defRPr/>
            </a:pPr>
            <a:r>
              <a:rPr lang="en-US" sz="3200" dirty="0" smtClean="0">
                <a:latin typeface="Arial" charset="0"/>
              </a:rPr>
              <a:t>G</a:t>
            </a:r>
            <a:r>
              <a:rPr lang="en-US" sz="3200" dirty="0" smtClean="0">
                <a:latin typeface="Arial" charset="0"/>
              </a:rPr>
              <a:t>oogle</a:t>
            </a:r>
            <a:endParaRPr lang="ru-RU" sz="3200" dirty="0">
              <a:latin typeface="Arial" charset="0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5292080" y="1772816"/>
            <a:ext cx="2413000" cy="5842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 type="none" w="lg" len="lg"/>
          </a:ln>
          <a:effectLst>
            <a:glow rad="228600">
              <a:srgbClr val="FFFF00">
                <a:alpha val="40000"/>
              </a:srgbClr>
            </a:glow>
            <a:outerShdw dist="35921" dir="27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spAutoFit/>
          </a:bodyPr>
          <a:lstStyle/>
          <a:p>
            <a:pPr marL="457200" indent="-457200" algn="ctr">
              <a:spcBef>
                <a:spcPct val="30000"/>
              </a:spcBef>
              <a:buFont typeface="Wingdings" pitchFamily="2" charset="2"/>
              <a:buChar char="Ø"/>
              <a:defRPr/>
            </a:pPr>
            <a:r>
              <a:rPr lang="en-US" sz="3200" dirty="0">
                <a:latin typeface="Arial" charset="0"/>
              </a:rPr>
              <a:t>Rambler</a:t>
            </a:r>
            <a:endParaRPr lang="ru-RU" sz="3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20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4272571"/>
            <a:ext cx="5212101" cy="2049677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ru-RU" b="1" dirty="0"/>
              <a:t>Создать</a:t>
            </a:r>
            <a:r>
              <a:rPr lang="ru-RU" dirty="0"/>
              <a:t> на данном почтовом сервере собственный </a:t>
            </a:r>
            <a:r>
              <a:rPr lang="ru-RU" b="1" dirty="0"/>
              <a:t>электронный ящик</a:t>
            </a:r>
            <a:r>
              <a:rPr lang="ru-RU" dirty="0"/>
              <a:t> и зайти в </a:t>
            </a:r>
            <a:r>
              <a:rPr lang="ru-RU" dirty="0" smtClean="0"/>
              <a:t>него: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ru-RU" dirty="0" smtClean="0"/>
              <a:t>Выбрать </a:t>
            </a:r>
            <a:r>
              <a:rPr lang="ru-RU" dirty="0"/>
              <a:t>пункт: </a:t>
            </a:r>
            <a:r>
              <a:rPr lang="ru-RU" u="sng" dirty="0">
                <a:solidFill>
                  <a:schemeClr val="accent2"/>
                </a:solidFill>
              </a:rPr>
              <a:t>Завести почту</a:t>
            </a:r>
            <a:r>
              <a:rPr lang="ru-RU" u="sng" dirty="0"/>
              <a:t> 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6919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Bookman Old Style" pitchFamily="18" charset="0"/>
              </a:rPr>
              <a:t>Зайти на сайт </a:t>
            </a:r>
            <a:r>
              <a:rPr lang="ru-RU" b="1" dirty="0">
                <a:solidFill>
                  <a:schemeClr val="accent2"/>
                </a:solidFill>
                <a:latin typeface="Bookman Old Style" pitchFamily="18" charset="0"/>
              </a:rPr>
              <a:t>http://yandex.ru</a:t>
            </a:r>
            <a:endParaRPr lang="ru-RU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93562"/>
            <a:ext cx="3816424" cy="482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1331640" y="1988840"/>
            <a:ext cx="1656184" cy="36004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131840" y="1493562"/>
            <a:ext cx="2448272" cy="56728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2267744" y="5229200"/>
            <a:ext cx="2952328" cy="7920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380312" y="332656"/>
            <a:ext cx="1493912" cy="102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№1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35352" y="1420978"/>
            <a:ext cx="3908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Как создать свой Эл. ящик</a:t>
            </a:r>
            <a:endParaRPr lang="ru-RU" sz="20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9860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348880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/>
              <a:t>состоит из двух частей, разделённых символом </a:t>
            </a:r>
            <a:r>
              <a:rPr lang="ru-RU" sz="4000" b="1" i="1" dirty="0">
                <a:solidFill>
                  <a:srgbClr val="FF0000"/>
                </a:solidFill>
              </a:rPr>
              <a:t>@,</a:t>
            </a:r>
            <a:r>
              <a:rPr lang="ru-RU" sz="4000" i="1" dirty="0"/>
              <a:t> и  записывается по правилу</a:t>
            </a:r>
            <a:r>
              <a:rPr lang="ru-RU" sz="4000" i="1" dirty="0" smtClean="0"/>
              <a:t>:</a:t>
            </a:r>
          </a:p>
          <a:p>
            <a:pPr marL="0" indent="0">
              <a:buNone/>
            </a:pPr>
            <a:r>
              <a:rPr lang="en-US" sz="6000" b="1" i="1" dirty="0">
                <a:solidFill>
                  <a:srgbClr val="FF0000"/>
                </a:solidFill>
              </a:rPr>
              <a:t>User</a:t>
            </a:r>
            <a:r>
              <a:rPr lang="ru-RU" sz="6000" b="1" i="1" dirty="0">
                <a:solidFill>
                  <a:srgbClr val="FF0000"/>
                </a:solidFill>
              </a:rPr>
              <a:t>_</a:t>
            </a:r>
            <a:r>
              <a:rPr lang="en-US" sz="6000" b="1" i="1" dirty="0">
                <a:solidFill>
                  <a:srgbClr val="FF0000"/>
                </a:solidFill>
              </a:rPr>
              <a:t>name</a:t>
            </a:r>
            <a:r>
              <a:rPr lang="ru-RU" sz="6000" b="1" i="1" dirty="0">
                <a:solidFill>
                  <a:srgbClr val="FF0000"/>
                </a:solidFill>
              </a:rPr>
              <a:t>@</a:t>
            </a:r>
            <a:r>
              <a:rPr lang="en-US" sz="6000" b="1" i="1" dirty="0">
                <a:solidFill>
                  <a:srgbClr val="FF0000"/>
                </a:solidFill>
              </a:rPr>
              <a:t>server</a:t>
            </a:r>
            <a:r>
              <a:rPr lang="ru-RU" sz="6000" b="1" i="1" dirty="0">
                <a:solidFill>
                  <a:srgbClr val="FF0000"/>
                </a:solidFill>
              </a:rPr>
              <a:t>.</a:t>
            </a:r>
            <a:r>
              <a:rPr lang="en-US" sz="6000" b="1" i="1" dirty="0" err="1">
                <a:solidFill>
                  <a:srgbClr val="FF0000"/>
                </a:solidFill>
              </a:rPr>
              <a:t>ru</a:t>
            </a:r>
            <a:endParaRPr lang="ru-RU" sz="6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i="1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Адрес электронной почты </a:t>
            </a:r>
            <a:r>
              <a:rPr lang="ru-RU" b="1" i="1" dirty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i="1" dirty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97390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Заполнение анкет</a:t>
            </a:r>
            <a:r>
              <a:rPr lang="en-GB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/>
            </a:r>
            <a:br>
              <a:rPr lang="en-GB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36296" y="476672"/>
            <a:ext cx="1565920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№2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7691310" cy="4532379"/>
          </a:xfrm>
          <a:prstGeom prst="rect">
            <a:avLst/>
          </a:prstGeom>
          <a:noFill/>
          <a:ln w="9525">
            <a:solidFill>
              <a:schemeClr val="bg2">
                <a:lumMod val="10000"/>
              </a:schemeClr>
            </a:solidFill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1691680" y="2492896"/>
            <a:ext cx="2736304" cy="64807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09348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Проверка   логина</a:t>
            </a:r>
            <a:endParaRPr lang="en-GB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36296" y="476672"/>
            <a:ext cx="1728192" cy="102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</a:t>
            </a:r>
            <a:endParaRPr lang="en-GB" sz="3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7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230" y="1500716"/>
            <a:ext cx="5043203" cy="375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301208"/>
            <a:ext cx="6768752" cy="1342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Овал 8"/>
          <p:cNvSpPr/>
          <p:nvPr/>
        </p:nvSpPr>
        <p:spPr>
          <a:xfrm>
            <a:off x="1331640" y="1504646"/>
            <a:ext cx="1944216" cy="484194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3945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251520" y="182900"/>
            <a:ext cx="7809120" cy="11463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Ввод логина и настоящего имени</a:t>
            </a:r>
            <a:endParaRPr lang="en-GB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632339" y="476672"/>
            <a:ext cx="1470240" cy="11967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</a:t>
            </a:r>
            <a:endParaRPr lang="en-GB" sz="3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79200" y="1960047"/>
            <a:ext cx="393120" cy="43060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endParaRPr lang="ru-RU" sz="15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819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80" y="1571396"/>
            <a:ext cx="729365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5445224"/>
            <a:ext cx="51845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5868144" y="2420888"/>
            <a:ext cx="1944216" cy="484194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44428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1137600" y="0"/>
            <a:ext cx="8006400" cy="10397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Ввод  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пароля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,  контрольного</a:t>
            </a:r>
          </a:p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 вопроса   и  символов</a:t>
            </a:r>
            <a:endParaRPr lang="en-GB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378784" y="209006"/>
            <a:ext cx="1470240" cy="1052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5</a:t>
            </a:r>
            <a:endParaRPr lang="en-GB" sz="28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4400" y="1239971"/>
            <a:ext cx="475200" cy="54552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 algn="ctr">
              <a:lnSpc>
                <a:spcPct val="9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Lucida Sans Unicode" charset="0"/>
            </a:endParaRPr>
          </a:p>
        </p:txBody>
      </p:sp>
      <p:pic>
        <p:nvPicPr>
          <p:cNvPr id="922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124744"/>
            <a:ext cx="770485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899592" y="5995173"/>
            <a:ext cx="1944216" cy="484194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182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251520" y="-171400"/>
            <a:ext cx="7809120" cy="11463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Дополнительная  информация</a:t>
            </a:r>
            <a:endParaRPr lang="en-GB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7622983" y="287695"/>
            <a:ext cx="1470240" cy="11967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6</a:t>
            </a:r>
            <a:endParaRPr lang="en-GB" sz="28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84784"/>
            <a:ext cx="7416824" cy="4608512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21044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107504" y="-7214"/>
            <a:ext cx="8480616" cy="11463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С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одержимое  электронного почтового ящика</a:t>
            </a:r>
            <a:endParaRPr lang="en-GB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440793" y="699187"/>
            <a:ext cx="1703207" cy="11391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 algn="ctr">
              <a:lnSpc>
                <a:spcPct val="9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7</a:t>
            </a:r>
            <a:endParaRPr lang="en-GB" sz="3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79512" y="1268760"/>
            <a:ext cx="1632960" cy="1306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 algn="just">
              <a:lnSpc>
                <a:spcPct val="9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Lucida Sans Unicode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 l="1842" t="9415" r="51381" b="53435"/>
          <a:stretch>
            <a:fillRect/>
          </a:stretch>
        </p:blipFill>
        <p:spPr bwMode="auto">
          <a:xfrm>
            <a:off x="1547664" y="1628800"/>
            <a:ext cx="7128792" cy="4464496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>
            <a:off x="179512" y="2276872"/>
            <a:ext cx="1620688" cy="576064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07504" y="2996952"/>
            <a:ext cx="1656184" cy="288032"/>
          </a:xfrm>
          <a:prstGeom prst="straightConnector1">
            <a:avLst/>
          </a:prstGeom>
          <a:ln w="25400" cmpd="sng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179512" y="3717032"/>
            <a:ext cx="1728192" cy="144016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179512" y="4293096"/>
            <a:ext cx="1512168" cy="720080"/>
          </a:xfrm>
          <a:prstGeom prst="straightConnector1">
            <a:avLst/>
          </a:prstGeom>
          <a:ln w="25400" cmpd="sng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089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Line 2"/>
          <p:cNvSpPr>
            <a:spLocks noChangeShapeType="1"/>
          </p:cNvSpPr>
          <p:nvPr/>
        </p:nvSpPr>
        <p:spPr bwMode="auto">
          <a:xfrm>
            <a:off x="300038" y="89058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6" name="Прямоугольник 6"/>
          <p:cNvSpPr>
            <a:spLocks noChangeArrowheads="1"/>
          </p:cNvSpPr>
          <p:nvPr/>
        </p:nvSpPr>
        <p:spPr bwMode="auto">
          <a:xfrm>
            <a:off x="323606" y="1265360"/>
            <a:ext cx="4632325" cy="2124075"/>
          </a:xfrm>
          <a:prstGeom prst="rect">
            <a:avLst/>
          </a:prstGeom>
          <a:solidFill>
            <a:srgbClr val="FFFFCC"/>
          </a:solidFill>
          <a:ln w="38100">
            <a:solidFill>
              <a:srgbClr val="FF66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200" dirty="0">
                <a:latin typeface="Arial" charset="0"/>
              </a:rPr>
              <a:t>Спам – </a:t>
            </a:r>
          </a:p>
          <a:p>
            <a:pPr algn="ctr" eaLnBrk="0" hangingPunct="0">
              <a:defRPr/>
            </a:pPr>
            <a:r>
              <a:rPr lang="ru-RU" sz="2200" dirty="0">
                <a:latin typeface="Arial" charset="0"/>
              </a:rPr>
              <a:t>рассылка коммерческой, политической и иной рекламы или иного вида сообщений лицам, не выражавшим желания их получать.</a:t>
            </a:r>
          </a:p>
        </p:txBody>
      </p:sp>
      <p:sp>
        <p:nvSpPr>
          <p:cNvPr id="33798" name="Прямоугольник 12"/>
          <p:cNvSpPr>
            <a:spLocks noChangeArrowheads="1"/>
          </p:cNvSpPr>
          <p:nvPr/>
        </p:nvSpPr>
        <p:spPr bwMode="auto">
          <a:xfrm>
            <a:off x="4073525" y="4136048"/>
            <a:ext cx="4632325" cy="1784350"/>
          </a:xfrm>
          <a:prstGeom prst="rect">
            <a:avLst/>
          </a:prstGeom>
          <a:solidFill>
            <a:srgbClr val="FFFFCC"/>
          </a:solidFill>
          <a:ln w="38100">
            <a:solidFill>
              <a:srgbClr val="FF66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200" dirty="0">
                <a:latin typeface="Arial" charset="0"/>
              </a:rPr>
              <a:t>Спамер– </a:t>
            </a:r>
          </a:p>
          <a:p>
            <a:pPr algn="ctr" eaLnBrk="0" hangingPunct="0">
              <a:defRPr/>
            </a:pPr>
            <a:r>
              <a:rPr lang="ru-RU" sz="2200" dirty="0">
                <a:latin typeface="Arial" charset="0"/>
              </a:rPr>
              <a:t>пользователь, рассылающий спам по интернету, локальным сетям, системам сотовой связи, и т. д.</a:t>
            </a:r>
          </a:p>
        </p:txBody>
      </p:sp>
      <p:pic>
        <p:nvPicPr>
          <p:cNvPr id="665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498720">
            <a:off x="822325" y="4505325"/>
            <a:ext cx="2025650" cy="16414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pic>
        <p:nvPicPr>
          <p:cNvPr id="6656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07854">
            <a:off x="6173788" y="1741488"/>
            <a:ext cx="2124075" cy="1592262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sp>
        <p:nvSpPr>
          <p:cNvPr id="9" name="Прямоугольник 8"/>
          <p:cNvSpPr/>
          <p:nvPr/>
        </p:nvSpPr>
        <p:spPr>
          <a:xfrm>
            <a:off x="-105510" y="0"/>
            <a:ext cx="92929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2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Незатребованная корреспонденция</a:t>
            </a:r>
          </a:p>
        </p:txBody>
      </p:sp>
    </p:spTree>
    <p:extLst>
      <p:ext uri="{BB962C8B-B14F-4D97-AF65-F5344CB8AC3E}">
        <p14:creationId xmlns:p14="http://schemas.microsoft.com/office/powerpoint/2010/main" val="30346650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400"/>
                            </p:stCondLst>
                            <p:childTnLst>
                              <p:par>
                                <p:cTn id="18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3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9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17811" t="47578" r="42918" b="19922"/>
          <a:stretch>
            <a:fillRect/>
          </a:stretch>
        </p:blipFill>
        <p:spPr bwMode="auto">
          <a:xfrm>
            <a:off x="3779912" y="4365104"/>
            <a:ext cx="4943475" cy="2200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 l="2564" t="16667" r="2584" b="25926"/>
          <a:stretch>
            <a:fillRect/>
          </a:stretch>
        </p:blipFill>
        <p:spPr bwMode="auto">
          <a:xfrm>
            <a:off x="1547664" y="1052736"/>
            <a:ext cx="6336704" cy="3024336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-78941" y="146178"/>
            <a:ext cx="771770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Написать  и  отправить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38764" y="273598"/>
            <a:ext cx="140364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ШАГ</a:t>
            </a:r>
            <a:br>
              <a:rPr lang="en-GB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GB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№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8</a:t>
            </a:r>
            <a:endParaRPr lang="en-GB" sz="3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2195736" y="4509120"/>
            <a:ext cx="1440160" cy="72008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20586121">
            <a:off x="216154" y="2889231"/>
            <a:ext cx="2244989" cy="901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679557">
            <a:off x="168642" y="2026449"/>
            <a:ext cx="2259307" cy="1133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1750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8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3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4856">
            <a:off x="63841" y="4919125"/>
            <a:ext cx="1862392" cy="16779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690">
            <a:off x="7215707" y="5222403"/>
            <a:ext cx="1368152" cy="1368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90667" y="1628800"/>
            <a:ext cx="771770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Техника безопасности в кабинете Информатики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8145">
            <a:off x="981169" y="929633"/>
            <a:ext cx="1210505" cy="12105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1241">
            <a:off x="6647567" y="332656"/>
            <a:ext cx="2359740" cy="217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31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1363">
            <a:off x="241061" y="4078015"/>
            <a:ext cx="3339921" cy="250494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1196752"/>
            <a:ext cx="842570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Практическая </a:t>
            </a:r>
          </a:p>
          <a:p>
            <a:pPr algn="ctr"/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 работа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 l="5306" t="6747" r="330" b="5046"/>
          <a:stretch>
            <a:fillRect/>
          </a:stretch>
        </p:blipFill>
        <p:spPr bwMode="auto">
          <a:xfrm rot="1231060">
            <a:off x="6359352" y="4074641"/>
            <a:ext cx="2382079" cy="200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563888" y="3861048"/>
            <a:ext cx="2520280" cy="500423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Приложение № 2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69711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67175" y="4508500"/>
            <a:ext cx="4352925" cy="1512888"/>
          </a:xfrm>
        </p:spPr>
        <p:txBody>
          <a:bodyPr>
            <a:prstTxWarp prst="textArchUp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4400" dirty="0">
                <a:solidFill>
                  <a:srgbClr val="CC00CC"/>
                </a:solidFill>
              </a:rPr>
              <a:t>Гимнастика</a:t>
            </a:r>
          </a:p>
          <a:p>
            <a:pPr>
              <a:lnSpc>
                <a:spcPct val="90000"/>
              </a:lnSpc>
            </a:pPr>
            <a:r>
              <a:rPr lang="ru-RU" sz="4400" dirty="0">
                <a:solidFill>
                  <a:srgbClr val="CC00CC"/>
                </a:solidFill>
              </a:rPr>
              <a:t>для глаз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467544" y="908050"/>
            <a:ext cx="7992888" cy="2376934"/>
          </a:xfrm>
          <a:prstGeom prst="rect">
            <a:avLst/>
          </a:prstGeom>
        </p:spPr>
        <p:txBody>
          <a:bodyPr wrap="none" fromWordArt="1">
            <a:prstTxWarp prst="textDeflate">
              <a:avLst/>
            </a:prstTxWarp>
          </a:bodyPr>
          <a:lstStyle/>
          <a:p>
            <a:pPr algn="ctr"/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Берегите зрение</a:t>
            </a:r>
          </a:p>
        </p:txBody>
      </p:sp>
    </p:spTree>
    <p:extLst>
      <p:ext uri="{BB962C8B-B14F-4D97-AF65-F5344CB8AC3E}">
        <p14:creationId xmlns:p14="http://schemas.microsoft.com/office/powerpoint/2010/main" val="402229929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CCC0"/>
              </a:clrFrom>
              <a:clrTo>
                <a:srgbClr val="F6CC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4032250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1908175" y="188913"/>
            <a:ext cx="6408738" cy="1223962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3399FF"/>
                </a:solidFill>
              </a:rPr>
              <a:t>Вращение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427538" y="1844675"/>
            <a:ext cx="4464050" cy="4392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/>
              <a:t>Не двигая головой, начинайте </a:t>
            </a:r>
          </a:p>
          <a:p>
            <a:pPr algn="ctr"/>
            <a:r>
              <a:rPr lang="ru-RU" sz="2400"/>
              <a:t>вращать глазами сначала</a:t>
            </a:r>
          </a:p>
          <a:p>
            <a:pPr algn="ctr"/>
            <a:r>
              <a:rPr lang="ru-RU" sz="2400"/>
              <a:t>по часовой стрелке, потом </a:t>
            </a:r>
          </a:p>
          <a:p>
            <a:pPr algn="ctr"/>
            <a:r>
              <a:rPr lang="ru-RU" sz="2400"/>
              <a:t>в обратную сторону. По 10 </a:t>
            </a:r>
          </a:p>
          <a:p>
            <a:pPr algn="ctr"/>
            <a:r>
              <a:rPr lang="ru-RU" sz="2400"/>
              <a:t>раз туда и обратно. А теперь</a:t>
            </a:r>
          </a:p>
          <a:p>
            <a:pPr algn="ctr"/>
            <a:r>
              <a:rPr lang="ru-RU" sz="2400"/>
              <a:t>то же самое, только с </a:t>
            </a:r>
          </a:p>
          <a:p>
            <a:pPr algn="ctr"/>
            <a:r>
              <a:rPr lang="ru-RU" sz="2400"/>
              <a:t>закрытыми глазами.</a:t>
            </a:r>
          </a:p>
        </p:txBody>
      </p:sp>
    </p:spTree>
    <p:extLst>
      <p:ext uri="{BB962C8B-B14F-4D97-AF65-F5344CB8AC3E}">
        <p14:creationId xmlns:p14="http://schemas.microsoft.com/office/powerpoint/2010/main" val="52153625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5BAB3"/>
              </a:clrFrom>
              <a:clrTo>
                <a:srgbClr val="E5BA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4402138" cy="468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1692275" y="260350"/>
            <a:ext cx="6551613" cy="1152525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3399FF"/>
                </a:solidFill>
              </a:rPr>
              <a:t>Во все стороны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003800" y="1773238"/>
            <a:ext cx="3744913" cy="4608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/>
              <a:t>Не поворачивая </a:t>
            </a:r>
          </a:p>
          <a:p>
            <a:pPr algn="ctr"/>
            <a:r>
              <a:rPr lang="ru-RU" sz="2400"/>
              <a:t>головы, двигайте </a:t>
            </a:r>
          </a:p>
          <a:p>
            <a:pPr algn="ctr"/>
            <a:r>
              <a:rPr lang="ru-RU" sz="2400"/>
              <a:t>глазами вверх – вниз,</a:t>
            </a:r>
          </a:p>
          <a:p>
            <a:pPr algn="ctr"/>
            <a:r>
              <a:rPr lang="ru-RU" sz="2400"/>
              <a:t>вправо – влево. </a:t>
            </a:r>
          </a:p>
          <a:p>
            <a:pPr algn="ctr"/>
            <a:r>
              <a:rPr lang="ru-RU" sz="2400"/>
              <a:t>По 10 – 15 раз.</a:t>
            </a:r>
          </a:p>
        </p:txBody>
      </p:sp>
    </p:spTree>
    <p:extLst>
      <p:ext uri="{BB962C8B-B14F-4D97-AF65-F5344CB8AC3E}">
        <p14:creationId xmlns:p14="http://schemas.microsoft.com/office/powerpoint/2010/main" val="110336143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" r="-1811" b="1663"/>
          <a:stretch>
            <a:fillRect/>
          </a:stretch>
        </p:blipFill>
        <p:spPr bwMode="auto">
          <a:xfrm>
            <a:off x="323850" y="1773238"/>
            <a:ext cx="3960813" cy="43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2051050" y="333375"/>
            <a:ext cx="6337300" cy="12954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3399FF"/>
                </a:solidFill>
              </a:rPr>
              <a:t>Пальчик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4572000" y="1773238"/>
            <a:ext cx="4248150" cy="431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/>
              <a:t>Прижмите палец к </a:t>
            </a:r>
          </a:p>
          <a:p>
            <a:pPr algn="ctr"/>
            <a:r>
              <a:rPr lang="ru-RU" sz="2400"/>
              <a:t>переносице и посмотрите</a:t>
            </a:r>
          </a:p>
          <a:p>
            <a:pPr algn="ctr"/>
            <a:r>
              <a:rPr lang="ru-RU" sz="2400"/>
              <a:t>на него. Затем медленно</a:t>
            </a:r>
          </a:p>
          <a:p>
            <a:pPr algn="ctr"/>
            <a:r>
              <a:rPr lang="ru-RU" sz="2400"/>
              <a:t>отводите палец от себя,</a:t>
            </a:r>
          </a:p>
          <a:p>
            <a:pPr algn="ctr"/>
            <a:r>
              <a:rPr lang="ru-RU" sz="2400"/>
              <a:t>продолжая следить за </a:t>
            </a:r>
          </a:p>
          <a:p>
            <a:pPr algn="ctr"/>
            <a:r>
              <a:rPr lang="ru-RU" sz="2400"/>
              <a:t>ним глазами. Повторите это</a:t>
            </a:r>
          </a:p>
          <a:p>
            <a:pPr algn="ctr"/>
            <a:r>
              <a:rPr lang="ru-RU" sz="2400"/>
              <a:t>упражнение несколько раз.</a:t>
            </a:r>
          </a:p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4978159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9C2BD"/>
              </a:clrFrom>
              <a:clrTo>
                <a:srgbClr val="E9C2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39608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2484438" y="333375"/>
            <a:ext cx="5400675" cy="1150938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3399FF"/>
                </a:solidFill>
              </a:rPr>
              <a:t>Сон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859338" y="1700213"/>
            <a:ext cx="3673475" cy="4608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/>
              <a:t>А теперь закройте глаза </a:t>
            </a:r>
          </a:p>
          <a:p>
            <a:pPr algn="ctr"/>
            <a:r>
              <a:rPr lang="ru-RU" sz="2400"/>
              <a:t>и расслабьтесь, будто</a:t>
            </a:r>
          </a:p>
          <a:p>
            <a:pPr algn="ctr"/>
            <a:r>
              <a:rPr lang="ru-RU" sz="2400"/>
              <a:t>собираетесь спать.</a:t>
            </a:r>
          </a:p>
          <a:p>
            <a:pPr algn="ctr"/>
            <a:r>
              <a:rPr lang="ru-RU" sz="2400"/>
              <a:t>Подумайте о чем-нибудь</a:t>
            </a:r>
          </a:p>
          <a:p>
            <a:pPr algn="ctr"/>
            <a:r>
              <a:rPr lang="ru-RU" sz="2400"/>
              <a:t>очень приятном.</a:t>
            </a:r>
          </a:p>
        </p:txBody>
      </p:sp>
    </p:spTree>
    <p:extLst>
      <p:ext uri="{BB962C8B-B14F-4D97-AF65-F5344CB8AC3E}">
        <p14:creationId xmlns:p14="http://schemas.microsoft.com/office/powerpoint/2010/main" val="10837660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539553" y="1916112"/>
            <a:ext cx="8302822" cy="3457575"/>
          </a:xfrm>
          <a:prstGeom prst="rect">
            <a:avLst/>
          </a:prstGeom>
        </p:spPr>
        <p:txBody>
          <a:bodyPr wrap="none" fromWordArt="1">
            <a:prstTxWarp prst="textStop">
              <a:avLst/>
            </a:prstTxWarp>
          </a:bodyPr>
          <a:lstStyle/>
          <a:p>
            <a:pPr algn="ctr"/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Ребята, берегите зрение!</a:t>
            </a:r>
          </a:p>
        </p:txBody>
      </p:sp>
      <p:pic>
        <p:nvPicPr>
          <p:cNvPr id="10251" name="Picture 11" descr="чтец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66269"/>
            <a:ext cx="1534071" cy="161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3482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55" y="332656"/>
            <a:ext cx="2476500" cy="18669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27784" y="129071"/>
            <a:ext cx="6353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Домашнее  задание: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412776"/>
            <a:ext cx="7920880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Подготовить и отправить на почту : </a:t>
            </a:r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sz="4000" b="1" u="sng" dirty="0" smtClean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zharkaja2008@rambler</a:t>
            </a:r>
            <a:r>
              <a:rPr lang="en-US" sz="4000" b="1" u="sng" cap="none" spc="0" dirty="0" smtClean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.ru</a:t>
            </a:r>
          </a:p>
          <a:p>
            <a:pPr algn="ctr"/>
            <a:endParaRPr lang="en-U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16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прайс-лист на парикмахерские услуги (вспомните правила оформление прайс-листа);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поздравительную открытку на тему «День информатики»</a:t>
            </a:r>
          </a:p>
        </p:txBody>
      </p:sp>
    </p:spTree>
    <p:extLst>
      <p:ext uri="{BB962C8B-B14F-4D97-AF65-F5344CB8AC3E}">
        <p14:creationId xmlns:p14="http://schemas.microsoft.com/office/powerpoint/2010/main" val="338442590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741</TotalTime>
  <Words>546</Words>
  <Application>Microsoft Office PowerPoint</Application>
  <PresentationFormat>Экран (4:3)</PresentationFormat>
  <Paragraphs>127</Paragraphs>
  <Slides>29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Волна</vt:lpstr>
      <vt:lpstr>1_Волна</vt:lpstr>
      <vt:lpstr>Урок Информатики и ИКТ</vt:lpstr>
      <vt:lpstr>Тест: «Информационно-коммуникационные технологии работы  в компьютерной сети» </vt:lpstr>
      <vt:lpstr>Ответы к тесту</vt:lpstr>
      <vt:lpstr>Письма, написанные от руки,  теперь уже выглядят как поздравления из прошлого века.  Tорнтон Уайлдер,  американский писатель </vt:lpstr>
      <vt:lpstr>Презентация PowerPoint</vt:lpstr>
      <vt:lpstr>Презентация PowerPoint</vt:lpstr>
      <vt:lpstr>Презентация PowerPoint</vt:lpstr>
      <vt:lpstr>Преимущества  электронной   почты </vt:lpstr>
      <vt:lpstr>Презентация PowerPoint</vt:lpstr>
      <vt:lpstr>Серверы    бесплатных  почтовых   служб: </vt:lpstr>
      <vt:lpstr>Зайти на сайт http://yandex.ru</vt:lpstr>
      <vt:lpstr>Адрес электронной почты  </vt:lpstr>
      <vt:lpstr>Заполнение анкет </vt:lpstr>
      <vt:lpstr>Проверка   логина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Письма, написанные от руки,  теперь уже выглядят как поздравления из прошлого века.  Tорнтон Уайлдер,  американский писатель</dc:title>
  <dc:creator>user</dc:creator>
  <cp:lastModifiedBy>user</cp:lastModifiedBy>
  <cp:revision>35</cp:revision>
  <dcterms:created xsi:type="dcterms:W3CDTF">2014-03-04T08:31:36Z</dcterms:created>
  <dcterms:modified xsi:type="dcterms:W3CDTF">2014-03-17T08:33:41Z</dcterms:modified>
</cp:coreProperties>
</file>