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5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F0592-37A5-4737-998B-17E0E2ECB1CA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D4B23-78C3-4D16-82ED-8BF456C5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77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D4B23-78C3-4D16-82ED-8BF456C578E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94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D4B23-78C3-4D16-82ED-8BF456C578E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94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D4B23-78C3-4D16-82ED-8BF456C578E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94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D4B23-78C3-4D16-82ED-8BF456C578E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94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898277"/>
            <a:ext cx="2282686" cy="29597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1357"/>
            <a:ext cx="2523529" cy="226664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9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750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541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821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83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02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7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4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015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632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5BACF-94AF-4773-97B9-EE175881CF46}" type="datetimeFigureOut">
              <a:rPr lang="ru-RU" smtClean="0"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726C7-8556-45B0-A319-96A88C1340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251520" y="268905"/>
            <a:ext cx="8712968" cy="63367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98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7-tub-ru.yandex.net/i?id=34597205-38-72&amp;n=21" TargetMode="External"/><Relationship Id="rId2" Type="http://schemas.openxmlformats.org/officeDocument/2006/relationships/hyperlink" Target="http://wiki.iteach.ru/images/8/87/0_15160_74bbc765_XL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opdj.ua/upload/movies/c/8/9/4145_screenshot_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772400" cy="1470025"/>
          </a:xfrm>
        </p:spPr>
        <p:txBody>
          <a:bodyPr>
            <a:noAutofit/>
          </a:bodyPr>
          <a:lstStyle/>
          <a:p>
            <a:r>
              <a:rPr lang="ru-RU" sz="4000" dirty="0" smtClean="0"/>
              <a:t>Кроссворд</a:t>
            </a:r>
            <a:br>
              <a:rPr lang="ru-RU" sz="4000" dirty="0" smtClean="0"/>
            </a:br>
            <a:r>
              <a:rPr lang="ru-RU" sz="4000" dirty="0" smtClean="0"/>
              <a:t>Проверь себя. 3 класс</a:t>
            </a:r>
            <a:br>
              <a:rPr lang="ru-RU" sz="40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Обобщение по былинам</a:t>
            </a:r>
            <a:br>
              <a:rPr lang="ru-RU" sz="3200" dirty="0" smtClean="0"/>
            </a:br>
            <a:r>
              <a:rPr lang="ru-RU" sz="3200" dirty="0" smtClean="0"/>
              <a:t>«Начальная школа </a:t>
            </a:r>
            <a:r>
              <a:rPr lang="en-US" sz="3200" dirty="0" smtClean="0"/>
              <a:t>XXI</a:t>
            </a:r>
            <a:r>
              <a:rPr lang="ru-RU" sz="3200" dirty="0" smtClean="0"/>
              <a:t> века»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797152"/>
            <a:ext cx="6400800" cy="17526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Царенко Галина Евгеньевна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Учитель начальных классов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МКОУ «Октябрьская СОШ №1»</a:t>
            </a:r>
          </a:p>
          <a:p>
            <a:r>
              <a:rPr lang="ru-RU" sz="2000" dirty="0" err="1">
                <a:solidFill>
                  <a:schemeClr val="tx1"/>
                </a:solidFill>
              </a:rPr>
              <a:t>п</a:t>
            </a:r>
            <a:r>
              <a:rPr lang="ru-RU" sz="2000" dirty="0" err="1" smtClean="0">
                <a:solidFill>
                  <a:schemeClr val="tx1"/>
                </a:solidFill>
              </a:rPr>
              <a:t>.Октябрьский</a:t>
            </a:r>
            <a:r>
              <a:rPr lang="ru-RU" sz="2000" dirty="0" smtClean="0">
                <a:solidFill>
                  <a:schemeClr val="tx1"/>
                </a:solidFill>
              </a:rPr>
              <a:t> Волгоградская область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сведения 3">
            <a:hlinkClick r:id="" action="ppaction://hlinkshowjump?jump=lastslide" highlightClick="1"/>
          </p:cNvPr>
          <p:cNvSpPr/>
          <p:nvPr/>
        </p:nvSpPr>
        <p:spPr>
          <a:xfrm>
            <a:off x="107504" y="6237312"/>
            <a:ext cx="521208" cy="521208"/>
          </a:xfrm>
          <a:prstGeom prst="actionButtonInformation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32440" y="6237312"/>
            <a:ext cx="521208" cy="521208"/>
          </a:xfrm>
          <a:prstGeom prst="actionButtonForwardNex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70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Группа 58"/>
          <p:cNvGrpSpPr/>
          <p:nvPr/>
        </p:nvGrpSpPr>
        <p:grpSpPr>
          <a:xfrm>
            <a:off x="778954" y="936662"/>
            <a:ext cx="5023696" cy="3662606"/>
            <a:chOff x="778954" y="936662"/>
            <a:chExt cx="5023696" cy="3662606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534545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1527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6933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789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236154" y="365549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236154" y="3218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36154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2361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236154" y="18510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236154" y="1393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1236154" y="936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44431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067146" y="4142068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067146" y="3222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067146" y="27654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3067146" y="13948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п</a:t>
              </a:r>
              <a:endParaRPr lang="ru-RU" sz="2800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3067146" y="937639"/>
              <a:ext cx="461584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а</a:t>
              </a:r>
              <a:endParaRPr lang="ru-RU" sz="2800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3067146" y="18519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067146" y="23091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6099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39859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35287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49003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44431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39859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35287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067146" y="3679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Стрелка вниз 1"/>
          <p:cNvSpPr/>
          <p:nvPr/>
        </p:nvSpPr>
        <p:spPr>
          <a:xfrm>
            <a:off x="3174588" y="447458"/>
            <a:ext cx="242316" cy="489204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Багетная рамка 2"/>
          <p:cNvSpPr/>
          <p:nvPr/>
        </p:nvSpPr>
        <p:spPr>
          <a:xfrm>
            <a:off x="583959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З</a:t>
            </a:r>
          </a:p>
        </p:txBody>
      </p:sp>
      <p:sp>
        <p:nvSpPr>
          <p:cNvPr id="49" name="Багетная рамка 48"/>
          <p:cNvSpPr/>
          <p:nvPr/>
        </p:nvSpPr>
        <p:spPr>
          <a:xfrm>
            <a:off x="384262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</a:t>
            </a:r>
            <a:endParaRPr lang="ru-RU" sz="2800" dirty="0"/>
          </a:p>
        </p:txBody>
      </p:sp>
      <p:sp>
        <p:nvSpPr>
          <p:cNvPr id="54" name="Багетная рамка 53"/>
          <p:cNvSpPr/>
          <p:nvPr/>
        </p:nvSpPr>
        <p:spPr>
          <a:xfrm>
            <a:off x="345434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58" name="Багетная рамка 57"/>
          <p:cNvSpPr/>
          <p:nvPr/>
        </p:nvSpPr>
        <p:spPr>
          <a:xfrm>
            <a:off x="3037811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</a:t>
            </a:r>
          </a:p>
        </p:txBody>
      </p:sp>
      <p:sp>
        <p:nvSpPr>
          <p:cNvPr id="60" name="Багетная рамка 59"/>
          <p:cNvSpPr/>
          <p:nvPr/>
        </p:nvSpPr>
        <p:spPr>
          <a:xfrm>
            <a:off x="262905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61" name="Багетная рамка 60"/>
          <p:cNvSpPr/>
          <p:nvPr/>
        </p:nvSpPr>
        <p:spPr>
          <a:xfrm>
            <a:off x="3648485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М</a:t>
            </a:r>
          </a:p>
        </p:txBody>
      </p:sp>
      <p:sp>
        <p:nvSpPr>
          <p:cNvPr id="62" name="Багетная рамка 61"/>
          <p:cNvSpPr/>
          <p:nvPr/>
        </p:nvSpPr>
        <p:spPr>
          <a:xfrm>
            <a:off x="2844109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К</a:t>
            </a:r>
          </a:p>
        </p:txBody>
      </p:sp>
      <p:sp>
        <p:nvSpPr>
          <p:cNvPr id="63" name="Багетная рамка 62"/>
          <p:cNvSpPr/>
          <p:nvPr/>
        </p:nvSpPr>
        <p:spPr>
          <a:xfrm>
            <a:off x="2434918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Й</a:t>
            </a:r>
          </a:p>
        </p:txBody>
      </p:sp>
      <p:sp>
        <p:nvSpPr>
          <p:cNvPr id="64" name="Багетная рамка 63"/>
          <p:cNvSpPr/>
          <p:nvPr/>
        </p:nvSpPr>
        <p:spPr>
          <a:xfrm>
            <a:off x="5053402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Ё</a:t>
            </a:r>
          </a:p>
        </p:txBody>
      </p:sp>
      <p:sp>
        <p:nvSpPr>
          <p:cNvPr id="65" name="Багетная рамка 64"/>
          <p:cNvSpPr/>
          <p:nvPr/>
        </p:nvSpPr>
        <p:spPr>
          <a:xfrm>
            <a:off x="464609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Е</a:t>
            </a:r>
          </a:p>
        </p:txBody>
      </p:sp>
      <p:sp>
        <p:nvSpPr>
          <p:cNvPr id="66" name="Багетная рамка 65"/>
          <p:cNvSpPr/>
          <p:nvPr/>
        </p:nvSpPr>
        <p:spPr>
          <a:xfrm>
            <a:off x="4230908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</a:t>
            </a:r>
          </a:p>
        </p:txBody>
      </p:sp>
      <p:sp>
        <p:nvSpPr>
          <p:cNvPr id="67" name="Багетная рамка 66"/>
          <p:cNvSpPr/>
          <p:nvPr/>
        </p:nvSpPr>
        <p:spPr>
          <a:xfrm>
            <a:off x="6480973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У</a:t>
            </a:r>
          </a:p>
        </p:txBody>
      </p:sp>
      <p:sp>
        <p:nvSpPr>
          <p:cNvPr id="68" name="Багетная рамка 67"/>
          <p:cNvSpPr/>
          <p:nvPr/>
        </p:nvSpPr>
        <p:spPr>
          <a:xfrm>
            <a:off x="6252810" y="478290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И</a:t>
            </a:r>
          </a:p>
        </p:txBody>
      </p:sp>
      <p:sp>
        <p:nvSpPr>
          <p:cNvPr id="69" name="Багетная рамка 68"/>
          <p:cNvSpPr/>
          <p:nvPr/>
        </p:nvSpPr>
        <p:spPr>
          <a:xfrm>
            <a:off x="6071214" y="531201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Т</a:t>
            </a:r>
          </a:p>
        </p:txBody>
      </p:sp>
      <p:sp>
        <p:nvSpPr>
          <p:cNvPr id="70" name="Багетная рамка 69"/>
          <p:cNvSpPr/>
          <p:nvPr/>
        </p:nvSpPr>
        <p:spPr>
          <a:xfrm>
            <a:off x="5270185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Р</a:t>
            </a:r>
          </a:p>
        </p:txBody>
      </p:sp>
      <p:sp>
        <p:nvSpPr>
          <p:cNvPr id="71" name="Багетная рамка 70"/>
          <p:cNvSpPr/>
          <p:nvPr/>
        </p:nvSpPr>
        <p:spPr>
          <a:xfrm>
            <a:off x="4875797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</a:t>
            </a:r>
          </a:p>
        </p:txBody>
      </p:sp>
      <p:sp>
        <p:nvSpPr>
          <p:cNvPr id="72" name="Багетная рамка 71"/>
          <p:cNvSpPr/>
          <p:nvPr/>
        </p:nvSpPr>
        <p:spPr>
          <a:xfrm>
            <a:off x="4464832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О</a:t>
            </a:r>
          </a:p>
        </p:txBody>
      </p:sp>
      <p:sp>
        <p:nvSpPr>
          <p:cNvPr id="73" name="Багетная рамка 72"/>
          <p:cNvSpPr/>
          <p:nvPr/>
        </p:nvSpPr>
        <p:spPr>
          <a:xfrm>
            <a:off x="4054848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Н</a:t>
            </a:r>
          </a:p>
        </p:txBody>
      </p:sp>
      <p:sp>
        <p:nvSpPr>
          <p:cNvPr id="74" name="Багетная рамка 73"/>
          <p:cNvSpPr/>
          <p:nvPr/>
        </p:nvSpPr>
        <p:spPr>
          <a:xfrm>
            <a:off x="3232896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Л</a:t>
            </a:r>
          </a:p>
        </p:txBody>
      </p:sp>
      <p:sp>
        <p:nvSpPr>
          <p:cNvPr id="75" name="Багетная рамка 74"/>
          <p:cNvSpPr/>
          <p:nvPr/>
        </p:nvSpPr>
        <p:spPr>
          <a:xfrm>
            <a:off x="6675114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Я</a:t>
            </a:r>
          </a:p>
        </p:txBody>
      </p:sp>
      <p:sp>
        <p:nvSpPr>
          <p:cNvPr id="76" name="Багетная рамка 75"/>
          <p:cNvSpPr/>
          <p:nvPr/>
        </p:nvSpPr>
        <p:spPr>
          <a:xfrm>
            <a:off x="6265355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Ю</a:t>
            </a:r>
          </a:p>
        </p:txBody>
      </p:sp>
      <p:sp>
        <p:nvSpPr>
          <p:cNvPr id="77" name="Багетная рамка 76"/>
          <p:cNvSpPr/>
          <p:nvPr/>
        </p:nvSpPr>
        <p:spPr>
          <a:xfrm>
            <a:off x="548112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Ъ</a:t>
            </a:r>
          </a:p>
        </p:txBody>
      </p:sp>
      <p:sp>
        <p:nvSpPr>
          <p:cNvPr id="78" name="Багетная рамка 77"/>
          <p:cNvSpPr/>
          <p:nvPr/>
        </p:nvSpPr>
        <p:spPr>
          <a:xfrm>
            <a:off x="508841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Ы</a:t>
            </a:r>
          </a:p>
        </p:txBody>
      </p:sp>
      <p:sp>
        <p:nvSpPr>
          <p:cNvPr id="79" name="Багетная рамка 78"/>
          <p:cNvSpPr/>
          <p:nvPr/>
        </p:nvSpPr>
        <p:spPr>
          <a:xfrm>
            <a:off x="4680675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Ь</a:t>
            </a:r>
          </a:p>
        </p:txBody>
      </p:sp>
      <p:sp>
        <p:nvSpPr>
          <p:cNvPr id="80" name="Багетная рамка 79"/>
          <p:cNvSpPr/>
          <p:nvPr/>
        </p:nvSpPr>
        <p:spPr>
          <a:xfrm>
            <a:off x="4270691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Щ</a:t>
            </a:r>
          </a:p>
        </p:txBody>
      </p:sp>
      <p:sp>
        <p:nvSpPr>
          <p:cNvPr id="81" name="Багетная рамка 80"/>
          <p:cNvSpPr/>
          <p:nvPr/>
        </p:nvSpPr>
        <p:spPr>
          <a:xfrm>
            <a:off x="386070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Ш</a:t>
            </a:r>
          </a:p>
        </p:txBody>
      </p:sp>
      <p:sp>
        <p:nvSpPr>
          <p:cNvPr id="82" name="Багетная рамка 81"/>
          <p:cNvSpPr/>
          <p:nvPr/>
        </p:nvSpPr>
        <p:spPr>
          <a:xfrm>
            <a:off x="3457574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Ч</a:t>
            </a:r>
          </a:p>
        </p:txBody>
      </p:sp>
      <p:sp>
        <p:nvSpPr>
          <p:cNvPr id="83" name="Багетная рамка 82"/>
          <p:cNvSpPr/>
          <p:nvPr/>
        </p:nvSpPr>
        <p:spPr>
          <a:xfrm>
            <a:off x="3038755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Ц</a:t>
            </a:r>
          </a:p>
        </p:txBody>
      </p:sp>
      <p:sp>
        <p:nvSpPr>
          <p:cNvPr id="84" name="Багетная рамка 83"/>
          <p:cNvSpPr/>
          <p:nvPr/>
        </p:nvSpPr>
        <p:spPr>
          <a:xfrm>
            <a:off x="263626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Х</a:t>
            </a:r>
            <a:endParaRPr lang="ru-RU" sz="2800" dirty="0"/>
          </a:p>
        </p:txBody>
      </p:sp>
      <p:sp>
        <p:nvSpPr>
          <p:cNvPr id="85" name="Багетная рамка 84"/>
          <p:cNvSpPr/>
          <p:nvPr/>
        </p:nvSpPr>
        <p:spPr>
          <a:xfrm>
            <a:off x="2240777" y="58504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Ф</a:t>
            </a:r>
            <a:endParaRPr lang="ru-RU" sz="2800" dirty="0"/>
          </a:p>
        </p:txBody>
      </p:sp>
      <p:sp>
        <p:nvSpPr>
          <p:cNvPr id="86" name="Багетная рамка 85"/>
          <p:cNvSpPr/>
          <p:nvPr/>
        </p:nvSpPr>
        <p:spPr>
          <a:xfrm>
            <a:off x="5877073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Э</a:t>
            </a:r>
          </a:p>
        </p:txBody>
      </p:sp>
      <p:sp>
        <p:nvSpPr>
          <p:cNvPr id="87" name="Багетная рамка 86"/>
          <p:cNvSpPr/>
          <p:nvPr/>
        </p:nvSpPr>
        <p:spPr>
          <a:xfrm>
            <a:off x="5669701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С</a:t>
            </a:r>
          </a:p>
        </p:txBody>
      </p:sp>
      <p:sp>
        <p:nvSpPr>
          <p:cNvPr id="88" name="Багетная рамка 87"/>
          <p:cNvSpPr/>
          <p:nvPr/>
        </p:nvSpPr>
        <p:spPr>
          <a:xfrm>
            <a:off x="544168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Ж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27878" y="870307"/>
            <a:ext cx="2339092" cy="17136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1. Имя жены князя Владимира.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6337417" y="3797447"/>
            <a:ext cx="1872208" cy="72008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дальше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9844" y="9036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119844" y="1360852"/>
            <a:ext cx="372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118242" y="1819029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17652" y="22752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24654" y="2732452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3432" y="3669204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131867" y="3185852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125455" y="4109058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4235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</p:childTnLst>
        </p:cTn>
      </p:par>
    </p:tnLst>
    <p:bldLst>
      <p:bldP spid="3" grpId="0" animBg="1"/>
      <p:bldP spid="49" grpId="0" animBg="1"/>
      <p:bldP spid="54" grpId="0" animBg="1"/>
      <p:bldP spid="58" grpId="0" animBg="1"/>
      <p:bldP spid="61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9" grpId="0" animBg="1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Группа 58"/>
          <p:cNvGrpSpPr/>
          <p:nvPr/>
        </p:nvGrpSpPr>
        <p:grpSpPr>
          <a:xfrm>
            <a:off x="778954" y="936662"/>
            <a:ext cx="5023696" cy="3662606"/>
            <a:chOff x="778954" y="936662"/>
            <a:chExt cx="5023696" cy="3662606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534545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1527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6933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789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236154" y="365549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236154" y="3218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36154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2361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236154" y="18510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236154" y="1393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1236154" y="936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44431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067146" y="4142068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067146" y="3222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067146" y="27654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3067146" y="13948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п</a:t>
              </a:r>
              <a:endParaRPr lang="ru-RU" sz="2800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3067146" y="937639"/>
              <a:ext cx="461584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а</a:t>
              </a:r>
              <a:endParaRPr lang="ru-RU" sz="2800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3067146" y="18519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067146" y="23091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6099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39859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35287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49003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44431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39859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35287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067146" y="3679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Багетная рамка 2"/>
          <p:cNvSpPr/>
          <p:nvPr/>
        </p:nvSpPr>
        <p:spPr>
          <a:xfrm>
            <a:off x="583959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З</a:t>
            </a:r>
          </a:p>
        </p:txBody>
      </p:sp>
      <p:sp>
        <p:nvSpPr>
          <p:cNvPr id="49" name="Багетная рамка 48"/>
          <p:cNvSpPr/>
          <p:nvPr/>
        </p:nvSpPr>
        <p:spPr>
          <a:xfrm>
            <a:off x="384262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</a:t>
            </a:r>
            <a:endParaRPr lang="ru-RU" sz="2800" dirty="0"/>
          </a:p>
        </p:txBody>
      </p:sp>
      <p:sp>
        <p:nvSpPr>
          <p:cNvPr id="54" name="Багетная рамка 53"/>
          <p:cNvSpPr/>
          <p:nvPr/>
        </p:nvSpPr>
        <p:spPr>
          <a:xfrm>
            <a:off x="345434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58" name="Багетная рамка 57"/>
          <p:cNvSpPr/>
          <p:nvPr/>
        </p:nvSpPr>
        <p:spPr>
          <a:xfrm>
            <a:off x="3037811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</a:t>
            </a:r>
          </a:p>
        </p:txBody>
      </p:sp>
      <p:sp>
        <p:nvSpPr>
          <p:cNvPr id="60" name="Багетная рамка 59"/>
          <p:cNvSpPr/>
          <p:nvPr/>
        </p:nvSpPr>
        <p:spPr>
          <a:xfrm>
            <a:off x="262905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61" name="Багетная рамка 60"/>
          <p:cNvSpPr/>
          <p:nvPr/>
        </p:nvSpPr>
        <p:spPr>
          <a:xfrm>
            <a:off x="3648485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М</a:t>
            </a:r>
          </a:p>
        </p:txBody>
      </p:sp>
      <p:sp>
        <p:nvSpPr>
          <p:cNvPr id="62" name="Багетная рамка 61"/>
          <p:cNvSpPr/>
          <p:nvPr/>
        </p:nvSpPr>
        <p:spPr>
          <a:xfrm>
            <a:off x="2844109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К</a:t>
            </a:r>
          </a:p>
        </p:txBody>
      </p:sp>
      <p:sp>
        <p:nvSpPr>
          <p:cNvPr id="63" name="Багетная рамка 62"/>
          <p:cNvSpPr/>
          <p:nvPr/>
        </p:nvSpPr>
        <p:spPr>
          <a:xfrm>
            <a:off x="2434918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Й</a:t>
            </a:r>
          </a:p>
        </p:txBody>
      </p:sp>
      <p:sp>
        <p:nvSpPr>
          <p:cNvPr id="64" name="Багетная рамка 63"/>
          <p:cNvSpPr/>
          <p:nvPr/>
        </p:nvSpPr>
        <p:spPr>
          <a:xfrm>
            <a:off x="5053402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Ё</a:t>
            </a:r>
          </a:p>
        </p:txBody>
      </p:sp>
      <p:sp>
        <p:nvSpPr>
          <p:cNvPr id="65" name="Багетная рамка 64"/>
          <p:cNvSpPr/>
          <p:nvPr/>
        </p:nvSpPr>
        <p:spPr>
          <a:xfrm>
            <a:off x="464609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Е</a:t>
            </a:r>
          </a:p>
        </p:txBody>
      </p:sp>
      <p:sp>
        <p:nvSpPr>
          <p:cNvPr id="66" name="Багетная рамка 65"/>
          <p:cNvSpPr/>
          <p:nvPr/>
        </p:nvSpPr>
        <p:spPr>
          <a:xfrm>
            <a:off x="4230908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</a:t>
            </a:r>
          </a:p>
        </p:txBody>
      </p:sp>
      <p:sp>
        <p:nvSpPr>
          <p:cNvPr id="67" name="Багетная рамка 66"/>
          <p:cNvSpPr/>
          <p:nvPr/>
        </p:nvSpPr>
        <p:spPr>
          <a:xfrm>
            <a:off x="6480973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У</a:t>
            </a:r>
          </a:p>
        </p:txBody>
      </p:sp>
      <p:sp>
        <p:nvSpPr>
          <p:cNvPr id="68" name="Багетная рамка 67"/>
          <p:cNvSpPr/>
          <p:nvPr/>
        </p:nvSpPr>
        <p:spPr>
          <a:xfrm>
            <a:off x="6252810" y="478290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И</a:t>
            </a:r>
          </a:p>
        </p:txBody>
      </p:sp>
      <p:sp>
        <p:nvSpPr>
          <p:cNvPr id="69" name="Багетная рамка 68"/>
          <p:cNvSpPr/>
          <p:nvPr/>
        </p:nvSpPr>
        <p:spPr>
          <a:xfrm>
            <a:off x="6071214" y="531201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Т</a:t>
            </a:r>
          </a:p>
        </p:txBody>
      </p:sp>
      <p:sp>
        <p:nvSpPr>
          <p:cNvPr id="70" name="Багетная рамка 69"/>
          <p:cNvSpPr/>
          <p:nvPr/>
        </p:nvSpPr>
        <p:spPr>
          <a:xfrm>
            <a:off x="5270185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Р</a:t>
            </a:r>
          </a:p>
        </p:txBody>
      </p:sp>
      <p:sp>
        <p:nvSpPr>
          <p:cNvPr id="71" name="Багетная рамка 70"/>
          <p:cNvSpPr/>
          <p:nvPr/>
        </p:nvSpPr>
        <p:spPr>
          <a:xfrm>
            <a:off x="4875797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</a:t>
            </a:r>
          </a:p>
        </p:txBody>
      </p:sp>
      <p:sp>
        <p:nvSpPr>
          <p:cNvPr id="72" name="Багетная рамка 71"/>
          <p:cNvSpPr/>
          <p:nvPr/>
        </p:nvSpPr>
        <p:spPr>
          <a:xfrm>
            <a:off x="4464832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О</a:t>
            </a:r>
          </a:p>
        </p:txBody>
      </p:sp>
      <p:sp>
        <p:nvSpPr>
          <p:cNvPr id="73" name="Багетная рамка 72"/>
          <p:cNvSpPr/>
          <p:nvPr/>
        </p:nvSpPr>
        <p:spPr>
          <a:xfrm>
            <a:off x="4054848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Н</a:t>
            </a:r>
          </a:p>
        </p:txBody>
      </p:sp>
      <p:sp>
        <p:nvSpPr>
          <p:cNvPr id="74" name="Багетная рамка 73"/>
          <p:cNvSpPr/>
          <p:nvPr/>
        </p:nvSpPr>
        <p:spPr>
          <a:xfrm>
            <a:off x="3232896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Л</a:t>
            </a:r>
          </a:p>
        </p:txBody>
      </p:sp>
      <p:sp>
        <p:nvSpPr>
          <p:cNvPr id="75" name="Багетная рамка 74"/>
          <p:cNvSpPr/>
          <p:nvPr/>
        </p:nvSpPr>
        <p:spPr>
          <a:xfrm>
            <a:off x="6675114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Я</a:t>
            </a:r>
          </a:p>
        </p:txBody>
      </p:sp>
      <p:sp>
        <p:nvSpPr>
          <p:cNvPr id="76" name="Багетная рамка 75"/>
          <p:cNvSpPr/>
          <p:nvPr/>
        </p:nvSpPr>
        <p:spPr>
          <a:xfrm>
            <a:off x="6265355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Ю</a:t>
            </a:r>
          </a:p>
        </p:txBody>
      </p:sp>
      <p:sp>
        <p:nvSpPr>
          <p:cNvPr id="77" name="Багетная рамка 76"/>
          <p:cNvSpPr/>
          <p:nvPr/>
        </p:nvSpPr>
        <p:spPr>
          <a:xfrm>
            <a:off x="548112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Ъ</a:t>
            </a:r>
          </a:p>
        </p:txBody>
      </p:sp>
      <p:sp>
        <p:nvSpPr>
          <p:cNvPr id="78" name="Багетная рамка 77"/>
          <p:cNvSpPr/>
          <p:nvPr/>
        </p:nvSpPr>
        <p:spPr>
          <a:xfrm>
            <a:off x="508841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Ы</a:t>
            </a:r>
          </a:p>
        </p:txBody>
      </p:sp>
      <p:sp>
        <p:nvSpPr>
          <p:cNvPr id="79" name="Багетная рамка 78"/>
          <p:cNvSpPr/>
          <p:nvPr/>
        </p:nvSpPr>
        <p:spPr>
          <a:xfrm>
            <a:off x="4680675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Ь</a:t>
            </a:r>
          </a:p>
        </p:txBody>
      </p:sp>
      <p:sp>
        <p:nvSpPr>
          <p:cNvPr id="80" name="Багетная рамка 79"/>
          <p:cNvSpPr/>
          <p:nvPr/>
        </p:nvSpPr>
        <p:spPr>
          <a:xfrm>
            <a:off x="4270691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Щ</a:t>
            </a:r>
          </a:p>
        </p:txBody>
      </p:sp>
      <p:sp>
        <p:nvSpPr>
          <p:cNvPr id="81" name="Багетная рамка 80"/>
          <p:cNvSpPr/>
          <p:nvPr/>
        </p:nvSpPr>
        <p:spPr>
          <a:xfrm>
            <a:off x="386070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Ш</a:t>
            </a:r>
          </a:p>
        </p:txBody>
      </p:sp>
      <p:sp>
        <p:nvSpPr>
          <p:cNvPr id="82" name="Багетная рамка 81"/>
          <p:cNvSpPr/>
          <p:nvPr/>
        </p:nvSpPr>
        <p:spPr>
          <a:xfrm>
            <a:off x="3457574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Ч</a:t>
            </a:r>
          </a:p>
        </p:txBody>
      </p:sp>
      <p:sp>
        <p:nvSpPr>
          <p:cNvPr id="83" name="Багетная рамка 82"/>
          <p:cNvSpPr/>
          <p:nvPr/>
        </p:nvSpPr>
        <p:spPr>
          <a:xfrm>
            <a:off x="3038755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Ц</a:t>
            </a:r>
          </a:p>
        </p:txBody>
      </p:sp>
      <p:sp>
        <p:nvSpPr>
          <p:cNvPr id="84" name="Багетная рамка 83"/>
          <p:cNvSpPr/>
          <p:nvPr/>
        </p:nvSpPr>
        <p:spPr>
          <a:xfrm>
            <a:off x="263626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Х</a:t>
            </a:r>
            <a:endParaRPr lang="ru-RU" sz="2800" dirty="0"/>
          </a:p>
        </p:txBody>
      </p:sp>
      <p:sp>
        <p:nvSpPr>
          <p:cNvPr id="85" name="Багетная рамка 84"/>
          <p:cNvSpPr/>
          <p:nvPr/>
        </p:nvSpPr>
        <p:spPr>
          <a:xfrm>
            <a:off x="2240777" y="58504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Ф</a:t>
            </a:r>
            <a:endParaRPr lang="ru-RU" sz="2800" dirty="0"/>
          </a:p>
        </p:txBody>
      </p:sp>
      <p:sp>
        <p:nvSpPr>
          <p:cNvPr id="86" name="Багетная рамка 85"/>
          <p:cNvSpPr/>
          <p:nvPr/>
        </p:nvSpPr>
        <p:spPr>
          <a:xfrm>
            <a:off x="5877073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Э</a:t>
            </a:r>
          </a:p>
        </p:txBody>
      </p:sp>
      <p:sp>
        <p:nvSpPr>
          <p:cNvPr id="87" name="Багетная рамка 86"/>
          <p:cNvSpPr/>
          <p:nvPr/>
        </p:nvSpPr>
        <p:spPr>
          <a:xfrm>
            <a:off x="5669701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С</a:t>
            </a:r>
          </a:p>
        </p:txBody>
      </p:sp>
      <p:sp>
        <p:nvSpPr>
          <p:cNvPr id="88" name="Багетная рамка 87"/>
          <p:cNvSpPr/>
          <p:nvPr/>
        </p:nvSpPr>
        <p:spPr>
          <a:xfrm>
            <a:off x="544168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Ж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27878" y="870307"/>
            <a:ext cx="2232554" cy="23523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2.Город, из которого приехал Алёша Попович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6337417" y="3797447"/>
            <a:ext cx="1872208" cy="72008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дальше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9844" y="9036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119844" y="1360852"/>
            <a:ext cx="372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118242" y="1819029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17652" y="22752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24654" y="2732452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3432" y="3669204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131867" y="3185852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125455" y="4109058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я</a:t>
            </a:r>
            <a:endParaRPr lang="ru-RU" sz="28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535345" y="1873331"/>
            <a:ext cx="489204" cy="392833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570420" y="18081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46054" y="1819029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496909" y="1818052"/>
            <a:ext cx="324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т</a:t>
            </a:r>
            <a:endParaRPr lang="ru-R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928602" y="18081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406658" y="1807991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1789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 tmFilter="0, 0; .2, .5; .8, .5; 1, 0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250" autoRev="1" fill="hold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8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</p:childTnLst>
        </p:cTn>
      </p:par>
    </p:tnLst>
    <p:bldLst>
      <p:bldP spid="3" grpId="0" animBg="1"/>
      <p:bldP spid="49" grpId="0" animBg="1"/>
      <p:bldP spid="58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uiExpand="1" build="allAtOnce" animBg="1"/>
      <p:bldP spid="70" grpId="0" animBg="1"/>
      <p:bldP spid="71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Группа 58"/>
          <p:cNvGrpSpPr/>
          <p:nvPr/>
        </p:nvGrpSpPr>
        <p:grpSpPr>
          <a:xfrm>
            <a:off x="778954" y="936662"/>
            <a:ext cx="5023696" cy="3662606"/>
            <a:chOff x="778954" y="936662"/>
            <a:chExt cx="5023696" cy="3662606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534545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1527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6933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789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236154" y="365549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236154" y="3218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36154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2361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236154" y="18510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236154" y="1393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1236154" y="936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44431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067146" y="4142068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067146" y="3222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067146" y="27654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3067146" y="13948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п</a:t>
              </a:r>
              <a:endParaRPr lang="ru-RU" sz="2800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3067146" y="937639"/>
              <a:ext cx="461584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а</a:t>
              </a:r>
              <a:endParaRPr lang="ru-RU" sz="2800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3067146" y="18519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067146" y="23091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6099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39859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35287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49003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44431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39859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35287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067146" y="3679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Багетная рамка 2"/>
          <p:cNvSpPr/>
          <p:nvPr/>
        </p:nvSpPr>
        <p:spPr>
          <a:xfrm>
            <a:off x="583959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З</a:t>
            </a:r>
          </a:p>
        </p:txBody>
      </p:sp>
      <p:sp>
        <p:nvSpPr>
          <p:cNvPr id="49" name="Багетная рамка 48"/>
          <p:cNvSpPr/>
          <p:nvPr/>
        </p:nvSpPr>
        <p:spPr>
          <a:xfrm>
            <a:off x="384262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</a:t>
            </a:r>
            <a:endParaRPr lang="ru-RU" sz="2800" dirty="0"/>
          </a:p>
        </p:txBody>
      </p:sp>
      <p:sp>
        <p:nvSpPr>
          <p:cNvPr id="54" name="Багетная рамка 53"/>
          <p:cNvSpPr/>
          <p:nvPr/>
        </p:nvSpPr>
        <p:spPr>
          <a:xfrm>
            <a:off x="345434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58" name="Багетная рамка 57"/>
          <p:cNvSpPr/>
          <p:nvPr/>
        </p:nvSpPr>
        <p:spPr>
          <a:xfrm>
            <a:off x="3037811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</a:t>
            </a:r>
          </a:p>
        </p:txBody>
      </p:sp>
      <p:sp>
        <p:nvSpPr>
          <p:cNvPr id="60" name="Багетная рамка 59"/>
          <p:cNvSpPr/>
          <p:nvPr/>
        </p:nvSpPr>
        <p:spPr>
          <a:xfrm>
            <a:off x="262905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61" name="Багетная рамка 60"/>
          <p:cNvSpPr/>
          <p:nvPr/>
        </p:nvSpPr>
        <p:spPr>
          <a:xfrm>
            <a:off x="3648485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М</a:t>
            </a:r>
          </a:p>
        </p:txBody>
      </p:sp>
      <p:sp>
        <p:nvSpPr>
          <p:cNvPr id="62" name="Багетная рамка 61"/>
          <p:cNvSpPr/>
          <p:nvPr/>
        </p:nvSpPr>
        <p:spPr>
          <a:xfrm>
            <a:off x="2844109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К</a:t>
            </a:r>
          </a:p>
        </p:txBody>
      </p:sp>
      <p:sp>
        <p:nvSpPr>
          <p:cNvPr id="63" name="Багетная рамка 62"/>
          <p:cNvSpPr/>
          <p:nvPr/>
        </p:nvSpPr>
        <p:spPr>
          <a:xfrm>
            <a:off x="2434918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Й</a:t>
            </a:r>
          </a:p>
        </p:txBody>
      </p:sp>
      <p:sp>
        <p:nvSpPr>
          <p:cNvPr id="64" name="Багетная рамка 63"/>
          <p:cNvSpPr/>
          <p:nvPr/>
        </p:nvSpPr>
        <p:spPr>
          <a:xfrm>
            <a:off x="5053402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Ё</a:t>
            </a:r>
          </a:p>
        </p:txBody>
      </p:sp>
      <p:sp>
        <p:nvSpPr>
          <p:cNvPr id="65" name="Багетная рамка 64"/>
          <p:cNvSpPr/>
          <p:nvPr/>
        </p:nvSpPr>
        <p:spPr>
          <a:xfrm>
            <a:off x="464609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Е</a:t>
            </a:r>
          </a:p>
        </p:txBody>
      </p:sp>
      <p:sp>
        <p:nvSpPr>
          <p:cNvPr id="66" name="Багетная рамка 65"/>
          <p:cNvSpPr/>
          <p:nvPr/>
        </p:nvSpPr>
        <p:spPr>
          <a:xfrm>
            <a:off x="4230908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</a:t>
            </a:r>
          </a:p>
        </p:txBody>
      </p:sp>
      <p:sp>
        <p:nvSpPr>
          <p:cNvPr id="67" name="Багетная рамка 66"/>
          <p:cNvSpPr/>
          <p:nvPr/>
        </p:nvSpPr>
        <p:spPr>
          <a:xfrm>
            <a:off x="6480973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У</a:t>
            </a:r>
          </a:p>
        </p:txBody>
      </p:sp>
      <p:sp>
        <p:nvSpPr>
          <p:cNvPr id="68" name="Багетная рамка 67"/>
          <p:cNvSpPr/>
          <p:nvPr/>
        </p:nvSpPr>
        <p:spPr>
          <a:xfrm>
            <a:off x="6252810" y="478290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И</a:t>
            </a:r>
          </a:p>
        </p:txBody>
      </p:sp>
      <p:sp>
        <p:nvSpPr>
          <p:cNvPr id="69" name="Багетная рамка 68"/>
          <p:cNvSpPr/>
          <p:nvPr/>
        </p:nvSpPr>
        <p:spPr>
          <a:xfrm>
            <a:off x="6071214" y="531201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Т</a:t>
            </a:r>
          </a:p>
        </p:txBody>
      </p:sp>
      <p:sp>
        <p:nvSpPr>
          <p:cNvPr id="70" name="Багетная рамка 69"/>
          <p:cNvSpPr/>
          <p:nvPr/>
        </p:nvSpPr>
        <p:spPr>
          <a:xfrm>
            <a:off x="5270185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Р</a:t>
            </a:r>
          </a:p>
        </p:txBody>
      </p:sp>
      <p:sp>
        <p:nvSpPr>
          <p:cNvPr id="71" name="Багетная рамка 70"/>
          <p:cNvSpPr/>
          <p:nvPr/>
        </p:nvSpPr>
        <p:spPr>
          <a:xfrm>
            <a:off x="4875797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</a:t>
            </a:r>
          </a:p>
        </p:txBody>
      </p:sp>
      <p:sp>
        <p:nvSpPr>
          <p:cNvPr id="72" name="Багетная рамка 71"/>
          <p:cNvSpPr/>
          <p:nvPr/>
        </p:nvSpPr>
        <p:spPr>
          <a:xfrm>
            <a:off x="4464832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О</a:t>
            </a:r>
          </a:p>
        </p:txBody>
      </p:sp>
      <p:sp>
        <p:nvSpPr>
          <p:cNvPr id="73" name="Багетная рамка 72"/>
          <p:cNvSpPr/>
          <p:nvPr/>
        </p:nvSpPr>
        <p:spPr>
          <a:xfrm>
            <a:off x="4054848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Н</a:t>
            </a:r>
          </a:p>
        </p:txBody>
      </p:sp>
      <p:sp>
        <p:nvSpPr>
          <p:cNvPr id="74" name="Багетная рамка 73"/>
          <p:cNvSpPr/>
          <p:nvPr/>
        </p:nvSpPr>
        <p:spPr>
          <a:xfrm>
            <a:off x="3232896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Л</a:t>
            </a:r>
          </a:p>
        </p:txBody>
      </p:sp>
      <p:sp>
        <p:nvSpPr>
          <p:cNvPr id="75" name="Багетная рамка 74"/>
          <p:cNvSpPr/>
          <p:nvPr/>
        </p:nvSpPr>
        <p:spPr>
          <a:xfrm>
            <a:off x="6675114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Я</a:t>
            </a:r>
          </a:p>
        </p:txBody>
      </p:sp>
      <p:sp>
        <p:nvSpPr>
          <p:cNvPr id="76" name="Багетная рамка 75"/>
          <p:cNvSpPr/>
          <p:nvPr/>
        </p:nvSpPr>
        <p:spPr>
          <a:xfrm>
            <a:off x="6265355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Ю</a:t>
            </a:r>
          </a:p>
        </p:txBody>
      </p:sp>
      <p:sp>
        <p:nvSpPr>
          <p:cNvPr id="77" name="Багетная рамка 76"/>
          <p:cNvSpPr/>
          <p:nvPr/>
        </p:nvSpPr>
        <p:spPr>
          <a:xfrm>
            <a:off x="548112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Ъ</a:t>
            </a:r>
          </a:p>
        </p:txBody>
      </p:sp>
      <p:sp>
        <p:nvSpPr>
          <p:cNvPr id="78" name="Багетная рамка 77"/>
          <p:cNvSpPr/>
          <p:nvPr/>
        </p:nvSpPr>
        <p:spPr>
          <a:xfrm>
            <a:off x="508841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Ы</a:t>
            </a:r>
          </a:p>
        </p:txBody>
      </p:sp>
      <p:sp>
        <p:nvSpPr>
          <p:cNvPr id="79" name="Багетная рамка 78"/>
          <p:cNvSpPr/>
          <p:nvPr/>
        </p:nvSpPr>
        <p:spPr>
          <a:xfrm>
            <a:off x="4680675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Ь</a:t>
            </a:r>
          </a:p>
        </p:txBody>
      </p:sp>
      <p:sp>
        <p:nvSpPr>
          <p:cNvPr id="80" name="Багетная рамка 79"/>
          <p:cNvSpPr/>
          <p:nvPr/>
        </p:nvSpPr>
        <p:spPr>
          <a:xfrm>
            <a:off x="4270691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Щ</a:t>
            </a:r>
          </a:p>
        </p:txBody>
      </p:sp>
      <p:sp>
        <p:nvSpPr>
          <p:cNvPr id="81" name="Багетная рамка 80"/>
          <p:cNvSpPr/>
          <p:nvPr/>
        </p:nvSpPr>
        <p:spPr>
          <a:xfrm>
            <a:off x="386070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Ш</a:t>
            </a:r>
          </a:p>
        </p:txBody>
      </p:sp>
      <p:sp>
        <p:nvSpPr>
          <p:cNvPr id="82" name="Багетная рамка 81"/>
          <p:cNvSpPr/>
          <p:nvPr/>
        </p:nvSpPr>
        <p:spPr>
          <a:xfrm>
            <a:off x="3457574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Ч</a:t>
            </a:r>
          </a:p>
        </p:txBody>
      </p:sp>
      <p:sp>
        <p:nvSpPr>
          <p:cNvPr id="83" name="Багетная рамка 82"/>
          <p:cNvSpPr/>
          <p:nvPr/>
        </p:nvSpPr>
        <p:spPr>
          <a:xfrm>
            <a:off x="3038755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Ц</a:t>
            </a:r>
          </a:p>
        </p:txBody>
      </p:sp>
      <p:sp>
        <p:nvSpPr>
          <p:cNvPr id="84" name="Багетная рамка 83"/>
          <p:cNvSpPr/>
          <p:nvPr/>
        </p:nvSpPr>
        <p:spPr>
          <a:xfrm>
            <a:off x="263626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Х</a:t>
            </a:r>
            <a:endParaRPr lang="ru-RU" sz="2800" dirty="0"/>
          </a:p>
        </p:txBody>
      </p:sp>
      <p:sp>
        <p:nvSpPr>
          <p:cNvPr id="85" name="Багетная рамка 84"/>
          <p:cNvSpPr/>
          <p:nvPr/>
        </p:nvSpPr>
        <p:spPr>
          <a:xfrm>
            <a:off x="2240777" y="58504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Ф</a:t>
            </a:r>
            <a:endParaRPr lang="ru-RU" sz="2800" dirty="0"/>
          </a:p>
        </p:txBody>
      </p:sp>
      <p:sp>
        <p:nvSpPr>
          <p:cNvPr id="86" name="Багетная рамка 85"/>
          <p:cNvSpPr/>
          <p:nvPr/>
        </p:nvSpPr>
        <p:spPr>
          <a:xfrm>
            <a:off x="5877073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Э</a:t>
            </a:r>
          </a:p>
        </p:txBody>
      </p:sp>
      <p:sp>
        <p:nvSpPr>
          <p:cNvPr id="87" name="Багетная рамка 86"/>
          <p:cNvSpPr/>
          <p:nvPr/>
        </p:nvSpPr>
        <p:spPr>
          <a:xfrm>
            <a:off x="5669701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С</a:t>
            </a:r>
          </a:p>
        </p:txBody>
      </p:sp>
      <p:sp>
        <p:nvSpPr>
          <p:cNvPr id="88" name="Багетная рамка 87"/>
          <p:cNvSpPr/>
          <p:nvPr/>
        </p:nvSpPr>
        <p:spPr>
          <a:xfrm>
            <a:off x="544168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Ж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27878" y="870307"/>
            <a:ext cx="2232554" cy="23523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3.Город, в который приехал Илья Муромец.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6337417" y="3797447"/>
            <a:ext cx="1872208" cy="72008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дальше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9844" y="9036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119844" y="1360852"/>
            <a:ext cx="372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118242" y="1819029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17652" y="22752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24654" y="2732452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3432" y="3669204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131867" y="3185852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125455" y="4109058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я</a:t>
            </a:r>
            <a:endParaRPr lang="ru-RU" sz="28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554716" y="2847757"/>
            <a:ext cx="489204" cy="392833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70420" y="18081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46054" y="1819029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496909" y="1818052"/>
            <a:ext cx="324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т</a:t>
            </a:r>
            <a:endParaRPr lang="ru-R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928602" y="18081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406658" y="1807991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564410" y="2732452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4033230" y="272865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е</a:t>
            </a:r>
            <a:endParaRPr lang="ru-RU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492463" y="27324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7486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3" grpId="0" animBg="1"/>
      <p:bldP spid="49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 animBg="1"/>
      <p:bldP spid="67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Группа 58"/>
          <p:cNvGrpSpPr/>
          <p:nvPr/>
        </p:nvGrpSpPr>
        <p:grpSpPr>
          <a:xfrm>
            <a:off x="778954" y="936662"/>
            <a:ext cx="5023696" cy="3662606"/>
            <a:chOff x="778954" y="936662"/>
            <a:chExt cx="5023696" cy="3662606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534545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1527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6933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789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236154" y="365549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236154" y="3218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36154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2361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236154" y="18510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236154" y="1393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1236154" y="936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44431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067146" y="4142068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067146" y="3222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067146" y="27654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3067146" y="13948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п</a:t>
              </a:r>
              <a:endParaRPr lang="ru-RU" sz="2800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3067146" y="937639"/>
              <a:ext cx="461584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а</a:t>
              </a:r>
              <a:endParaRPr lang="ru-RU" sz="2800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3067146" y="18519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067146" y="23091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6099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39859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35287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49003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44431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39859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35287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067146" y="3679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Багетная рамка 2"/>
          <p:cNvSpPr/>
          <p:nvPr/>
        </p:nvSpPr>
        <p:spPr>
          <a:xfrm>
            <a:off x="583959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З</a:t>
            </a:r>
          </a:p>
        </p:txBody>
      </p:sp>
      <p:sp>
        <p:nvSpPr>
          <p:cNvPr id="49" name="Багетная рамка 48"/>
          <p:cNvSpPr/>
          <p:nvPr/>
        </p:nvSpPr>
        <p:spPr>
          <a:xfrm>
            <a:off x="384262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</a:t>
            </a:r>
            <a:endParaRPr lang="ru-RU" sz="2800" dirty="0"/>
          </a:p>
        </p:txBody>
      </p:sp>
      <p:sp>
        <p:nvSpPr>
          <p:cNvPr id="54" name="Багетная рамка 53"/>
          <p:cNvSpPr/>
          <p:nvPr/>
        </p:nvSpPr>
        <p:spPr>
          <a:xfrm>
            <a:off x="345434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58" name="Багетная рамка 57"/>
          <p:cNvSpPr/>
          <p:nvPr/>
        </p:nvSpPr>
        <p:spPr>
          <a:xfrm>
            <a:off x="3037811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</a:t>
            </a:r>
          </a:p>
        </p:txBody>
      </p:sp>
      <p:sp>
        <p:nvSpPr>
          <p:cNvPr id="60" name="Багетная рамка 59"/>
          <p:cNvSpPr/>
          <p:nvPr/>
        </p:nvSpPr>
        <p:spPr>
          <a:xfrm>
            <a:off x="262905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61" name="Багетная рамка 60"/>
          <p:cNvSpPr/>
          <p:nvPr/>
        </p:nvSpPr>
        <p:spPr>
          <a:xfrm>
            <a:off x="3648485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М</a:t>
            </a:r>
          </a:p>
        </p:txBody>
      </p:sp>
      <p:sp>
        <p:nvSpPr>
          <p:cNvPr id="62" name="Багетная рамка 61"/>
          <p:cNvSpPr/>
          <p:nvPr/>
        </p:nvSpPr>
        <p:spPr>
          <a:xfrm>
            <a:off x="2844109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К</a:t>
            </a:r>
          </a:p>
        </p:txBody>
      </p:sp>
      <p:sp>
        <p:nvSpPr>
          <p:cNvPr id="63" name="Багетная рамка 62"/>
          <p:cNvSpPr/>
          <p:nvPr/>
        </p:nvSpPr>
        <p:spPr>
          <a:xfrm>
            <a:off x="2434918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Й</a:t>
            </a:r>
          </a:p>
        </p:txBody>
      </p:sp>
      <p:sp>
        <p:nvSpPr>
          <p:cNvPr id="64" name="Багетная рамка 63"/>
          <p:cNvSpPr/>
          <p:nvPr/>
        </p:nvSpPr>
        <p:spPr>
          <a:xfrm>
            <a:off x="5053402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Ё</a:t>
            </a:r>
          </a:p>
        </p:txBody>
      </p:sp>
      <p:sp>
        <p:nvSpPr>
          <p:cNvPr id="65" name="Багетная рамка 64"/>
          <p:cNvSpPr/>
          <p:nvPr/>
        </p:nvSpPr>
        <p:spPr>
          <a:xfrm>
            <a:off x="464609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Е</a:t>
            </a:r>
          </a:p>
        </p:txBody>
      </p:sp>
      <p:sp>
        <p:nvSpPr>
          <p:cNvPr id="66" name="Багетная рамка 65"/>
          <p:cNvSpPr/>
          <p:nvPr/>
        </p:nvSpPr>
        <p:spPr>
          <a:xfrm>
            <a:off x="4230908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</a:t>
            </a:r>
          </a:p>
        </p:txBody>
      </p:sp>
      <p:sp>
        <p:nvSpPr>
          <p:cNvPr id="67" name="Багетная рамка 66"/>
          <p:cNvSpPr/>
          <p:nvPr/>
        </p:nvSpPr>
        <p:spPr>
          <a:xfrm>
            <a:off x="6480973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У</a:t>
            </a:r>
          </a:p>
        </p:txBody>
      </p:sp>
      <p:sp>
        <p:nvSpPr>
          <p:cNvPr id="68" name="Багетная рамка 67"/>
          <p:cNvSpPr/>
          <p:nvPr/>
        </p:nvSpPr>
        <p:spPr>
          <a:xfrm>
            <a:off x="6252810" y="478290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И</a:t>
            </a:r>
          </a:p>
        </p:txBody>
      </p:sp>
      <p:sp>
        <p:nvSpPr>
          <p:cNvPr id="69" name="Багетная рамка 68"/>
          <p:cNvSpPr/>
          <p:nvPr/>
        </p:nvSpPr>
        <p:spPr>
          <a:xfrm>
            <a:off x="6071214" y="531201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Т</a:t>
            </a:r>
          </a:p>
        </p:txBody>
      </p:sp>
      <p:sp>
        <p:nvSpPr>
          <p:cNvPr id="70" name="Багетная рамка 69"/>
          <p:cNvSpPr/>
          <p:nvPr/>
        </p:nvSpPr>
        <p:spPr>
          <a:xfrm>
            <a:off x="5270185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Р</a:t>
            </a:r>
          </a:p>
        </p:txBody>
      </p:sp>
      <p:sp>
        <p:nvSpPr>
          <p:cNvPr id="71" name="Багетная рамка 70"/>
          <p:cNvSpPr/>
          <p:nvPr/>
        </p:nvSpPr>
        <p:spPr>
          <a:xfrm>
            <a:off x="4875797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</a:t>
            </a:r>
          </a:p>
        </p:txBody>
      </p:sp>
      <p:sp>
        <p:nvSpPr>
          <p:cNvPr id="72" name="Багетная рамка 71"/>
          <p:cNvSpPr/>
          <p:nvPr/>
        </p:nvSpPr>
        <p:spPr>
          <a:xfrm>
            <a:off x="4464832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О</a:t>
            </a:r>
          </a:p>
        </p:txBody>
      </p:sp>
      <p:sp>
        <p:nvSpPr>
          <p:cNvPr id="73" name="Багетная рамка 72"/>
          <p:cNvSpPr/>
          <p:nvPr/>
        </p:nvSpPr>
        <p:spPr>
          <a:xfrm>
            <a:off x="4054848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Н</a:t>
            </a:r>
          </a:p>
        </p:txBody>
      </p:sp>
      <p:sp>
        <p:nvSpPr>
          <p:cNvPr id="74" name="Багетная рамка 73"/>
          <p:cNvSpPr/>
          <p:nvPr/>
        </p:nvSpPr>
        <p:spPr>
          <a:xfrm>
            <a:off x="3232896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Л</a:t>
            </a:r>
          </a:p>
        </p:txBody>
      </p:sp>
      <p:sp>
        <p:nvSpPr>
          <p:cNvPr id="75" name="Багетная рамка 74"/>
          <p:cNvSpPr/>
          <p:nvPr/>
        </p:nvSpPr>
        <p:spPr>
          <a:xfrm>
            <a:off x="6675114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Я</a:t>
            </a:r>
          </a:p>
        </p:txBody>
      </p:sp>
      <p:sp>
        <p:nvSpPr>
          <p:cNvPr id="76" name="Багетная рамка 75"/>
          <p:cNvSpPr/>
          <p:nvPr/>
        </p:nvSpPr>
        <p:spPr>
          <a:xfrm>
            <a:off x="6265355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Ю</a:t>
            </a:r>
          </a:p>
        </p:txBody>
      </p:sp>
      <p:sp>
        <p:nvSpPr>
          <p:cNvPr id="77" name="Багетная рамка 76"/>
          <p:cNvSpPr/>
          <p:nvPr/>
        </p:nvSpPr>
        <p:spPr>
          <a:xfrm>
            <a:off x="548112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Ъ</a:t>
            </a:r>
          </a:p>
        </p:txBody>
      </p:sp>
      <p:sp>
        <p:nvSpPr>
          <p:cNvPr id="78" name="Багетная рамка 77"/>
          <p:cNvSpPr/>
          <p:nvPr/>
        </p:nvSpPr>
        <p:spPr>
          <a:xfrm>
            <a:off x="508841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Ы</a:t>
            </a:r>
          </a:p>
        </p:txBody>
      </p:sp>
      <p:sp>
        <p:nvSpPr>
          <p:cNvPr id="79" name="Багетная рамка 78"/>
          <p:cNvSpPr/>
          <p:nvPr/>
        </p:nvSpPr>
        <p:spPr>
          <a:xfrm>
            <a:off x="4680675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Ь</a:t>
            </a:r>
          </a:p>
        </p:txBody>
      </p:sp>
      <p:sp>
        <p:nvSpPr>
          <p:cNvPr id="80" name="Багетная рамка 79"/>
          <p:cNvSpPr/>
          <p:nvPr/>
        </p:nvSpPr>
        <p:spPr>
          <a:xfrm>
            <a:off x="4270691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Щ</a:t>
            </a:r>
          </a:p>
        </p:txBody>
      </p:sp>
      <p:sp>
        <p:nvSpPr>
          <p:cNvPr id="81" name="Багетная рамка 80"/>
          <p:cNvSpPr/>
          <p:nvPr/>
        </p:nvSpPr>
        <p:spPr>
          <a:xfrm>
            <a:off x="386070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Ш</a:t>
            </a:r>
          </a:p>
        </p:txBody>
      </p:sp>
      <p:sp>
        <p:nvSpPr>
          <p:cNvPr id="82" name="Багетная рамка 81"/>
          <p:cNvSpPr/>
          <p:nvPr/>
        </p:nvSpPr>
        <p:spPr>
          <a:xfrm>
            <a:off x="3457574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Ч</a:t>
            </a:r>
          </a:p>
        </p:txBody>
      </p:sp>
      <p:sp>
        <p:nvSpPr>
          <p:cNvPr id="83" name="Багетная рамка 82"/>
          <p:cNvSpPr/>
          <p:nvPr/>
        </p:nvSpPr>
        <p:spPr>
          <a:xfrm>
            <a:off x="3038755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Ц</a:t>
            </a:r>
          </a:p>
        </p:txBody>
      </p:sp>
      <p:sp>
        <p:nvSpPr>
          <p:cNvPr id="84" name="Багетная рамка 83"/>
          <p:cNvSpPr/>
          <p:nvPr/>
        </p:nvSpPr>
        <p:spPr>
          <a:xfrm>
            <a:off x="263626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Х</a:t>
            </a:r>
            <a:endParaRPr lang="ru-RU" sz="2800" dirty="0"/>
          </a:p>
        </p:txBody>
      </p:sp>
      <p:sp>
        <p:nvSpPr>
          <p:cNvPr id="85" name="Багетная рамка 84"/>
          <p:cNvSpPr/>
          <p:nvPr/>
        </p:nvSpPr>
        <p:spPr>
          <a:xfrm>
            <a:off x="2240777" y="58504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Ф</a:t>
            </a:r>
            <a:endParaRPr lang="ru-RU" sz="2800" dirty="0"/>
          </a:p>
        </p:txBody>
      </p:sp>
      <p:sp>
        <p:nvSpPr>
          <p:cNvPr id="86" name="Багетная рамка 85"/>
          <p:cNvSpPr/>
          <p:nvPr/>
        </p:nvSpPr>
        <p:spPr>
          <a:xfrm>
            <a:off x="5877073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Э</a:t>
            </a:r>
          </a:p>
        </p:txBody>
      </p:sp>
      <p:sp>
        <p:nvSpPr>
          <p:cNvPr id="87" name="Багетная рамка 86"/>
          <p:cNvSpPr/>
          <p:nvPr/>
        </p:nvSpPr>
        <p:spPr>
          <a:xfrm>
            <a:off x="5669701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С</a:t>
            </a:r>
          </a:p>
        </p:txBody>
      </p:sp>
      <p:sp>
        <p:nvSpPr>
          <p:cNvPr id="88" name="Багетная рамка 87"/>
          <p:cNvSpPr/>
          <p:nvPr/>
        </p:nvSpPr>
        <p:spPr>
          <a:xfrm>
            <a:off x="544168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Ж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27878" y="870307"/>
            <a:ext cx="2448578" cy="23523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4. Имя племянницы князя Владимира.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6337417" y="3797447"/>
            <a:ext cx="1872208" cy="72008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дальше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9844" y="9036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119844" y="1360852"/>
            <a:ext cx="372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118242" y="1819029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17652" y="22752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24654" y="2732452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3432" y="3669204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131867" y="3185852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125455" y="4109058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я</a:t>
            </a:r>
            <a:endParaRPr lang="ru-RU" sz="28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89750" y="2339619"/>
            <a:ext cx="489204" cy="392833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570420" y="18081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46054" y="1819029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496909" y="1818052"/>
            <a:ext cx="324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т</a:t>
            </a:r>
            <a:endParaRPr lang="ru-R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928602" y="18081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406658" y="1807991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564410" y="2732452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4033230" y="272865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е</a:t>
            </a:r>
            <a:endParaRPr lang="ru-RU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492463" y="27324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839078" y="2274425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</a:t>
            </a:r>
            <a:endParaRPr lang="ru-RU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286660" y="2274425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34242" y="227442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б</a:t>
            </a:r>
            <a:endParaRPr lang="ru-RU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2203252" y="2274425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2668361" y="2270638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1520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8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49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build="allAtOnce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Группа 58"/>
          <p:cNvGrpSpPr/>
          <p:nvPr/>
        </p:nvGrpSpPr>
        <p:grpSpPr>
          <a:xfrm>
            <a:off x="778954" y="936662"/>
            <a:ext cx="5023696" cy="3662606"/>
            <a:chOff x="778954" y="936662"/>
            <a:chExt cx="5023696" cy="3662606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534545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1527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6933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789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236154" y="365549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236154" y="3218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36154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236154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236154" y="18510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236154" y="1393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1236154" y="936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44431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067146" y="4142068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067146" y="3222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067146" y="27654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3067146" y="13948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п</a:t>
              </a:r>
              <a:endParaRPr lang="ru-RU" sz="2800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3067146" y="937639"/>
              <a:ext cx="461584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а</a:t>
              </a:r>
              <a:endParaRPr lang="ru-RU" sz="2800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3067146" y="18519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067146" y="2309165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609946" y="23082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39859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3528730" y="27616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49003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44431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39859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3528730" y="1852039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067146" y="367986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Багетная рамка 2"/>
          <p:cNvSpPr/>
          <p:nvPr/>
        </p:nvSpPr>
        <p:spPr>
          <a:xfrm>
            <a:off x="583959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З</a:t>
            </a:r>
          </a:p>
        </p:txBody>
      </p:sp>
      <p:sp>
        <p:nvSpPr>
          <p:cNvPr id="49" name="Багетная рамка 48"/>
          <p:cNvSpPr/>
          <p:nvPr/>
        </p:nvSpPr>
        <p:spPr>
          <a:xfrm>
            <a:off x="3842626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</a:t>
            </a:r>
            <a:endParaRPr lang="ru-RU" sz="2800" dirty="0"/>
          </a:p>
        </p:txBody>
      </p:sp>
      <p:sp>
        <p:nvSpPr>
          <p:cNvPr id="54" name="Багетная рамка 53"/>
          <p:cNvSpPr/>
          <p:nvPr/>
        </p:nvSpPr>
        <p:spPr>
          <a:xfrm>
            <a:off x="345434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58" name="Багетная рамка 57"/>
          <p:cNvSpPr/>
          <p:nvPr/>
        </p:nvSpPr>
        <p:spPr>
          <a:xfrm>
            <a:off x="3037811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</a:t>
            </a:r>
          </a:p>
        </p:txBody>
      </p:sp>
      <p:sp>
        <p:nvSpPr>
          <p:cNvPr id="60" name="Багетная рамка 59"/>
          <p:cNvSpPr/>
          <p:nvPr/>
        </p:nvSpPr>
        <p:spPr>
          <a:xfrm>
            <a:off x="262905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61" name="Багетная рамка 60"/>
          <p:cNvSpPr/>
          <p:nvPr/>
        </p:nvSpPr>
        <p:spPr>
          <a:xfrm>
            <a:off x="3648485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М</a:t>
            </a:r>
          </a:p>
        </p:txBody>
      </p:sp>
      <p:sp>
        <p:nvSpPr>
          <p:cNvPr id="62" name="Багетная рамка 61"/>
          <p:cNvSpPr/>
          <p:nvPr/>
        </p:nvSpPr>
        <p:spPr>
          <a:xfrm>
            <a:off x="2844109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К</a:t>
            </a:r>
          </a:p>
        </p:txBody>
      </p:sp>
      <p:sp>
        <p:nvSpPr>
          <p:cNvPr id="63" name="Багетная рамка 62"/>
          <p:cNvSpPr/>
          <p:nvPr/>
        </p:nvSpPr>
        <p:spPr>
          <a:xfrm>
            <a:off x="2434918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Й</a:t>
            </a:r>
          </a:p>
        </p:txBody>
      </p:sp>
      <p:sp>
        <p:nvSpPr>
          <p:cNvPr id="64" name="Багетная рамка 63"/>
          <p:cNvSpPr/>
          <p:nvPr/>
        </p:nvSpPr>
        <p:spPr>
          <a:xfrm>
            <a:off x="5053402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Ё</a:t>
            </a:r>
          </a:p>
        </p:txBody>
      </p:sp>
      <p:sp>
        <p:nvSpPr>
          <p:cNvPr id="65" name="Багетная рамка 64"/>
          <p:cNvSpPr/>
          <p:nvPr/>
        </p:nvSpPr>
        <p:spPr>
          <a:xfrm>
            <a:off x="4646099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Е</a:t>
            </a:r>
          </a:p>
        </p:txBody>
      </p:sp>
      <p:sp>
        <p:nvSpPr>
          <p:cNvPr id="66" name="Багетная рамка 65"/>
          <p:cNvSpPr/>
          <p:nvPr/>
        </p:nvSpPr>
        <p:spPr>
          <a:xfrm>
            <a:off x="4230908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</a:t>
            </a:r>
          </a:p>
        </p:txBody>
      </p:sp>
      <p:sp>
        <p:nvSpPr>
          <p:cNvPr id="67" name="Багетная рамка 66"/>
          <p:cNvSpPr/>
          <p:nvPr/>
        </p:nvSpPr>
        <p:spPr>
          <a:xfrm>
            <a:off x="6480973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У</a:t>
            </a:r>
          </a:p>
        </p:txBody>
      </p:sp>
      <p:sp>
        <p:nvSpPr>
          <p:cNvPr id="68" name="Багетная рамка 67"/>
          <p:cNvSpPr/>
          <p:nvPr/>
        </p:nvSpPr>
        <p:spPr>
          <a:xfrm>
            <a:off x="6252810" y="478290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И</a:t>
            </a:r>
          </a:p>
        </p:txBody>
      </p:sp>
      <p:sp>
        <p:nvSpPr>
          <p:cNvPr id="69" name="Багетная рамка 68"/>
          <p:cNvSpPr/>
          <p:nvPr/>
        </p:nvSpPr>
        <p:spPr>
          <a:xfrm>
            <a:off x="6071214" y="531201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Т</a:t>
            </a:r>
          </a:p>
        </p:txBody>
      </p:sp>
      <p:sp>
        <p:nvSpPr>
          <p:cNvPr id="70" name="Багетная рамка 69"/>
          <p:cNvSpPr/>
          <p:nvPr/>
        </p:nvSpPr>
        <p:spPr>
          <a:xfrm>
            <a:off x="5270185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Р</a:t>
            </a:r>
          </a:p>
        </p:txBody>
      </p:sp>
      <p:sp>
        <p:nvSpPr>
          <p:cNvPr id="71" name="Багетная рамка 70"/>
          <p:cNvSpPr/>
          <p:nvPr/>
        </p:nvSpPr>
        <p:spPr>
          <a:xfrm>
            <a:off x="4875797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</a:t>
            </a:r>
          </a:p>
        </p:txBody>
      </p:sp>
      <p:sp>
        <p:nvSpPr>
          <p:cNvPr id="72" name="Багетная рамка 71"/>
          <p:cNvSpPr/>
          <p:nvPr/>
        </p:nvSpPr>
        <p:spPr>
          <a:xfrm>
            <a:off x="4464832" y="5310648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О</a:t>
            </a:r>
          </a:p>
        </p:txBody>
      </p:sp>
      <p:sp>
        <p:nvSpPr>
          <p:cNvPr id="73" name="Багетная рамка 72"/>
          <p:cNvSpPr/>
          <p:nvPr/>
        </p:nvSpPr>
        <p:spPr>
          <a:xfrm>
            <a:off x="4054848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Н</a:t>
            </a:r>
          </a:p>
        </p:txBody>
      </p:sp>
      <p:sp>
        <p:nvSpPr>
          <p:cNvPr id="74" name="Багетная рамка 73"/>
          <p:cNvSpPr/>
          <p:nvPr/>
        </p:nvSpPr>
        <p:spPr>
          <a:xfrm>
            <a:off x="3232896" y="5310073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Л</a:t>
            </a:r>
          </a:p>
        </p:txBody>
      </p:sp>
      <p:sp>
        <p:nvSpPr>
          <p:cNvPr id="75" name="Багетная рамка 74"/>
          <p:cNvSpPr/>
          <p:nvPr/>
        </p:nvSpPr>
        <p:spPr>
          <a:xfrm>
            <a:off x="6675114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Я</a:t>
            </a:r>
          </a:p>
        </p:txBody>
      </p:sp>
      <p:sp>
        <p:nvSpPr>
          <p:cNvPr id="76" name="Багетная рамка 75"/>
          <p:cNvSpPr/>
          <p:nvPr/>
        </p:nvSpPr>
        <p:spPr>
          <a:xfrm>
            <a:off x="6265355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Ю</a:t>
            </a:r>
          </a:p>
        </p:txBody>
      </p:sp>
      <p:sp>
        <p:nvSpPr>
          <p:cNvPr id="77" name="Багетная рамка 76"/>
          <p:cNvSpPr/>
          <p:nvPr/>
        </p:nvSpPr>
        <p:spPr>
          <a:xfrm>
            <a:off x="548112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Ъ</a:t>
            </a:r>
          </a:p>
        </p:txBody>
      </p:sp>
      <p:sp>
        <p:nvSpPr>
          <p:cNvPr id="78" name="Багетная рамка 77"/>
          <p:cNvSpPr/>
          <p:nvPr/>
        </p:nvSpPr>
        <p:spPr>
          <a:xfrm>
            <a:off x="5088411" y="5849754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Ы</a:t>
            </a:r>
          </a:p>
        </p:txBody>
      </p:sp>
      <p:sp>
        <p:nvSpPr>
          <p:cNvPr id="79" name="Багетная рамка 78"/>
          <p:cNvSpPr/>
          <p:nvPr/>
        </p:nvSpPr>
        <p:spPr>
          <a:xfrm>
            <a:off x="4680675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Ь</a:t>
            </a:r>
          </a:p>
        </p:txBody>
      </p:sp>
      <p:sp>
        <p:nvSpPr>
          <p:cNvPr id="80" name="Багетная рамка 79"/>
          <p:cNvSpPr/>
          <p:nvPr/>
        </p:nvSpPr>
        <p:spPr>
          <a:xfrm>
            <a:off x="4270691" y="5855451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Щ</a:t>
            </a:r>
          </a:p>
        </p:txBody>
      </p:sp>
      <p:sp>
        <p:nvSpPr>
          <p:cNvPr id="81" name="Багетная рамка 80"/>
          <p:cNvSpPr/>
          <p:nvPr/>
        </p:nvSpPr>
        <p:spPr>
          <a:xfrm>
            <a:off x="386070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Ш</a:t>
            </a:r>
          </a:p>
        </p:txBody>
      </p:sp>
      <p:sp>
        <p:nvSpPr>
          <p:cNvPr id="82" name="Багетная рамка 81"/>
          <p:cNvSpPr/>
          <p:nvPr/>
        </p:nvSpPr>
        <p:spPr>
          <a:xfrm>
            <a:off x="3457574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Ч</a:t>
            </a:r>
          </a:p>
        </p:txBody>
      </p:sp>
      <p:sp>
        <p:nvSpPr>
          <p:cNvPr id="83" name="Багетная рамка 82"/>
          <p:cNvSpPr/>
          <p:nvPr/>
        </p:nvSpPr>
        <p:spPr>
          <a:xfrm>
            <a:off x="3038755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Ц</a:t>
            </a:r>
          </a:p>
        </p:txBody>
      </p:sp>
      <p:sp>
        <p:nvSpPr>
          <p:cNvPr id="84" name="Багетная рамка 83"/>
          <p:cNvSpPr/>
          <p:nvPr/>
        </p:nvSpPr>
        <p:spPr>
          <a:xfrm>
            <a:off x="2636267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Х</a:t>
            </a:r>
            <a:endParaRPr lang="ru-RU" sz="2800" dirty="0"/>
          </a:p>
        </p:txBody>
      </p:sp>
      <p:sp>
        <p:nvSpPr>
          <p:cNvPr id="85" name="Багетная рамка 84"/>
          <p:cNvSpPr/>
          <p:nvPr/>
        </p:nvSpPr>
        <p:spPr>
          <a:xfrm>
            <a:off x="2240777" y="58504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Ф</a:t>
            </a:r>
            <a:endParaRPr lang="ru-RU" sz="2800" dirty="0"/>
          </a:p>
        </p:txBody>
      </p:sp>
      <p:sp>
        <p:nvSpPr>
          <p:cNvPr id="86" name="Багетная рамка 85"/>
          <p:cNvSpPr/>
          <p:nvPr/>
        </p:nvSpPr>
        <p:spPr>
          <a:xfrm>
            <a:off x="5877073" y="5853679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Э</a:t>
            </a:r>
          </a:p>
        </p:txBody>
      </p:sp>
      <p:sp>
        <p:nvSpPr>
          <p:cNvPr id="87" name="Багетная рамка 86"/>
          <p:cNvSpPr/>
          <p:nvPr/>
        </p:nvSpPr>
        <p:spPr>
          <a:xfrm>
            <a:off x="5669701" y="5304880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С</a:t>
            </a:r>
          </a:p>
        </p:txBody>
      </p:sp>
      <p:sp>
        <p:nvSpPr>
          <p:cNvPr id="88" name="Багетная рамка 87"/>
          <p:cNvSpPr/>
          <p:nvPr/>
        </p:nvSpPr>
        <p:spPr>
          <a:xfrm>
            <a:off x="5441684" y="4783672"/>
            <a:ext cx="388282" cy="521208"/>
          </a:xfrm>
          <a:prstGeom prst="beve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Ж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27878" y="870307"/>
            <a:ext cx="2448578" cy="23523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4. Имя чуда поганого.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6337417" y="3797447"/>
            <a:ext cx="1872208" cy="72008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дальше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9844" y="9036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119844" y="1360852"/>
            <a:ext cx="372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118242" y="1819029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17652" y="22752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24654" y="2732452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3432" y="3669204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131867" y="3185852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125455" y="4109058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я</a:t>
            </a:r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3570420" y="18081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46054" y="1819029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496909" y="1818052"/>
            <a:ext cx="324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т</a:t>
            </a:r>
            <a:endParaRPr lang="ru-R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928602" y="18081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406658" y="1807991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564410" y="2732452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4033230" y="272865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е</a:t>
            </a:r>
            <a:endParaRPr lang="ru-RU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492463" y="2732452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839078" y="2274425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</a:t>
            </a:r>
            <a:endParaRPr lang="ru-RU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286660" y="2274425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34242" y="2274425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б</a:t>
            </a:r>
            <a:endParaRPr lang="ru-RU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2203252" y="2274425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2668361" y="2270638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27" name="Стрелка вниз 26"/>
          <p:cNvSpPr/>
          <p:nvPr/>
        </p:nvSpPr>
        <p:spPr>
          <a:xfrm>
            <a:off x="1263893" y="476672"/>
            <a:ext cx="401722" cy="459990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287724" y="911782"/>
            <a:ext cx="324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т</a:t>
            </a:r>
            <a:endParaRPr lang="ru-RU" sz="2800" dirty="0"/>
          </a:p>
        </p:txBody>
      </p:sp>
      <p:sp>
        <p:nvSpPr>
          <p:cNvPr id="89" name="TextBox 88"/>
          <p:cNvSpPr txBox="1"/>
          <p:nvPr/>
        </p:nvSpPr>
        <p:spPr>
          <a:xfrm>
            <a:off x="1276503" y="1360852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у</a:t>
            </a:r>
            <a:endParaRPr lang="ru-RU" sz="2800" dirty="0"/>
          </a:p>
        </p:txBody>
      </p:sp>
      <p:sp>
        <p:nvSpPr>
          <p:cNvPr id="90" name="TextBox 89"/>
          <p:cNvSpPr txBox="1"/>
          <p:nvPr/>
        </p:nvSpPr>
        <p:spPr>
          <a:xfrm>
            <a:off x="1314975" y="1846980"/>
            <a:ext cx="308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г</a:t>
            </a:r>
            <a:endParaRPr lang="ru-RU" sz="2800" dirty="0"/>
          </a:p>
        </p:txBody>
      </p:sp>
      <p:sp>
        <p:nvSpPr>
          <p:cNvPr id="91" name="TextBox 90"/>
          <p:cNvSpPr txBox="1"/>
          <p:nvPr/>
        </p:nvSpPr>
        <p:spPr>
          <a:xfrm>
            <a:off x="1254934" y="2727982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</a:t>
            </a:r>
            <a:endParaRPr lang="ru-RU" sz="2800" dirty="0"/>
          </a:p>
        </p:txBody>
      </p:sp>
      <p:sp>
        <p:nvSpPr>
          <p:cNvPr id="92" name="TextBox 91"/>
          <p:cNvSpPr txBox="1"/>
          <p:nvPr/>
        </p:nvSpPr>
        <p:spPr>
          <a:xfrm>
            <a:off x="1249567" y="3185852"/>
            <a:ext cx="302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93" name="TextBox 92"/>
          <p:cNvSpPr txBox="1"/>
          <p:nvPr/>
        </p:nvSpPr>
        <p:spPr>
          <a:xfrm>
            <a:off x="1249567" y="3646852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н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9402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3" grpId="0" animBg="1"/>
      <p:bldP spid="54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71" grpId="0" animBg="1"/>
      <p:bldP spid="72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Молодцы !</a:t>
            </a:r>
            <a:endParaRPr lang="ru-RU" sz="6000" b="1" dirty="0"/>
          </a:p>
        </p:txBody>
      </p:sp>
      <p:sp>
        <p:nvSpPr>
          <p:cNvPr id="5" name="Управляющая кнопка: возврат 4">
            <a:hlinkClick r:id="" action="ppaction://hlinkshowjump?jump=endshow" highlightClick="1"/>
          </p:cNvPr>
          <p:cNvSpPr/>
          <p:nvPr/>
        </p:nvSpPr>
        <p:spPr>
          <a:xfrm>
            <a:off x="162360" y="116632"/>
            <a:ext cx="521208" cy="521208"/>
          </a:xfrm>
          <a:prstGeom prst="actionButtonReturn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28800"/>
            <a:ext cx="7620000" cy="4718298"/>
          </a:xfrm>
        </p:spPr>
      </p:pic>
    </p:spTree>
    <p:extLst>
      <p:ext uri="{BB962C8B-B14F-4D97-AF65-F5344CB8AC3E}">
        <p14:creationId xmlns:p14="http://schemas.microsoft.com/office/powerpoint/2010/main" val="41812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288032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                 Источники:</a:t>
            </a:r>
            <a:br>
              <a:rPr lang="ru-RU" dirty="0" smtClean="0"/>
            </a:br>
            <a:r>
              <a:rPr lang="ru-RU" sz="1800" dirty="0" smtClean="0"/>
              <a:t>кроссворд: Рабочая тетрадь «Литературное чтение», 3 класс, </a:t>
            </a:r>
            <a:r>
              <a:rPr lang="ru-RU" sz="1800" dirty="0" err="1" smtClean="0"/>
              <a:t>Л.А.Ефросинина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/>
              <a:t>картинки на </a:t>
            </a:r>
            <a:r>
              <a:rPr lang="ru-RU" sz="1800" dirty="0"/>
              <a:t>ш</a:t>
            </a:r>
            <a:r>
              <a:rPr lang="ru-RU" sz="1800" dirty="0" smtClean="0"/>
              <a:t>аблоне: </a:t>
            </a:r>
            <a:r>
              <a:rPr lang="en-US" sz="1800" dirty="0">
                <a:hlinkClick r:id="rId2"/>
              </a:rPr>
              <a:t>http://</a:t>
            </a:r>
            <a:r>
              <a:rPr lang="en-US" sz="1800" dirty="0" smtClean="0">
                <a:hlinkClick r:id="rId2"/>
              </a:rPr>
              <a:t>wiki.iteach.ru/images/8/87/0_15160_74bbc765_XL.jpg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en-US" sz="1800" dirty="0">
                <a:hlinkClick r:id="rId3"/>
              </a:rPr>
              <a:t>http://</a:t>
            </a:r>
            <a:r>
              <a:rPr lang="en-US" sz="1800" dirty="0" smtClean="0">
                <a:hlinkClick r:id="rId3"/>
              </a:rPr>
              <a:t>im7-tub-ru.yandex.net/i?id=34597205-38-72&amp;n=21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иллюстрация мультфильма: </a:t>
            </a:r>
            <a:r>
              <a:rPr lang="en-US" sz="1800" dirty="0" smtClean="0">
                <a:hlinkClick r:id="rId4"/>
              </a:rPr>
              <a:t>http</a:t>
            </a:r>
            <a:r>
              <a:rPr lang="en-US" sz="1800" dirty="0">
                <a:hlinkClick r:id="rId4"/>
              </a:rPr>
              <a:t>://</a:t>
            </a:r>
            <a:r>
              <a:rPr lang="en-US" sz="1800" dirty="0" smtClean="0">
                <a:hlinkClick r:id="rId4"/>
              </a:rPr>
              <a:t>topdj.ua/upload/movies/c/8/9/4145_screenshot_6.jpg</a:t>
            </a: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Управляющая кнопка: назад 2">
            <a:hlinkClick r:id="" action="ppaction://hlinkshowjump?jump=firstslide" highlightClick="1"/>
          </p:cNvPr>
          <p:cNvSpPr/>
          <p:nvPr/>
        </p:nvSpPr>
        <p:spPr>
          <a:xfrm>
            <a:off x="611560" y="5713606"/>
            <a:ext cx="521208" cy="521208"/>
          </a:xfrm>
          <a:prstGeom prst="actionButtonBackPreviou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95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331</Words>
  <Application>Microsoft Office PowerPoint</Application>
  <PresentationFormat>Экран (4:3)</PresentationFormat>
  <Paragraphs>286</Paragraphs>
  <Slides>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Кроссворд Проверь себя. 3 класс  Обобщение по былинам «Начальная школа XXI века»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 !</vt:lpstr>
      <vt:lpstr>                  Источники: кроссворд: Рабочая тетрадь «Литературное чтение», 3 класс, Л.А.Ефросинина картинки на шаблоне: http://wiki.iteach.ru/images/8/87/0_15160_74bbc765_XL.jpg http://im7-tub-ru.yandex.net/i?id=34597205-38-72&amp;n=21  иллюстрация мультфильма: http://topdj.ua/upload/movies/c/8/9/4145_screenshot_6.jpg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Premium</dc:creator>
  <cp:lastModifiedBy>Premium</cp:lastModifiedBy>
  <cp:revision>26</cp:revision>
  <dcterms:created xsi:type="dcterms:W3CDTF">2013-09-22T14:03:22Z</dcterms:created>
  <dcterms:modified xsi:type="dcterms:W3CDTF">2013-09-23T16:32:21Z</dcterms:modified>
</cp:coreProperties>
</file>