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5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40E3-7C5C-4178-B52F-6C43A6F2CA84}" type="datetimeFigureOut">
              <a:rPr lang="ru-RU" smtClean="0"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A7E71-46A8-43BB-8F2A-1D00DBF9F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40E3-7C5C-4178-B52F-6C43A6F2CA84}" type="datetimeFigureOut">
              <a:rPr lang="ru-RU" smtClean="0"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A7E71-46A8-43BB-8F2A-1D00DBF9F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40E3-7C5C-4178-B52F-6C43A6F2CA84}" type="datetimeFigureOut">
              <a:rPr lang="ru-RU" smtClean="0"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A7E71-46A8-43BB-8F2A-1D00DBF9F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40E3-7C5C-4178-B52F-6C43A6F2CA84}" type="datetimeFigureOut">
              <a:rPr lang="ru-RU" smtClean="0"/>
              <a:t>25.10.2015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A7E71-46A8-43BB-8F2A-1D00DBF9F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40E3-7C5C-4178-B52F-6C43A6F2CA84}" type="datetimeFigureOut">
              <a:rPr lang="ru-RU" smtClean="0"/>
              <a:t>25.10.2015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A7E71-46A8-43BB-8F2A-1D00DBF9F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40E3-7C5C-4178-B52F-6C43A6F2CA84}" type="datetimeFigureOut">
              <a:rPr lang="ru-RU" smtClean="0"/>
              <a:t>25.10.2015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A7E71-46A8-43BB-8F2A-1D00DBF9F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40E3-7C5C-4178-B52F-6C43A6F2CA84}" type="datetimeFigureOut">
              <a:rPr lang="ru-RU" smtClean="0"/>
              <a:t>25.10.2015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A7E71-46A8-43BB-8F2A-1D00DBF9F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40E3-7C5C-4178-B52F-6C43A6F2CA84}" type="datetimeFigureOut">
              <a:rPr lang="ru-RU" smtClean="0"/>
              <a:t>25.10.2015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A7E71-46A8-43BB-8F2A-1D00DBF9F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40E3-7C5C-4178-B52F-6C43A6F2CA84}" type="datetimeFigureOut">
              <a:rPr lang="ru-RU" smtClean="0"/>
              <a:t>25.10.2015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A7E71-46A8-43BB-8F2A-1D00DBF9F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40E3-7C5C-4178-B52F-6C43A6F2CA84}" type="datetimeFigureOut">
              <a:rPr lang="ru-RU" smtClean="0"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A7E71-46A8-43BB-8F2A-1D00DBF9F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40E3-7C5C-4178-B52F-6C43A6F2CA84}" type="datetimeFigureOut">
              <a:rPr lang="ru-RU" smtClean="0"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A7E71-46A8-43BB-8F2A-1D00DBF9F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340E3-7C5C-4178-B52F-6C43A6F2CA84}" type="datetimeFigureOut">
              <a:rPr lang="ru-RU" smtClean="0"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A7E71-46A8-43BB-8F2A-1D00DBF9F38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44;&#1086;&#1084;\Downloads\BSR-Bejika-Uzh-nebo-osen_yu-dyshalo(myzlo.info).mp3" TargetMode="Externa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jpeg"/><Relationship Id="rId2" Type="http://schemas.openxmlformats.org/officeDocument/2006/relationships/audio" Target="file:///C:\Users\&#1044;&#1086;&#1084;\Downloads\kTxFmZ8I_inettools.net_cutmp3.mp3" TargetMode="External"/><Relationship Id="rId1" Type="http://schemas.openxmlformats.org/officeDocument/2006/relationships/audio" Target="file:///C:\Users\&#1044;&#1086;&#1084;\Downloads\A.S.Pushkin_-_Opryatney_modnogo_parketa_zima_mp3davalka.com.mp3" TargetMode="External"/><Relationship Id="rId6" Type="http://schemas.openxmlformats.org/officeDocument/2006/relationships/image" Target="../media/image16.jpeg"/><Relationship Id="rId11" Type="http://schemas.openxmlformats.org/officeDocument/2006/relationships/slide" Target="slide3.xml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forwallpaper.com/files/thumbs/preview/41/416495__first-snow_p.jpg" TargetMode="External"/><Relationship Id="rId13" Type="http://schemas.openxmlformats.org/officeDocument/2006/relationships/hyperlink" Target="http://dc262.4shared.com/img/pCax1k7M/s3/12cc42a0548/25_online" TargetMode="External"/><Relationship Id="rId18" Type="http://schemas.openxmlformats.org/officeDocument/2006/relationships/hyperlink" Target="http://www.infomarket.md/img_p.php?w=400&amp;h=280&amp;url=/updocs/imported/7DC43038-1CE2-2C91-C5FA-A10CCFB076F0/k2.jpg" TargetMode="External"/><Relationship Id="rId3" Type="http://schemas.openxmlformats.org/officeDocument/2006/relationships/hyperlink" Target="http://player.myshared.ru/1003809/data/images/img0.jpg" TargetMode="External"/><Relationship Id="rId7" Type="http://schemas.openxmlformats.org/officeDocument/2006/relationships/hyperlink" Target="http://atmwood.com.ua/wp-content/uploads/Pod-Harkovom-nezakonno-otdali-les-stoimostju-400-000-griven.jpg" TargetMode="External"/><Relationship Id="rId12" Type="http://schemas.openxmlformats.org/officeDocument/2006/relationships/hyperlink" Target="http://www.steveartgallery.se/upload1/file-admin/images/new26/Gerard%20ter%20Borch%20the%20Younger-599446.jpg" TargetMode="External"/><Relationship Id="rId17" Type="http://schemas.openxmlformats.org/officeDocument/2006/relationships/hyperlink" Target="http://skaz-pushkina.ru/poetry/images/izbr/zd_19.jpg" TargetMode="External"/><Relationship Id="rId2" Type="http://schemas.openxmlformats.org/officeDocument/2006/relationships/hyperlink" Target="http://www.metod-kopilka.ru/images/doc/46/41066/4/img0.jpg" TargetMode="External"/><Relationship Id="rId16" Type="http://schemas.openxmlformats.org/officeDocument/2006/relationships/hyperlink" Target="http://st.gde-fon.com/wallpapers_original/531458_zima_derevya_solnce_ruchej_1920x1200_www.Gde-Fon.com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ics.photographer.ru/nonstop/pics/pictures/570/570993.jpg" TargetMode="External"/><Relationship Id="rId11" Type="http://schemas.openxmlformats.org/officeDocument/2006/relationships/hyperlink" Target="http://skaz-pushkina.ru/poetry/images/izbr/zd_06.jpg" TargetMode="External"/><Relationship Id="rId5" Type="http://schemas.openxmlformats.org/officeDocument/2006/relationships/hyperlink" Target="http://myzlo.info/BSR-Bejika-Uzh-nebo-osen_yu-dyshalo" TargetMode="External"/><Relationship Id="rId15" Type="http://schemas.openxmlformats.org/officeDocument/2006/relationships/hyperlink" Target="http://pichaykovskiy-vremena-goda-noyabr_-na-troyke(myzlo.info)/" TargetMode="External"/><Relationship Id="rId10" Type="http://schemas.openxmlformats.org/officeDocument/2006/relationships/hyperlink" Target="http://wolflove.ucoz.ru/Volki.jpg" TargetMode="External"/><Relationship Id="rId19" Type="http://schemas.openxmlformats.org/officeDocument/2006/relationships/hyperlink" Target="http://vdp.mycdn.me/getImage?id=48914893492&amp;idx=8&amp;thumbType=38" TargetMode="External"/><Relationship Id="rId4" Type="http://schemas.openxmlformats.org/officeDocument/2006/relationships/hyperlink" Target="http://cs624425.vk.me/v624425609/4881b/a7zUnLeHAD8.jpg" TargetMode="External"/><Relationship Id="rId9" Type="http://schemas.openxmlformats.org/officeDocument/2006/relationships/hyperlink" Target="http://img-fotki.yandex.ru/get/6714/81413406.19/0_88c5e_3dd8a9ea_L" TargetMode="External"/><Relationship Id="rId14" Type="http://schemas.openxmlformats.org/officeDocument/2006/relationships/hyperlink" Target="http://a.s.pushkin_-_opryatney_modnogo_parketa_zima_mp3davalk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ушки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3572" y="585000"/>
            <a:ext cx="4736857" cy="568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Речевая разминка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34290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</a:rPr>
              <a:t>В зимний холод каждый молод.</a:t>
            </a:r>
          </a:p>
          <a:p>
            <a:pPr indent="342900">
              <a:buFont typeface="Wingdings" pitchFamily="2" charset="2"/>
              <a:buChar char="ü"/>
            </a:pPr>
            <a:endParaRPr lang="ru-RU" b="1" dirty="0">
              <a:solidFill>
                <a:srgbClr val="002060"/>
              </a:solidFill>
            </a:endParaRPr>
          </a:p>
          <a:p>
            <a:pPr indent="34290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</a:rPr>
              <a:t>Зима без трёх </a:t>
            </a:r>
            <a:r>
              <a:rPr lang="ru-RU" b="1" dirty="0" err="1" smtClean="0">
                <a:solidFill>
                  <a:srgbClr val="002060"/>
                </a:solidFill>
              </a:rPr>
              <a:t>подзимков</a:t>
            </a:r>
            <a:r>
              <a:rPr lang="ru-RU" b="1" dirty="0" smtClean="0">
                <a:solidFill>
                  <a:srgbClr val="002060"/>
                </a:solidFill>
              </a:rPr>
              <a:t> не становится.</a:t>
            </a:r>
          </a:p>
          <a:p>
            <a:pPr indent="342900">
              <a:buFont typeface="Wingdings" pitchFamily="2" charset="2"/>
              <a:buChar char="ü"/>
            </a:pPr>
            <a:endParaRPr lang="ru-RU" b="1" dirty="0">
              <a:solidFill>
                <a:srgbClr val="002060"/>
              </a:solidFill>
            </a:endParaRPr>
          </a:p>
          <a:p>
            <a:pPr indent="34290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</a:rPr>
              <a:t>Зимой дороги не уровняешь – метель своё возьмёт.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Штриховая стрелка вправо 5">
            <a:hlinkClick r:id="rId2" action="ppaction://hlinksldjump"/>
          </p:cNvPr>
          <p:cNvSpPr/>
          <p:nvPr/>
        </p:nvSpPr>
        <p:spPr>
          <a:xfrm>
            <a:off x="7929586" y="6357958"/>
            <a:ext cx="714380" cy="285752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BSR-Bejika-Uzh-nebo-osen_yu-dyshalo(myzlo.info)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214282" y="5715016"/>
            <a:ext cx="304800" cy="304800"/>
          </a:xfrm>
          <a:prstGeom prst="rect">
            <a:avLst/>
          </a:prstGeom>
        </p:spPr>
      </p:pic>
      <p:pic>
        <p:nvPicPr>
          <p:cNvPr id="5" name="Рисунок 4" descr="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87" y="547687"/>
            <a:ext cx="8353425" cy="5762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50" y="375038"/>
            <a:ext cx="8143900" cy="610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596" y="428604"/>
            <a:ext cx="8286808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1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034" y="569730"/>
            <a:ext cx="8215370" cy="5718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15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034" y="500042"/>
            <a:ext cx="8215370" cy="5929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1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158" y="329513"/>
            <a:ext cx="8429684" cy="6198973"/>
          </a:xfrm>
          <a:prstGeom prst="rect">
            <a:avLst/>
          </a:prstGeom>
        </p:spPr>
      </p:pic>
      <p:pic>
        <p:nvPicPr>
          <p:cNvPr id="11" name="Рисунок 10" descr="17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282" y="1214422"/>
            <a:ext cx="8645264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18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50133" y="300909"/>
            <a:ext cx="6643734" cy="6256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19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60218" y="357178"/>
            <a:ext cx="5223565" cy="6143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xit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xit" presetSubtype="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xit" presetSubtype="0" fill="hold" nodeType="withEffect">
                                  <p:stCondLst>
                                    <p:cond delay="2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xit" presetSubtype="0" fill="hold" nodeType="withEffect">
                                  <p:stCondLst>
                                    <p:cond delay="30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0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xit" presetSubtype="0" fill="hold" nodeType="withEffect">
                                  <p:stCondLst>
                                    <p:cond delay="3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37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xit" presetSubtype="0" fill="hold" nodeType="withEffect">
                                  <p:stCondLst>
                                    <p:cond delay="45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45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Словарная работа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КАРАВАН </a:t>
            </a:r>
            <a:r>
              <a:rPr lang="ru-RU" dirty="0" smtClean="0">
                <a:solidFill>
                  <a:srgbClr val="002060"/>
                </a:solidFill>
              </a:rPr>
              <a:t>– </a:t>
            </a:r>
            <a:r>
              <a:rPr lang="ru-RU" b="1" dirty="0" smtClean="0">
                <a:solidFill>
                  <a:srgbClr val="002060"/>
                </a:solidFill>
              </a:rPr>
              <a:t>движущаяся вереница – друг за другом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 Black" pitchFamily="34" charset="0"/>
              </a:rPr>
              <a:t>СЕНЬ </a:t>
            </a:r>
            <a:r>
              <a:rPr lang="ru-RU" b="1" dirty="0" smtClean="0">
                <a:solidFill>
                  <a:srgbClr val="002060"/>
                </a:solidFill>
              </a:rPr>
              <a:t>- то, что покрывает кого-нибудь, что-нибудь.</a:t>
            </a:r>
            <a:endParaRPr lang="ru-RU" b="1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Роман «Евгений Онегин»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НА ТРЕТЬЕ В НОЧЬ </a:t>
            </a:r>
            <a:r>
              <a:rPr lang="ru-RU" dirty="0" smtClean="0">
                <a:solidFill>
                  <a:srgbClr val="002060"/>
                </a:solidFill>
              </a:rPr>
              <a:t>– </a:t>
            </a:r>
            <a:r>
              <a:rPr lang="ru-RU" dirty="0" err="1" smtClean="0">
                <a:solidFill>
                  <a:srgbClr val="002060"/>
                </a:solidFill>
              </a:rPr>
              <a:t>ночь</a:t>
            </a:r>
            <a:r>
              <a:rPr lang="ru-RU" dirty="0" smtClean="0">
                <a:solidFill>
                  <a:srgbClr val="002060"/>
                </a:solidFill>
              </a:rPr>
              <a:t> на 3 января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КУРТИНЫ</a:t>
            </a:r>
            <a:r>
              <a:rPr lang="ru-RU" dirty="0" smtClean="0">
                <a:solidFill>
                  <a:srgbClr val="002060"/>
                </a:solidFill>
              </a:rPr>
              <a:t> – цветочные грядки, клумбы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«деревья в зимнем серебре»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«зимы блистательный ковёр»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1214422"/>
            <a:ext cx="81439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МЕТАФОРА</a:t>
            </a:r>
            <a:r>
              <a:rPr lang="ru-RU" sz="3200" b="1" dirty="0" smtClean="0">
                <a:solidFill>
                  <a:srgbClr val="C00000"/>
                </a:solidFill>
              </a:rPr>
              <a:t> – оборот речи, состоящий в употреблении слов и выражений в переносном смысле на основе аналогии, сходства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Роман «Евгений Онегин»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6" name="A.S.Pushkin_-_Opryatney_modnogo_parketa_zima_mp3davalka.co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214282" y="5429264"/>
            <a:ext cx="304800" cy="304800"/>
          </a:xfrm>
          <a:prstGeom prst="rect">
            <a:avLst/>
          </a:prstGeom>
        </p:spPr>
      </p:pic>
      <p:pic>
        <p:nvPicPr>
          <p:cNvPr id="7" name="Рисунок 6" descr="2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0457" y="1164431"/>
            <a:ext cx="6183086" cy="4529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2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2976" y="1071546"/>
            <a:ext cx="6962775" cy="5172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2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2976" y="1214422"/>
            <a:ext cx="6994312" cy="48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25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034" y="1071546"/>
            <a:ext cx="8072494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26.gi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8662" y="1285860"/>
            <a:ext cx="7254525" cy="47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kTxFmZ8I_inettools.net_cutmp3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2"/>
          </p:nvPr>
        </p:nvPicPr>
        <p:blipFill>
          <a:blip r:embed="rId10"/>
          <a:stretch>
            <a:fillRect/>
          </a:stretch>
        </p:blipFill>
        <p:spPr>
          <a:xfrm>
            <a:off x="285720" y="5857892"/>
            <a:ext cx="304800" cy="304800"/>
          </a:xfrm>
          <a:prstGeom prst="rect">
            <a:avLst/>
          </a:prstGeom>
        </p:spPr>
      </p:pic>
      <p:sp>
        <p:nvSpPr>
          <p:cNvPr id="15" name="Стрелка вправо с вырезом 14">
            <a:hlinkClick r:id="rId11" action="ppaction://hlinksldjump"/>
          </p:cNvPr>
          <p:cNvSpPr/>
          <p:nvPr/>
        </p:nvSpPr>
        <p:spPr>
          <a:xfrm>
            <a:off x="7715272" y="6429396"/>
            <a:ext cx="785818" cy="28575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1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1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53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3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nodeType="withEffect">
                                  <p:stCondLst>
                                    <p:cond delay="3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showWhenStopped="0">
                <p:cTn id="4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Домашнее задание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Выучить наизусть любое понравившееся стихотворение А.С.Пушкина, изученное на уроке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r>
              <a:rPr lang="en-US" sz="1200" dirty="0" smtClean="0">
                <a:hlinkClick r:id="rId2"/>
              </a:rPr>
              <a:t>http://www.metod-kopilka.ru/images/doc/46/41066/4/img0.jpg</a:t>
            </a:r>
            <a:endParaRPr lang="ru-RU" sz="1200" dirty="0" smtClean="0"/>
          </a:p>
          <a:p>
            <a:r>
              <a:rPr lang="en-US" sz="1200" dirty="0" smtClean="0">
                <a:hlinkClick r:id="rId3"/>
              </a:rPr>
              <a:t>http://player.myshared.ru/1003809/data/images/img0.jpg</a:t>
            </a:r>
            <a:endParaRPr lang="ru-RU" sz="1200" dirty="0" smtClean="0"/>
          </a:p>
          <a:p>
            <a:r>
              <a:rPr lang="en-US" sz="1200" dirty="0" smtClean="0">
                <a:hlinkClick r:id="rId4"/>
              </a:rPr>
              <a:t>http://cs624425.vk.me/v624425609/4881b/a7zUnLeHAD8.jpg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en-US" sz="1200" dirty="0" smtClean="0">
                <a:hlinkClick r:id="rId5"/>
              </a:rPr>
              <a:t>http://</a:t>
            </a:r>
            <a:r>
              <a:rPr lang="en-US" sz="1200" dirty="0" smtClean="0">
                <a:hlinkClick r:id="rId5"/>
              </a:rPr>
              <a:t>myzlo.info/</a:t>
            </a:r>
            <a:r>
              <a:rPr lang="en-US" sz="1200" dirty="0" smtClean="0">
                <a:hlinkClick r:id="rId5"/>
              </a:rPr>
              <a:t>BSR-Bejika-Uzh-nebo-osen_yu-dyshalo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en-US" sz="1200" dirty="0" smtClean="0">
                <a:hlinkClick r:id="rId6"/>
              </a:rPr>
              <a:t>http://pics.photographer.ru/nonstop/pics/pictures/570/570993.jpg</a:t>
            </a:r>
            <a:endParaRPr lang="en-US" sz="1200" dirty="0" smtClean="0"/>
          </a:p>
          <a:p>
            <a:r>
              <a:rPr lang="en-US" sz="1200" dirty="0" smtClean="0">
                <a:hlinkClick r:id="rId7"/>
              </a:rPr>
              <a:t>http://atmwood.com.ua/wp-content/uploads/Pod-Harkovom-nezakonno-otdali-les-stoimostju-400-000-griven.jpg</a:t>
            </a:r>
            <a:endParaRPr lang="en-US" sz="1200" dirty="0" smtClean="0"/>
          </a:p>
          <a:p>
            <a:r>
              <a:rPr lang="en-US" sz="1200" u="sng" dirty="0" smtClean="0">
                <a:solidFill>
                  <a:srgbClr val="0000FF"/>
                </a:solidFill>
              </a:rPr>
              <a:t>http://img2.goodfon.ru/original/960x544/e/c4/osen-noyabr-derevo-vorony.jpg   </a:t>
            </a:r>
          </a:p>
          <a:p>
            <a:r>
              <a:rPr lang="en-US" sz="1200" dirty="0" smtClean="0">
                <a:hlinkClick r:id="rId8"/>
              </a:rPr>
              <a:t>http://images.forwallpaper.com/files/thumbs/preview/41/416495__first-snow_p.jpg</a:t>
            </a:r>
            <a:endParaRPr lang="en-US" sz="1200" dirty="0" smtClean="0"/>
          </a:p>
          <a:p>
            <a:r>
              <a:rPr lang="en-US" sz="1200" dirty="0" smtClean="0">
                <a:hlinkClick r:id="rId9"/>
              </a:rPr>
              <a:t>http://img-fotki.yandex.ru/get/6714/81413406.19/0_88c5e_3dd8a9ea_L</a:t>
            </a:r>
            <a:endParaRPr lang="en-US" sz="1200" dirty="0" smtClean="0"/>
          </a:p>
          <a:p>
            <a:r>
              <a:rPr lang="en-US" sz="1200" dirty="0" smtClean="0">
                <a:hlinkClick r:id="rId10"/>
              </a:rPr>
              <a:t>http://wolflove.ucoz.ru/Volki.jpg</a:t>
            </a:r>
            <a:r>
              <a:rPr lang="en-US" sz="1200" dirty="0" smtClean="0"/>
              <a:t> </a:t>
            </a:r>
          </a:p>
          <a:p>
            <a:r>
              <a:rPr lang="en-US" sz="1200" dirty="0" smtClean="0">
                <a:hlinkClick r:id="rId11"/>
              </a:rPr>
              <a:t>http://skaz-pushkina.ru/poetry/images/izbr/zd_06.jpg</a:t>
            </a:r>
            <a:r>
              <a:rPr lang="en-US" sz="1200" dirty="0" smtClean="0"/>
              <a:t> </a:t>
            </a:r>
          </a:p>
          <a:p>
            <a:r>
              <a:rPr lang="en-US" sz="1200" dirty="0" smtClean="0">
                <a:hlinkClick r:id="rId12"/>
              </a:rPr>
              <a:t>http://www.steveartgallery.se/upload1/file-admin/images/new26/Gerard%20ter%20Borch%20the%20Younger-599446.jpg</a:t>
            </a:r>
            <a:endParaRPr lang="en-US" sz="1200" dirty="0" smtClean="0"/>
          </a:p>
          <a:p>
            <a:r>
              <a:rPr lang="en-US" sz="1200" dirty="0" smtClean="0">
                <a:hlinkClick r:id="rId13"/>
              </a:rPr>
              <a:t>http://dc262.4shared.com/img/pCax1k7M/s3/12cc42a0548/25_online</a:t>
            </a:r>
            <a:r>
              <a:rPr lang="en-US" sz="1200" dirty="0" smtClean="0"/>
              <a:t>  </a:t>
            </a:r>
            <a:endParaRPr lang="ru-RU" sz="1200" dirty="0" smtClean="0"/>
          </a:p>
          <a:p>
            <a:r>
              <a:rPr lang="en-US" sz="1200" dirty="0" smtClean="0">
                <a:hlinkClick r:id="rId14"/>
              </a:rPr>
              <a:t>http://A.S.Pushkin_-_Opryatney_modnogo_parketa_zima_mp3davalka.com</a:t>
            </a:r>
            <a:r>
              <a:rPr lang="ru-RU" sz="1200" dirty="0" smtClean="0"/>
              <a:t> </a:t>
            </a:r>
          </a:p>
          <a:p>
            <a:r>
              <a:rPr lang="en-US" sz="1200" dirty="0" smtClean="0">
                <a:hlinkClick r:id="rId15"/>
              </a:rPr>
              <a:t>http://PIChaykovskiy-Vremena-goda-Noyabr_-Na-troyke(myzlo.info)</a:t>
            </a:r>
            <a:r>
              <a:rPr lang="ru-RU" sz="1200" dirty="0" smtClean="0"/>
              <a:t> </a:t>
            </a:r>
          </a:p>
          <a:p>
            <a:r>
              <a:rPr lang="en-US" sz="1200" dirty="0" smtClean="0">
                <a:hlinkClick r:id="rId16"/>
              </a:rPr>
              <a:t>http://st.gde-fon.com/wallpapers_original/531458_zima_derevya_solnce_ruchej_1920x1200_www.Gde-Fon.com.jpg</a:t>
            </a:r>
            <a:endParaRPr lang="ru-RU" sz="1200" dirty="0" smtClean="0"/>
          </a:p>
          <a:p>
            <a:r>
              <a:rPr lang="en-US" sz="1200" dirty="0" smtClean="0">
                <a:hlinkClick r:id="rId17"/>
              </a:rPr>
              <a:t>http://skaz-pushkina.ru/poetry/images/izbr/zd_19.jpg</a:t>
            </a:r>
            <a:endParaRPr lang="ru-RU" sz="1200" dirty="0" smtClean="0"/>
          </a:p>
          <a:p>
            <a:r>
              <a:rPr lang="en-US" sz="1200" dirty="0" smtClean="0">
                <a:hlinkClick r:id="rId18"/>
              </a:rPr>
              <a:t>http://www.infomarket.md/img_p.php?w=400&amp;h=280&amp;url=/updocs/imported/7DC43038-1CE2-2C91-C5FA-A10CCFB076F0/k2.jpg</a:t>
            </a:r>
            <a:endParaRPr lang="ru-RU" sz="1200" dirty="0" smtClean="0"/>
          </a:p>
          <a:p>
            <a:r>
              <a:rPr lang="en-US" sz="1200" dirty="0" smtClean="0">
                <a:hlinkClick r:id="rId19"/>
              </a:rPr>
              <a:t>http://vdp.mycdn.me/getImage?id=48914893492&amp;idx=8&amp;thumbType=38</a:t>
            </a:r>
            <a:r>
              <a:rPr lang="ru-RU" sz="1200" dirty="0" smtClean="0"/>
              <a:t> </a:t>
            </a:r>
            <a:endParaRPr lang="en-US" sz="1200" dirty="0" smtClean="0"/>
          </a:p>
          <a:p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177</Words>
  <Application>Microsoft Office PowerPoint</Application>
  <PresentationFormat>Экран (4:3)</PresentationFormat>
  <Paragraphs>38</Paragraphs>
  <Slides>9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Речевая разминка</vt:lpstr>
      <vt:lpstr>Слайд 4</vt:lpstr>
      <vt:lpstr>Словарная работа</vt:lpstr>
      <vt:lpstr>Роман «Евгений Онегин»</vt:lpstr>
      <vt:lpstr>Роман «Евгений Онегин»</vt:lpstr>
      <vt:lpstr>Домашнее задание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Сергеевич Пушкин  Лирические стихотворения</dc:title>
  <dc:creator>Дом</dc:creator>
  <cp:lastModifiedBy>Дом</cp:lastModifiedBy>
  <cp:revision>14</cp:revision>
  <dcterms:created xsi:type="dcterms:W3CDTF">2015-10-25T08:36:07Z</dcterms:created>
  <dcterms:modified xsi:type="dcterms:W3CDTF">2015-10-25T10:48:01Z</dcterms:modified>
</cp:coreProperties>
</file>