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82" r:id="rId5"/>
    <p:sldId id="281" r:id="rId6"/>
    <p:sldId id="280" r:id="rId7"/>
    <p:sldId id="279" r:id="rId8"/>
    <p:sldId id="278" r:id="rId9"/>
    <p:sldId id="277" r:id="rId10"/>
    <p:sldId id="273" r:id="rId11"/>
    <p:sldId id="276" r:id="rId12"/>
    <p:sldId id="275" r:id="rId13"/>
    <p:sldId id="274" r:id="rId14"/>
    <p:sldId id="272" r:id="rId15"/>
    <p:sldId id="271" r:id="rId16"/>
    <p:sldId id="25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311200" y="332656"/>
            <a:ext cx="8496944" cy="6192688"/>
          </a:xfrm>
          <a:prstGeom prst="roundRect">
            <a:avLst/>
          </a:prstGeom>
          <a:gradFill>
            <a:gsLst>
              <a:gs pos="47000">
                <a:schemeClr val="accent4">
                  <a:tint val="50000"/>
                  <a:satMod val="300000"/>
                  <a:alpha val="64000"/>
                </a:schemeClr>
              </a:gs>
              <a:gs pos="100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345-F437-4FE6-B11E-8EC52F265415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11D3-CD6D-4517-972C-445DEE429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19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311200" y="332656"/>
            <a:ext cx="8496944" cy="6192688"/>
          </a:xfrm>
          <a:prstGeom prst="roundRect">
            <a:avLst/>
          </a:prstGeom>
          <a:gradFill>
            <a:gsLst>
              <a:gs pos="47000">
                <a:schemeClr val="accent4">
                  <a:tint val="50000"/>
                  <a:satMod val="300000"/>
                  <a:alpha val="64000"/>
                </a:schemeClr>
              </a:gs>
              <a:gs pos="100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345-F437-4FE6-B11E-8EC52F265415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11D3-CD6D-4517-972C-445DEE429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81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345-F437-4FE6-B11E-8EC52F265415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11D3-CD6D-4517-972C-445DEE429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79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345-F437-4FE6-B11E-8EC52F265415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11D3-CD6D-4517-972C-445DEE429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67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345-F437-4FE6-B11E-8EC52F265415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11D3-CD6D-4517-972C-445DEE429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16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345-F437-4FE6-B11E-8EC52F265415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11D3-CD6D-4517-972C-445DEE429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01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345-F437-4FE6-B11E-8EC52F265415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11D3-CD6D-4517-972C-445DEE429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06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345-F437-4FE6-B11E-8EC52F265415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11D3-CD6D-4517-972C-445DEE429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75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345-F437-4FE6-B11E-8EC52F265415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11D3-CD6D-4517-972C-445DEE429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81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345-F437-4FE6-B11E-8EC52F265415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11D3-CD6D-4517-972C-445DEE429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86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345-F437-4FE6-B11E-8EC52F265415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11D3-CD6D-4517-972C-445DEE429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78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81345-F437-4FE6-B11E-8EC52F265415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211D3-CD6D-4517-972C-445DEE429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25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nachalka26.ucoz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jpeg"/><Relationship Id="rId18" Type="http://schemas.openxmlformats.org/officeDocument/2006/relationships/slide" Target="slide10.xml"/><Relationship Id="rId3" Type="http://schemas.openxmlformats.org/officeDocument/2006/relationships/image" Target="../media/image4.jpeg"/><Relationship Id="rId21" Type="http://schemas.openxmlformats.org/officeDocument/2006/relationships/image" Target="../media/image13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1.jpeg"/><Relationship Id="rId25" Type="http://schemas.openxmlformats.org/officeDocument/2006/relationships/image" Target="../media/image15.jpeg"/><Relationship Id="rId2" Type="http://schemas.openxmlformats.org/officeDocument/2006/relationships/slide" Target="slide4.xml"/><Relationship Id="rId16" Type="http://schemas.openxmlformats.org/officeDocument/2006/relationships/slide" Target="slide12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jpeg"/><Relationship Id="rId24" Type="http://schemas.openxmlformats.org/officeDocument/2006/relationships/slide" Target="slide15.xml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23" Type="http://schemas.openxmlformats.org/officeDocument/2006/relationships/image" Target="../media/image14.jpeg"/><Relationship Id="rId10" Type="http://schemas.openxmlformats.org/officeDocument/2006/relationships/slide" Target="slide9.xml"/><Relationship Id="rId19" Type="http://schemas.openxmlformats.org/officeDocument/2006/relationships/image" Target="../media/image12.jpeg"/><Relationship Id="rId4" Type="http://schemas.openxmlformats.org/officeDocument/2006/relationships/slide" Target="slide5.xml"/><Relationship Id="rId9" Type="http://schemas.openxmlformats.org/officeDocument/2006/relationships/image" Target="../media/image7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files.school-collection.edu.ru/dlrstore/5ca811f4-7aea-42ca-b5da-534dfd445e6c/IMG_0867.JPG" TargetMode="External"/><Relationship Id="rId13" Type="http://schemas.openxmlformats.org/officeDocument/2006/relationships/hyperlink" Target="http://files.school-collection.edu.ru/dlrstore/5ca811f4-7aea-42ca-b5da-534dfd445e6c/IMG_0874.JPG" TargetMode="External"/><Relationship Id="rId3" Type="http://schemas.openxmlformats.org/officeDocument/2006/relationships/hyperlink" Target="http://files.school-collection.edu.ru/dlrstore/5ca811f4-7aea-42ca-b5da-534dfd445e6c/IMG_0861.JPG" TargetMode="External"/><Relationship Id="rId7" Type="http://schemas.openxmlformats.org/officeDocument/2006/relationships/hyperlink" Target="http://files.school-collection.edu.ru/dlrstore/5ca811f4-7aea-42ca-b5da-534dfd445e6c/IMG_0865.JPG" TargetMode="External"/><Relationship Id="rId12" Type="http://schemas.openxmlformats.org/officeDocument/2006/relationships/hyperlink" Target="http://files.school-collection.edu.ru/dlrstore/5ca811f4-7aea-42ca-b5da-534dfd445e6c/IMG_0872.JPG" TargetMode="External"/><Relationship Id="rId17" Type="http://schemas.openxmlformats.org/officeDocument/2006/relationships/hyperlink" Target="https://wiki.mininuniver.ru/images/d/dd/&#1046;&#1072;&#1088;&#1094;&#1077;&#1074;_1.jpg" TargetMode="External"/><Relationship Id="rId2" Type="http://schemas.openxmlformats.org/officeDocument/2006/relationships/hyperlink" Target="http://files.school-collection.edu.ru/dlrstore/5ca811f4-7aea-42ca-b5da-534dfd445e6c/IMG_0859.JPG" TargetMode="External"/><Relationship Id="rId16" Type="http://schemas.openxmlformats.org/officeDocument/2006/relationships/hyperlink" Target="http://didaktor.ru/texnologicheskij-priyom-vsplyvayushhie-okn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iles.school-collection.edu.ru/dlrstore/5ca811f4-7aea-42ca-b5da-534dfd445e6c/IMG_0864.JPG" TargetMode="External"/><Relationship Id="rId11" Type="http://schemas.openxmlformats.org/officeDocument/2006/relationships/hyperlink" Target="http://files.school-collection.edu.ru/dlrstore/5ca811f4-7aea-42ca-b5da-534dfd445e6c/IMG_0871.JPG" TargetMode="External"/><Relationship Id="rId5" Type="http://schemas.openxmlformats.org/officeDocument/2006/relationships/hyperlink" Target="http://files.school-collection.edu.ru/dlrstore/5ca811f4-7aea-42ca-b5da-534dfd445e6c/IMG_0863.JPG" TargetMode="External"/><Relationship Id="rId15" Type="http://schemas.openxmlformats.org/officeDocument/2006/relationships/hyperlink" Target="http://files.school-collection.edu.ru/dlrstore/5ca811f4-7aea-42ca-b5da-534dfd445e6c/IMG_0880.JPG" TargetMode="External"/><Relationship Id="rId10" Type="http://schemas.openxmlformats.org/officeDocument/2006/relationships/hyperlink" Target="http://files.school-collection.edu.ru/dlrstore/5ca811f4-7aea-42ca-b5da-534dfd445e6c/IMG_0870.JPG" TargetMode="External"/><Relationship Id="rId4" Type="http://schemas.openxmlformats.org/officeDocument/2006/relationships/hyperlink" Target="http://files.school-collection.edu.ru/dlrstore/5ca811f4-7aea-42ca-b5da-534dfd445e6c/IMG_0862.JPG" TargetMode="External"/><Relationship Id="rId9" Type="http://schemas.openxmlformats.org/officeDocument/2006/relationships/hyperlink" Target="http://files.school-collection.edu.ru/dlrstore/5ca811f4-7aea-42ca-b5da-534dfd445e6c/IMG_0868.JPG" TargetMode="External"/><Relationship Id="rId14" Type="http://schemas.openxmlformats.org/officeDocument/2006/relationships/hyperlink" Target="http://files.school-collection.edu.ru/dlrstore/5ca811f4-7aea-42ca-b5da-534dfd445e6c/IMG_087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70468" y="633462"/>
            <a:ext cx="5857916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be-BY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Candara" pitchFamily="34" charset="0"/>
              </a:rPr>
              <a:t> Работа выполнена в рамках творческой мастерской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Candara" pitchFamily="34" charset="0"/>
              </a:rPr>
              <a:t> «Приемы медиадидактики в творчестве учителя» 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Candara" pitchFamily="34" charset="0"/>
              </a:rPr>
              <a:t>на сайте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ndara" pitchFamily="34" charset="0"/>
                <a:hlinkClick r:id="rId2"/>
              </a:rPr>
              <a:t>http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ndara" pitchFamily="34" charset="0"/>
                <a:hlinkClick r:id="rId2"/>
              </a:rPr>
              <a:t>://nachalka26.ucoz.com</a:t>
            </a:r>
            <a:endParaRPr lang="be-BY" b="1" dirty="0">
              <a:solidFill>
                <a:schemeClr val="tx2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6" name="Рисунок 5" descr="1.png">
            <a:hlinkClick r:id="rId2"/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09282" y="643675"/>
            <a:ext cx="1214446" cy="91311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758302" y="4293096"/>
            <a:ext cx="3766544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i="1" dirty="0" smtClean="0"/>
              <a:t>Окружающий мир, 4 класс</a:t>
            </a:r>
            <a:endParaRPr lang="ru-RU" sz="2400" b="1" i="1" dirty="0"/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98460" y="5180161"/>
            <a:ext cx="4856584" cy="1273175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Носова Ольга Михайловна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учитель начальных классов МОУ СОШ № 11 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с углубленным изучением отдельных предметов 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 Курского муниципального  района    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Ставропольского края</a:t>
            </a:r>
          </a:p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Управляющая кнопка: сведения 8">
            <a:hlinkClick r:id="" action="ppaction://hlinkshowjump?jump=lastslide" highlightClick="1"/>
          </p:cNvPr>
          <p:cNvSpPr/>
          <p:nvPr/>
        </p:nvSpPr>
        <p:spPr>
          <a:xfrm>
            <a:off x="179512" y="548680"/>
            <a:ext cx="504056" cy="504056"/>
          </a:xfrm>
          <a:prstGeom prst="actionButtonInformati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028384" y="6093296"/>
            <a:ext cx="720080" cy="360040"/>
          </a:xfrm>
          <a:prstGeom prst="actionButtonForwardNex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омой 10">
            <a:hlinkClick r:id="" action="ppaction://hlinkshowjump?jump=endshow" highlightClick="1"/>
          </p:cNvPr>
          <p:cNvSpPr/>
          <p:nvPr/>
        </p:nvSpPr>
        <p:spPr>
          <a:xfrm>
            <a:off x="8244408" y="548680"/>
            <a:ext cx="504056" cy="504056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55" y="1840979"/>
            <a:ext cx="8377237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30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006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Полезные ископаемые </a:t>
            </a:r>
            <a:r>
              <a:rPr lang="ru-RU" dirty="0"/>
              <a:t>- это природные богатства, которые люди добывают из глубин земли или с её поверхности и используют в народном хозяйстве. </a:t>
            </a:r>
            <a:endParaRPr lang="ru-RU" dirty="0" smtClean="0"/>
          </a:p>
          <a:p>
            <a:pPr algn="just"/>
            <a:endParaRPr lang="ru-RU" b="1" dirty="0"/>
          </a:p>
          <a:p>
            <a:pPr marL="0" indent="0" algn="just">
              <a:buNone/>
            </a:pPr>
            <a:r>
              <a:rPr lang="ru-RU" b="1" dirty="0" smtClean="0"/>
              <a:t>Ископаемые</a:t>
            </a:r>
            <a:r>
              <a:rPr lang="ru-RU" b="1" dirty="0"/>
              <a:t> </a:t>
            </a:r>
            <a:r>
              <a:rPr lang="ru-RU" dirty="0"/>
              <a:t>- потому что извлекаются из недр Земли, отторгаются человеком от её каменной оболочки.</a:t>
            </a:r>
          </a:p>
          <a:p>
            <a:pPr marL="0" indent="0" algn="just">
              <a:buNone/>
            </a:pPr>
            <a:r>
              <a:rPr lang="ru-RU" b="1" dirty="0"/>
              <a:t>Полезные </a:t>
            </a:r>
            <a:r>
              <a:rPr lang="ru-RU" dirty="0"/>
              <a:t>- потому что служат человеку, то есть по его воле превращаются в разнообразные необходимые вещи, которые создают уют, обеспечивают безопасность, обогревают, кормят, перевозят. </a:t>
            </a: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Ребята!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Наведите курсор мыши на изображение и вы сможете рассмотреть полезные ископаемые.</a:t>
            </a:r>
            <a:endParaRPr lang="ru-RU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endParaRPr lang="ru-RU" dirty="0"/>
          </a:p>
          <a:p>
            <a:pPr algn="just"/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524328" y="6093296"/>
            <a:ext cx="720080" cy="360040"/>
          </a:xfrm>
          <a:prstGeom prst="actionButtonForwardNex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8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Click r:id="rId22" action="ppaction://hlinksldjump"/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sp>
        <p:nvSpPr>
          <p:cNvPr id="16" name="Управляющая кнопка: домой 15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01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Click r:id="rId22" action="ppaction://hlinksldjump"/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pic>
        <p:nvPicPr>
          <p:cNvPr id="17" name="Рисунок 16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316252"/>
            <a:ext cx="5280001" cy="3960000"/>
          </a:xfrm>
          <a:prstGeom prst="rect">
            <a:avLst/>
          </a:prstGeom>
        </p:spPr>
      </p:pic>
      <p:sp>
        <p:nvSpPr>
          <p:cNvPr id="18" name="Управляющая кнопка: домой 17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52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pic>
        <p:nvPicPr>
          <p:cNvPr id="16" name="Рисунок 15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56" y="202593"/>
            <a:ext cx="5280001" cy="3960000"/>
          </a:xfrm>
          <a:prstGeom prst="rect">
            <a:avLst/>
          </a:prstGeom>
        </p:spPr>
      </p:pic>
      <p:sp>
        <p:nvSpPr>
          <p:cNvPr id="17" name="Управляющая кнопка: домой 16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63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Управляющая кнопка: домой 16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Click r:id="rId22" action="ppaction://hlinksldjump"/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pic>
        <p:nvPicPr>
          <p:cNvPr id="16" name="Рисунок 1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45342"/>
            <a:ext cx="5279997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7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Управляющая кнопка: домой 16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Click r:id="rId22" action="ppaction://hlinksldjump"/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pic>
        <p:nvPicPr>
          <p:cNvPr id="16" name="Рисунок 15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60648"/>
            <a:ext cx="528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8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Управляющая кнопка: домой 16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Click r:id="rId22" action="ppaction://hlinksldjump"/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pic>
        <p:nvPicPr>
          <p:cNvPr id="16" name="Рисунок 15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6481"/>
            <a:ext cx="528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8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Click r:id="rId22" action="ppaction://hlinksldjump"/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pic>
        <p:nvPicPr>
          <p:cNvPr id="16" name="Рисунок 15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59" y="1386481"/>
            <a:ext cx="5279999" cy="3960000"/>
          </a:xfrm>
          <a:prstGeom prst="rect">
            <a:avLst/>
          </a:prstGeom>
        </p:spPr>
      </p:pic>
      <p:sp>
        <p:nvSpPr>
          <p:cNvPr id="17" name="Управляющая кнопка: домой 16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90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Click r:id="rId22" action="ppaction://hlinksldjump"/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pic>
        <p:nvPicPr>
          <p:cNvPr id="17" name="Рисунок 16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24" y="1412912"/>
            <a:ext cx="5280000" cy="3960000"/>
          </a:xfrm>
          <a:prstGeom prst="rect">
            <a:avLst/>
          </a:prstGeom>
        </p:spPr>
      </p:pic>
      <p:sp>
        <p:nvSpPr>
          <p:cNvPr id="16" name="Управляющая кнопка: домой 15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67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Click r:id="rId22" action="ppaction://hlinksldjump"/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pic>
        <p:nvPicPr>
          <p:cNvPr id="16" name="Рисунок 15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386481"/>
            <a:ext cx="5280000" cy="3960000"/>
          </a:xfrm>
          <a:prstGeom prst="rect">
            <a:avLst/>
          </a:prstGeom>
        </p:spPr>
      </p:pic>
      <p:sp>
        <p:nvSpPr>
          <p:cNvPr id="17" name="Управляющая кнопка: домой 16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88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Click r:id="rId22" action="ppaction://hlinksldjump"/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pic>
        <p:nvPicPr>
          <p:cNvPr id="16" name="Рисунок 15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9" y="2636912"/>
            <a:ext cx="5280000" cy="3960000"/>
          </a:xfrm>
          <a:prstGeom prst="rect">
            <a:avLst/>
          </a:prstGeom>
        </p:spPr>
      </p:pic>
      <p:sp>
        <p:nvSpPr>
          <p:cNvPr id="17" name="Управляющая кнопка: домой 16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Click r:id="rId22" action="ppaction://hlinksldjump"/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pic>
        <p:nvPicPr>
          <p:cNvPr id="16" name="Рисунок 15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36912"/>
            <a:ext cx="5280000" cy="3960000"/>
          </a:xfrm>
          <a:prstGeom prst="rect">
            <a:avLst/>
          </a:prstGeom>
        </p:spPr>
      </p:pic>
      <p:sp>
        <p:nvSpPr>
          <p:cNvPr id="17" name="Управляющая кнопка: домой 16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3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Click r:id="rId22" action="ppaction://hlinksldjump"/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pic>
        <p:nvPicPr>
          <p:cNvPr id="16" name="Рисунок 15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09381"/>
            <a:ext cx="5089084" cy="3960000"/>
          </a:xfrm>
          <a:prstGeom prst="rect">
            <a:avLst/>
          </a:prstGeom>
        </p:spPr>
      </p:pic>
      <p:sp>
        <p:nvSpPr>
          <p:cNvPr id="17" name="Управляющая кнопка: домой 16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88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Hover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2" y="476426"/>
            <a:ext cx="2016551" cy="1512413"/>
          </a:xfrm>
          <a:prstGeom prst="rect">
            <a:avLst/>
          </a:prstGeom>
        </p:spPr>
      </p:pic>
      <p:pic>
        <p:nvPicPr>
          <p:cNvPr id="5" name="Рисунок 4">
            <a:hlinkHover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425"/>
            <a:ext cx="2016551" cy="1512413"/>
          </a:xfrm>
          <a:prstGeom prst="rect">
            <a:avLst/>
          </a:prstGeom>
        </p:spPr>
      </p:pic>
      <p:pic>
        <p:nvPicPr>
          <p:cNvPr id="6" name="Рисунок 5">
            <a:hlinkHover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476427"/>
            <a:ext cx="2015999" cy="1512000"/>
          </a:xfrm>
          <a:prstGeom prst="rect">
            <a:avLst/>
          </a:prstGeom>
        </p:spPr>
      </p:pic>
      <p:pic>
        <p:nvPicPr>
          <p:cNvPr id="7" name="Рисунок 6">
            <a:hlinkHover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3" y="2610481"/>
            <a:ext cx="2016000" cy="1512000"/>
          </a:xfrm>
          <a:prstGeom prst="rect">
            <a:avLst/>
          </a:prstGeom>
        </p:spPr>
      </p:pic>
      <p:pic>
        <p:nvPicPr>
          <p:cNvPr id="8" name="Рисунок 7">
            <a:hlinkHover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66" y="2610481"/>
            <a:ext cx="2016000" cy="1512000"/>
          </a:xfrm>
          <a:prstGeom prst="rect">
            <a:avLst/>
          </a:prstGeom>
        </p:spPr>
      </p:pic>
      <p:pic>
        <p:nvPicPr>
          <p:cNvPr id="9" name="Рисунок 8">
            <a:hlinkHover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56" y="476427"/>
            <a:ext cx="2016000" cy="1512000"/>
          </a:xfrm>
          <a:prstGeom prst="rect">
            <a:avLst/>
          </a:prstGeom>
        </p:spPr>
      </p:pic>
      <p:pic>
        <p:nvPicPr>
          <p:cNvPr id="10" name="Рисунок 9">
            <a:hlinkHover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2636912"/>
            <a:ext cx="2016000" cy="1512000"/>
          </a:xfrm>
          <a:prstGeom prst="rect">
            <a:avLst/>
          </a:prstGeom>
        </p:spPr>
      </p:pic>
      <p:pic>
        <p:nvPicPr>
          <p:cNvPr id="11" name="Рисунок 10">
            <a:hlinkHover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12604"/>
            <a:ext cx="2016000" cy="1512000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hlinkHover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7" y="2636912"/>
            <a:ext cx="2016000" cy="1512000"/>
          </a:xfrm>
          <a:prstGeom prst="rect">
            <a:avLst/>
          </a:prstGeom>
        </p:spPr>
      </p:pic>
      <p:pic>
        <p:nvPicPr>
          <p:cNvPr id="13" name="Рисунок 12">
            <a:hlinkHover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4" y="4826668"/>
            <a:ext cx="2016000" cy="1512000"/>
          </a:xfrm>
          <a:prstGeom prst="rect">
            <a:avLst/>
          </a:prstGeom>
        </p:spPr>
      </p:pic>
      <p:pic>
        <p:nvPicPr>
          <p:cNvPr id="14" name="Рисунок 13">
            <a:hlinkClick r:id="rId22" action="ppaction://hlinksldjump"/>
            <a:hlinkHover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812604"/>
            <a:ext cx="2016000" cy="1568724"/>
          </a:xfrm>
          <a:prstGeom prst="rect">
            <a:avLst/>
          </a:prstGeom>
        </p:spPr>
      </p:pic>
      <p:pic>
        <p:nvPicPr>
          <p:cNvPr id="15" name="Рисунок 14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36" y="4869328"/>
            <a:ext cx="2016000" cy="1512000"/>
          </a:xfrm>
          <a:prstGeom prst="rect">
            <a:avLst/>
          </a:prstGeom>
        </p:spPr>
      </p:pic>
      <p:pic>
        <p:nvPicPr>
          <p:cNvPr id="16" name="Рисунок 15">
            <a:hlinkHover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474" y="2636912"/>
            <a:ext cx="5280000" cy="3960000"/>
          </a:xfrm>
          <a:prstGeom prst="rect">
            <a:avLst/>
          </a:prstGeom>
        </p:spPr>
      </p:pic>
      <p:sp>
        <p:nvSpPr>
          <p:cNvPr id="17" name="Управляющая кнопка: домой 16">
            <a:hlinkClick r:id="" action="ppaction://hlinkshowjump?jump=endshow" highlightClick="1"/>
          </p:cNvPr>
          <p:cNvSpPr/>
          <p:nvPr/>
        </p:nvSpPr>
        <p:spPr>
          <a:xfrm>
            <a:off x="8748464" y="113865"/>
            <a:ext cx="330420" cy="362560"/>
          </a:xfrm>
          <a:prstGeom prst="actionButtonHom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24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Источники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908" y="1124744"/>
            <a:ext cx="8229600" cy="4464496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en-US" sz="1200" dirty="0" smtClean="0">
                <a:hlinkClick r:id="rId2"/>
              </a:rPr>
              <a:t>http://files.school-collection.edu.ru/dlrstore/5ca811f4-7aea-42ca-b5da-534dfd445e6c/IMG_0859.JPG</a:t>
            </a:r>
            <a:r>
              <a:rPr lang="ru-RU" sz="1200" dirty="0" smtClean="0"/>
              <a:t>  </a:t>
            </a:r>
            <a:r>
              <a:rPr lang="ru-RU" sz="1200" dirty="0"/>
              <a:t>Бурый железняк или «болотная руда</a:t>
            </a:r>
            <a:r>
              <a:rPr lang="ru-RU" sz="1200" dirty="0" smtClean="0"/>
              <a:t>»</a:t>
            </a:r>
          </a:p>
          <a:p>
            <a:pPr>
              <a:buFont typeface="+mj-lt"/>
              <a:buAutoNum type="arabicPeriod"/>
            </a:pPr>
            <a:r>
              <a:rPr lang="en-US" sz="1200" dirty="0" smtClean="0">
                <a:hlinkClick r:id="rId3"/>
              </a:rPr>
              <a:t>http://files.school-collection.edu.ru/dlrstore/5ca811f4-7aea-42ca-b5da-534dfd445e6c/IMG_0861.JPG</a:t>
            </a:r>
            <a:r>
              <a:rPr lang="ru-RU" sz="1200" dirty="0" smtClean="0"/>
              <a:t> </a:t>
            </a:r>
            <a:r>
              <a:rPr lang="ru-RU" sz="1200" dirty="0"/>
              <a:t>Красный </a:t>
            </a:r>
            <a:r>
              <a:rPr lang="ru-RU" sz="1200" dirty="0" smtClean="0"/>
              <a:t>железняк</a:t>
            </a:r>
          </a:p>
          <a:p>
            <a:pPr>
              <a:buFont typeface="+mj-lt"/>
              <a:buAutoNum type="arabicPeriod"/>
            </a:pPr>
            <a:r>
              <a:rPr lang="ru-RU" sz="1200" dirty="0" smtClean="0"/>
              <a:t> </a:t>
            </a:r>
            <a:r>
              <a:rPr lang="en-US" sz="1200" dirty="0" smtClean="0">
                <a:hlinkClick r:id="rId4"/>
              </a:rPr>
              <a:t>http://files.school-collection.edu.ru/dlrstore/5ca811f4-7aea-42ca-b5da-534dfd445e6c/IMG_0862.JPG</a:t>
            </a:r>
            <a:r>
              <a:rPr lang="ru-RU" sz="1200" dirty="0" smtClean="0"/>
              <a:t> </a:t>
            </a:r>
            <a:r>
              <a:rPr lang="ru-RU" sz="1200" dirty="0"/>
              <a:t>Магнитный </a:t>
            </a:r>
            <a:r>
              <a:rPr lang="ru-RU" sz="1200" dirty="0" smtClean="0"/>
              <a:t>железняк</a:t>
            </a:r>
          </a:p>
          <a:p>
            <a:pPr>
              <a:buFont typeface="+mj-lt"/>
              <a:buAutoNum type="arabicPeriod"/>
            </a:pPr>
            <a:r>
              <a:rPr lang="en-US" sz="1200" dirty="0" smtClean="0">
                <a:hlinkClick r:id="rId5"/>
              </a:rPr>
              <a:t>http://files.school-collection.edu.ru/dlrstore/5ca811f4-7aea-42ca-b5da-534dfd445e6c/IMG_0863.JPG</a:t>
            </a:r>
            <a:r>
              <a:rPr lang="ru-RU" sz="1200" dirty="0" smtClean="0"/>
              <a:t> </a:t>
            </a:r>
            <a:r>
              <a:rPr lang="ru-RU" sz="1200" dirty="0"/>
              <a:t>Медный </a:t>
            </a:r>
            <a:r>
              <a:rPr lang="ru-RU" sz="1200" dirty="0" smtClean="0"/>
              <a:t>колчедан</a:t>
            </a:r>
          </a:p>
          <a:p>
            <a:pPr>
              <a:buFont typeface="+mj-lt"/>
              <a:buAutoNum type="arabicPeriod"/>
            </a:pPr>
            <a:r>
              <a:rPr lang="en-US" sz="1200" dirty="0" smtClean="0">
                <a:hlinkClick r:id="rId6"/>
              </a:rPr>
              <a:t>http://files.school-collection.edu.ru/dlrstore/5ca811f4-7aea-42ca-b5da-534dfd445e6c/IMG_0864.JPG</a:t>
            </a:r>
            <a:r>
              <a:rPr lang="ru-RU" sz="1200" dirty="0" smtClean="0"/>
              <a:t> </a:t>
            </a:r>
            <a:r>
              <a:rPr lang="ru-RU" sz="1200" dirty="0"/>
              <a:t>Свинцовый блеск</a:t>
            </a:r>
            <a:endParaRPr lang="ru-RU" sz="1200" dirty="0" smtClean="0"/>
          </a:p>
          <a:p>
            <a:pPr>
              <a:buFont typeface="+mj-lt"/>
              <a:buAutoNum type="arabicPeriod"/>
            </a:pPr>
            <a:r>
              <a:rPr lang="en-US" sz="1200" dirty="0" smtClean="0">
                <a:hlinkClick r:id="rId7"/>
              </a:rPr>
              <a:t>http://files.school-collection.edu.ru/dlrstore/5ca811f4-7aea-42ca-b5da-534dfd445e6c/IMG_0865.JPG</a:t>
            </a:r>
            <a:r>
              <a:rPr lang="ru-RU" sz="1200" dirty="0" smtClean="0"/>
              <a:t> </a:t>
            </a:r>
            <a:r>
              <a:rPr lang="ru-RU" sz="1200" dirty="0"/>
              <a:t>Боксит - алюминиевая </a:t>
            </a:r>
            <a:r>
              <a:rPr lang="ru-RU" sz="1200" dirty="0" smtClean="0"/>
              <a:t>руда</a:t>
            </a:r>
          </a:p>
          <a:p>
            <a:pPr>
              <a:buFont typeface="+mj-lt"/>
              <a:buAutoNum type="arabicPeriod"/>
            </a:pPr>
            <a:r>
              <a:rPr lang="en-US" sz="1200" dirty="0" smtClean="0">
                <a:hlinkClick r:id="rId8"/>
              </a:rPr>
              <a:t>http://files.school-collection.edu.ru/dlrstore/5ca811f4-7aea-42ca-b5da-534dfd445e6c/IMG_0867.JPG</a:t>
            </a:r>
            <a:r>
              <a:rPr lang="ru-RU" sz="1200" dirty="0" smtClean="0"/>
              <a:t> Торф</a:t>
            </a:r>
          </a:p>
          <a:p>
            <a:pPr>
              <a:buFont typeface="+mj-lt"/>
              <a:buAutoNum type="arabicPeriod"/>
            </a:pPr>
            <a:r>
              <a:rPr lang="en-US" sz="1200" dirty="0" smtClean="0">
                <a:hlinkClick r:id="rId9"/>
              </a:rPr>
              <a:t>http://files.school-collection.edu.ru/dlrstore/5ca811f4-7aea-42ca-b5da-534dfd445e6c/IMG_0868.JPG</a:t>
            </a:r>
            <a:r>
              <a:rPr lang="ru-RU" sz="1200" dirty="0" smtClean="0"/>
              <a:t> Каменный уголь</a:t>
            </a:r>
          </a:p>
          <a:p>
            <a:pPr>
              <a:buFont typeface="+mj-lt"/>
              <a:buAutoNum type="arabicPeriod"/>
            </a:pPr>
            <a:r>
              <a:rPr lang="en-US" sz="1200" dirty="0" smtClean="0">
                <a:hlinkClick r:id="rId10"/>
              </a:rPr>
              <a:t>http://files.school-collection.edu.ru/dlrstore/5ca811f4-7aea-42ca-b5da-534dfd445e6c/IMG_0870.JPG</a:t>
            </a:r>
            <a:r>
              <a:rPr lang="ru-RU" sz="1200" dirty="0" smtClean="0"/>
              <a:t> Гранит</a:t>
            </a:r>
          </a:p>
          <a:p>
            <a:pPr>
              <a:buFont typeface="+mj-lt"/>
              <a:buAutoNum type="arabicPeriod"/>
            </a:pPr>
            <a:r>
              <a:rPr lang="en-US" sz="1200" dirty="0" smtClean="0">
                <a:hlinkClick r:id="rId11"/>
              </a:rPr>
              <a:t>http://files.school-collection.edu.ru/dlrstore/5ca811f4-7aea-42ca-b5da-534dfd445e6c/IMG_0871.JPG</a:t>
            </a:r>
            <a:r>
              <a:rPr lang="ru-RU" sz="1200" dirty="0" smtClean="0"/>
              <a:t> Полевой шпат</a:t>
            </a:r>
          </a:p>
          <a:p>
            <a:pPr>
              <a:buFont typeface="+mj-lt"/>
              <a:buAutoNum type="arabicPeriod"/>
            </a:pPr>
            <a:r>
              <a:rPr lang="en-US" sz="1200" dirty="0" smtClean="0">
                <a:hlinkClick r:id="rId12"/>
              </a:rPr>
              <a:t>http://files.school-collection.edu.ru/dlrstore/5ca811f4-7aea-42ca-b5da-534dfd445e6c/IMG_0872.JPG</a:t>
            </a:r>
            <a:r>
              <a:rPr lang="ru-RU" sz="1200" dirty="0" smtClean="0"/>
              <a:t> Кварц</a:t>
            </a:r>
          </a:p>
          <a:p>
            <a:pPr>
              <a:buFont typeface="+mj-lt"/>
              <a:buAutoNum type="arabicPeriod"/>
            </a:pPr>
            <a:r>
              <a:rPr lang="en-US" sz="1200" dirty="0" smtClean="0">
                <a:hlinkClick r:id="rId13"/>
              </a:rPr>
              <a:t>http://files.school-collection.edu.ru/dlrstore/5ca811f4-7aea-42ca-b5da-534dfd445e6c/IMG_0874.JPG</a:t>
            </a:r>
            <a:r>
              <a:rPr lang="ru-RU" sz="1200" dirty="0" smtClean="0"/>
              <a:t> Мрамор</a:t>
            </a:r>
          </a:p>
          <a:p>
            <a:pPr>
              <a:buFont typeface="+mj-lt"/>
              <a:buAutoNum type="arabicPeriod"/>
            </a:pPr>
            <a:r>
              <a:rPr lang="en-US" sz="1200" dirty="0" smtClean="0">
                <a:hlinkClick r:id="rId14"/>
              </a:rPr>
              <a:t>http://files.school-collection.edu.ru/dlrstore/5ca811f4-7aea-42ca-b5da-534dfd445e6c/IMG_0876.JPG</a:t>
            </a:r>
            <a:r>
              <a:rPr lang="ru-RU" sz="1200" dirty="0" smtClean="0"/>
              <a:t> Известняк-ракушечник </a:t>
            </a:r>
          </a:p>
          <a:p>
            <a:pPr>
              <a:buFont typeface="+mj-lt"/>
              <a:buAutoNum type="arabicPeriod"/>
            </a:pPr>
            <a:r>
              <a:rPr lang="en-US" sz="1200" dirty="0" smtClean="0">
                <a:hlinkClick r:id="rId15"/>
              </a:rPr>
              <a:t>http://files.school-collection.edu.ru/dlrstore/5ca811f4-7aea-42ca-b5da-534dfd445e6c/IMG_0880.JPG</a:t>
            </a:r>
            <a:r>
              <a:rPr lang="ru-RU" sz="1200" dirty="0" smtClean="0"/>
              <a:t> Каменная соль</a:t>
            </a:r>
          </a:p>
          <a:p>
            <a:pPr>
              <a:buFont typeface="+mj-lt"/>
              <a:buAutoNum type="arabicPeriod"/>
            </a:pPr>
            <a:r>
              <a:rPr lang="en-US" sz="1200" dirty="0">
                <a:hlinkClick r:id="rId16"/>
              </a:rPr>
              <a:t>http://didaktor.ru/texnologicheskij-priyom-vsplyvayushhie-okna/</a:t>
            </a:r>
            <a:r>
              <a:rPr lang="ru-RU" sz="1200" dirty="0"/>
              <a:t>  Технологический прием «Всплывающие окна»</a:t>
            </a:r>
          </a:p>
          <a:p>
            <a:pPr>
              <a:buFont typeface="+mj-lt"/>
              <a:buAutoNum type="arabicPeriod"/>
            </a:pPr>
            <a:r>
              <a:rPr lang="en-US" sz="1200" dirty="0">
                <a:hlinkClick r:id="rId17"/>
              </a:rPr>
              <a:t>https://wiki.mininuniver.ru/images/d/dd/</a:t>
            </a:r>
            <a:r>
              <a:rPr lang="ru-RU" sz="1200" dirty="0">
                <a:hlinkClick r:id="rId17"/>
              </a:rPr>
              <a:t>Жарцев_1.</a:t>
            </a:r>
            <a:r>
              <a:rPr lang="en-US" sz="1200" dirty="0" smtClean="0">
                <a:hlinkClick r:id="rId17"/>
              </a:rPr>
              <a:t>jpg</a:t>
            </a:r>
            <a:r>
              <a:rPr lang="ru-RU" sz="1200" dirty="0" smtClean="0"/>
              <a:t>     фон 1,2 слайдов</a:t>
            </a:r>
            <a:endParaRPr lang="ru-RU" sz="1200" dirty="0" smtClean="0"/>
          </a:p>
          <a:p>
            <a:endParaRPr lang="ru-RU" sz="1200" dirty="0"/>
          </a:p>
        </p:txBody>
      </p:sp>
      <p:sp>
        <p:nvSpPr>
          <p:cNvPr id="4" name="Управляющая кнопка: возврат 3">
            <a:hlinkClick r:id="" action="ppaction://hlinkshowjump?jump=firstslide" highlightClick="1"/>
          </p:cNvPr>
          <p:cNvSpPr/>
          <p:nvPr/>
        </p:nvSpPr>
        <p:spPr>
          <a:xfrm>
            <a:off x="6948264" y="5877272"/>
            <a:ext cx="720080" cy="50405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" action="ppaction://hlinkshowjump?jump=endshow" highlightClick="1"/>
          </p:cNvPr>
          <p:cNvSpPr/>
          <p:nvPr/>
        </p:nvSpPr>
        <p:spPr>
          <a:xfrm>
            <a:off x="6300192" y="5877272"/>
            <a:ext cx="504056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89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140</Words>
  <Application>Microsoft Office PowerPoint</Application>
  <PresentationFormat>Экран (4:3)</PresentationFormat>
  <Paragraphs>33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Полезные ископаемые</dc:title>
  <dc:creator>Ольга</dc:creator>
  <cp:lastModifiedBy>Ольга</cp:lastModifiedBy>
  <cp:revision>80</cp:revision>
  <dcterms:created xsi:type="dcterms:W3CDTF">2015-10-15T12:20:37Z</dcterms:created>
  <dcterms:modified xsi:type="dcterms:W3CDTF">2015-10-15T14:14:03Z</dcterms:modified>
</cp:coreProperties>
</file>