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60" r:id="rId4"/>
    <p:sldId id="264" r:id="rId5"/>
    <p:sldId id="257" r:id="rId6"/>
    <p:sldId id="261" r:id="rId7"/>
    <p:sldId id="258" r:id="rId8"/>
    <p:sldId id="262" r:id="rId9"/>
    <p:sldId id="266" r:id="rId10"/>
    <p:sldId id="271" r:id="rId11"/>
    <p:sldId id="272" r:id="rId12"/>
    <p:sldId id="267" r:id="rId13"/>
    <p:sldId id="259" r:id="rId14"/>
    <p:sldId id="268" r:id="rId15"/>
    <p:sldId id="269" r:id="rId16"/>
    <p:sldId id="26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093C-06F9-4090-8509-4C12C83431C1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046A8-14CB-4151-AD4E-22C2C44EBE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093C-06F9-4090-8509-4C12C83431C1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046A8-14CB-4151-AD4E-22C2C44EBE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093C-06F9-4090-8509-4C12C83431C1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046A8-14CB-4151-AD4E-22C2C44EBE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093C-06F9-4090-8509-4C12C83431C1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046A8-14CB-4151-AD4E-22C2C44EBE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093C-06F9-4090-8509-4C12C83431C1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046A8-14CB-4151-AD4E-22C2C44EBE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093C-06F9-4090-8509-4C12C83431C1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046A8-14CB-4151-AD4E-22C2C44EBE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093C-06F9-4090-8509-4C12C83431C1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046A8-14CB-4151-AD4E-22C2C44EBE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093C-06F9-4090-8509-4C12C83431C1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046A8-14CB-4151-AD4E-22C2C44EBE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093C-06F9-4090-8509-4C12C83431C1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046A8-14CB-4151-AD4E-22C2C44EBE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093C-06F9-4090-8509-4C12C83431C1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046A8-14CB-4151-AD4E-22C2C44EBE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093C-06F9-4090-8509-4C12C83431C1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046A8-14CB-4151-AD4E-22C2C44EBE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8093C-06F9-4090-8509-4C12C83431C1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046A8-14CB-4151-AD4E-22C2C44EBE0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Данные и программы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356659"/>
            <a:ext cx="6400800" cy="1752600"/>
          </a:xfrm>
        </p:spPr>
        <p:txBody>
          <a:bodyPr/>
          <a:lstStyle/>
          <a:p>
            <a:r>
              <a:rPr lang="ru-RU" dirty="0" smtClean="0"/>
              <a:t>Урок информатики 8 класс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948264" y="4485117"/>
            <a:ext cx="1944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Учитель информатики: Романов М. В.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83568" y="5925277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МОУ «</a:t>
            </a:r>
            <a:r>
              <a:rPr lang="ru-RU" dirty="0" err="1" smtClean="0"/>
              <a:t>Железногорская</a:t>
            </a:r>
            <a:r>
              <a:rPr lang="ru-RU" dirty="0" smtClean="0"/>
              <a:t> СОШ №5 им. А. Н. Радищева»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majcherczak.free.fr/blog/images/maos/kwrit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29"/>
            <a:ext cx="1219200" cy="1219201"/>
          </a:xfrm>
          <a:prstGeom prst="rect">
            <a:avLst/>
          </a:prstGeom>
          <a:noFill/>
        </p:spPr>
      </p:pic>
      <p:pic>
        <p:nvPicPr>
          <p:cNvPr id="1028" name="Picture 4" descr="http://www.geocities.com/frcofwesthants/prog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904990"/>
            <a:ext cx="1524000" cy="1143001"/>
          </a:xfrm>
          <a:prstGeom prst="rect">
            <a:avLst/>
          </a:prstGeom>
          <a:noFill/>
        </p:spPr>
      </p:pic>
      <p:pic>
        <p:nvPicPr>
          <p:cNvPr id="1030" name="Picture 6" descr="http://proxy11.media.online.ua/news/r2-d3/001/099/127/4cc425b6bb23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1" y="3429000"/>
            <a:ext cx="1531847" cy="990595"/>
          </a:xfrm>
          <a:prstGeom prst="rect">
            <a:avLst/>
          </a:prstGeom>
          <a:noFill/>
        </p:spPr>
      </p:pic>
      <p:pic>
        <p:nvPicPr>
          <p:cNvPr id="1032" name="Picture 8" descr="http://images.prom.ua/9880123_w640_h640_htmladdaudi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3" y="4762510"/>
            <a:ext cx="1442419" cy="1438263"/>
          </a:xfrm>
          <a:prstGeom prst="rect">
            <a:avLst/>
          </a:prstGeom>
          <a:noFill/>
        </p:spPr>
      </p:pic>
      <p:sp>
        <p:nvSpPr>
          <p:cNvPr id="8" name="Стрелка вправо с вырезом 7"/>
          <p:cNvSpPr/>
          <p:nvPr/>
        </p:nvSpPr>
        <p:spPr>
          <a:xfrm>
            <a:off x="2643174" y="2952747"/>
            <a:ext cx="3500462" cy="666755"/>
          </a:xfrm>
          <a:prstGeom prst="notch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rot="16200000" flipH="1">
            <a:off x="1345384" y="1512080"/>
            <a:ext cx="1524011" cy="78581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785918" y="2476493"/>
            <a:ext cx="500066" cy="57150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5400000">
            <a:off x="1333478" y="4357694"/>
            <a:ext cx="1619261" cy="71438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5400000">
            <a:off x="1857356" y="3595689"/>
            <a:ext cx="571504" cy="42862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643174" y="2190741"/>
            <a:ext cx="3214710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011100011101011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pSp>
        <p:nvGrpSpPr>
          <p:cNvPr id="42" name="Группа 41"/>
          <p:cNvGrpSpPr/>
          <p:nvPr/>
        </p:nvGrpSpPr>
        <p:grpSpPr>
          <a:xfrm>
            <a:off x="2786050" y="4381507"/>
            <a:ext cx="3214710" cy="285752"/>
            <a:chOff x="2786050" y="3286130"/>
            <a:chExt cx="3214710" cy="214314"/>
          </a:xfrm>
        </p:grpSpPr>
        <p:cxnSp>
          <p:nvCxnSpPr>
            <p:cNvPr id="28" name="Соединительная линия уступом 27"/>
            <p:cNvCxnSpPr/>
            <p:nvPr/>
          </p:nvCxnSpPr>
          <p:spPr>
            <a:xfrm>
              <a:off x="2786050" y="3286130"/>
              <a:ext cx="500066" cy="214314"/>
            </a:xfrm>
            <a:prstGeom prst="bent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Соединительная линия уступом 28"/>
            <p:cNvCxnSpPr/>
            <p:nvPr/>
          </p:nvCxnSpPr>
          <p:spPr>
            <a:xfrm flipV="1">
              <a:off x="3286116" y="3286130"/>
              <a:ext cx="642942" cy="214314"/>
            </a:xfrm>
            <a:prstGeom prst="bent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Соединительная линия уступом 31"/>
            <p:cNvCxnSpPr/>
            <p:nvPr/>
          </p:nvCxnSpPr>
          <p:spPr>
            <a:xfrm rot="10800000">
              <a:off x="3857620" y="3286130"/>
              <a:ext cx="428628" cy="214314"/>
            </a:xfrm>
            <a:prstGeom prst="bent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Соединительная линия уступом 33"/>
            <p:cNvCxnSpPr/>
            <p:nvPr/>
          </p:nvCxnSpPr>
          <p:spPr>
            <a:xfrm>
              <a:off x="4500562" y="3286130"/>
              <a:ext cx="500066" cy="214314"/>
            </a:xfrm>
            <a:prstGeom prst="bent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Соединительная линия уступом 34"/>
            <p:cNvCxnSpPr/>
            <p:nvPr/>
          </p:nvCxnSpPr>
          <p:spPr>
            <a:xfrm flipV="1">
              <a:off x="5000628" y="3286130"/>
              <a:ext cx="642942" cy="214314"/>
            </a:xfrm>
            <a:prstGeom prst="bent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Соединительная линия уступом 35"/>
            <p:cNvCxnSpPr/>
            <p:nvPr/>
          </p:nvCxnSpPr>
          <p:spPr>
            <a:xfrm rot="10800000">
              <a:off x="5572132" y="3286130"/>
              <a:ext cx="428628" cy="214314"/>
            </a:xfrm>
            <a:prstGeom prst="bent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Соединительная линия уступом 36"/>
            <p:cNvCxnSpPr/>
            <p:nvPr/>
          </p:nvCxnSpPr>
          <p:spPr>
            <a:xfrm flipV="1">
              <a:off x="4286248" y="3286130"/>
              <a:ext cx="276228" cy="214314"/>
            </a:xfrm>
            <a:prstGeom prst="bent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34" name="Picture 10" descr="http://cs10922.vkontakte.ru/u45703307/-14/x_de35d7e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57951" y="2095491"/>
            <a:ext cx="2137839" cy="2097603"/>
          </a:xfrm>
          <a:prstGeom prst="rect">
            <a:avLst/>
          </a:prstGeom>
          <a:noFill/>
        </p:spPr>
      </p:pic>
      <p:sp>
        <p:nvSpPr>
          <p:cNvPr id="41" name="TextBox 40"/>
          <p:cNvSpPr txBox="1"/>
          <p:nvPr/>
        </p:nvSpPr>
        <p:spPr>
          <a:xfrm>
            <a:off x="2786050" y="1523987"/>
            <a:ext cx="3214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данные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6" grpId="0"/>
      <p:bldP spid="4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62045" y="1"/>
            <a:ext cx="8567579" cy="1058319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ru-RU" sz="48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Данные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23528" y="380662"/>
            <a:ext cx="1551686" cy="6088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 dirty="0"/>
              <a:t>Числовая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323528" y="1244757"/>
            <a:ext cx="1551686" cy="6637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 dirty="0"/>
              <a:t>Текстовая</a:t>
            </a: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323528" y="2204864"/>
            <a:ext cx="1551686" cy="664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 dirty="0"/>
              <a:t>Графическая</a:t>
            </a: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323528" y="3068960"/>
            <a:ext cx="1551686" cy="6637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 dirty="0"/>
              <a:t>Звуковая</a:t>
            </a: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3491880" y="1268760"/>
            <a:ext cx="1871221" cy="7748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dirty="0"/>
              <a:t>Данные</a:t>
            </a:r>
          </a:p>
        </p:txBody>
      </p:sp>
      <p:sp>
        <p:nvSpPr>
          <p:cNvPr id="10" name="Line 11"/>
          <p:cNvSpPr>
            <a:spLocks noChangeShapeType="1"/>
          </p:cNvSpPr>
          <p:nvPr/>
        </p:nvSpPr>
        <p:spPr bwMode="auto">
          <a:xfrm>
            <a:off x="1911747" y="668695"/>
            <a:ext cx="1508125" cy="384043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sz="1600"/>
          </a:p>
        </p:txBody>
      </p:sp>
      <p:sp>
        <p:nvSpPr>
          <p:cNvPr id="11" name="Line 12"/>
          <p:cNvSpPr>
            <a:spLocks noChangeShapeType="1"/>
          </p:cNvSpPr>
          <p:nvPr/>
        </p:nvSpPr>
        <p:spPr bwMode="auto">
          <a:xfrm flipV="1">
            <a:off x="2055763" y="2300875"/>
            <a:ext cx="1508125" cy="119828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sz="1600"/>
          </a:p>
        </p:txBody>
      </p:sp>
      <p:sp>
        <p:nvSpPr>
          <p:cNvPr id="12" name="Line 13"/>
          <p:cNvSpPr>
            <a:spLocks noChangeShapeType="1"/>
          </p:cNvSpPr>
          <p:nvPr/>
        </p:nvSpPr>
        <p:spPr bwMode="auto">
          <a:xfrm flipV="1">
            <a:off x="1911747" y="2012843"/>
            <a:ext cx="1508125" cy="649936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sz="1600"/>
          </a:p>
        </p:txBody>
      </p:sp>
      <p:sp>
        <p:nvSpPr>
          <p:cNvPr id="13" name="Line 14"/>
          <p:cNvSpPr>
            <a:spLocks noChangeShapeType="1"/>
          </p:cNvSpPr>
          <p:nvPr/>
        </p:nvSpPr>
        <p:spPr bwMode="auto">
          <a:xfrm flipV="1">
            <a:off x="1911747" y="1532789"/>
            <a:ext cx="1508125" cy="102813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sz="1600"/>
          </a:p>
        </p:txBody>
      </p:sp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2997031" y="4413109"/>
            <a:ext cx="2228327" cy="9737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dirty="0"/>
              <a:t>Двоичный </a:t>
            </a:r>
          </a:p>
          <a:p>
            <a:pPr algn="ctr"/>
            <a:r>
              <a:rPr lang="ru-RU" sz="2000" dirty="0"/>
              <a:t>компьютерный код</a:t>
            </a:r>
          </a:p>
        </p:txBody>
      </p:sp>
      <p:sp>
        <p:nvSpPr>
          <p:cNvPr id="15" name="Line 16"/>
          <p:cNvSpPr>
            <a:spLocks noChangeShapeType="1"/>
          </p:cNvSpPr>
          <p:nvPr/>
        </p:nvSpPr>
        <p:spPr bwMode="auto">
          <a:xfrm>
            <a:off x="4350473" y="2204864"/>
            <a:ext cx="59299" cy="876341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sz="1600"/>
          </a:p>
        </p:txBody>
      </p:sp>
      <p:sp>
        <p:nvSpPr>
          <p:cNvPr id="16" name="Rectangle 17"/>
          <p:cNvSpPr>
            <a:spLocks noChangeArrowheads="1"/>
          </p:cNvSpPr>
          <p:nvPr/>
        </p:nvSpPr>
        <p:spPr bwMode="auto">
          <a:xfrm>
            <a:off x="2675169" y="3164972"/>
            <a:ext cx="3120967" cy="44292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dirty="0"/>
              <a:t>Последовательность 0 и 1</a:t>
            </a:r>
          </a:p>
        </p:txBody>
      </p:sp>
      <p:sp>
        <p:nvSpPr>
          <p:cNvPr id="17" name="Line 18"/>
          <p:cNvSpPr>
            <a:spLocks noChangeShapeType="1"/>
          </p:cNvSpPr>
          <p:nvPr/>
        </p:nvSpPr>
        <p:spPr bwMode="auto">
          <a:xfrm flipH="1">
            <a:off x="4276924" y="3741035"/>
            <a:ext cx="75898" cy="576064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sz="1600"/>
          </a:p>
        </p:txBody>
      </p:sp>
      <p:sp>
        <p:nvSpPr>
          <p:cNvPr id="18" name="TextBox 17"/>
          <p:cNvSpPr txBox="1"/>
          <p:nvPr/>
        </p:nvSpPr>
        <p:spPr>
          <a:xfrm>
            <a:off x="5948238" y="1124744"/>
            <a:ext cx="3016250" cy="378565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Для того чтобы числовая, текстовая, графическая и звуковая информация могли обрабатываться на компьютере, они должны быть представлены в форме данных.</a:t>
            </a:r>
            <a:endParaRPr lang="ru-RU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000"/>
                            </p:stCondLst>
                            <p:childTnLst>
                              <p:par>
                                <p:cTn id="38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500"/>
                            </p:stCondLst>
                            <p:childTnLst>
                              <p:par>
                                <p:cTn id="4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500"/>
                            </p:stCondLst>
                            <p:childTnLst>
                              <p:par>
                                <p:cTn id="5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8000"/>
                            </p:stCondLst>
                            <p:childTnLst>
                              <p:par>
                                <p:cTn id="5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332656"/>
            <a:ext cx="86409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Для обработки в компьютере данные представляются в форме последовательностей электрически импульсов</a:t>
            </a:r>
            <a:endParaRPr lang="ru-RU" sz="3200" b="1" dirty="0">
              <a:solidFill>
                <a:srgbClr val="7030A0"/>
              </a:solidFill>
            </a:endParaRPr>
          </a:p>
        </p:txBody>
      </p:sp>
      <p:pic>
        <p:nvPicPr>
          <p:cNvPr id="6146" name="Picture 2" descr="http://vtk34.narod.ru/suprun_kts/lekcii/IMG/cxema4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844824"/>
            <a:ext cx="7848872" cy="5013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539552" y="908720"/>
            <a:ext cx="8072494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Информация</a:t>
            </a:r>
            <a:r>
              <a:rPr kumimoji="0" lang="ru-RU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представленная</a:t>
            </a:r>
            <a:r>
              <a:rPr kumimoji="0" lang="ru-RU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ru-RU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цифровой</a:t>
            </a:r>
            <a:r>
              <a:rPr kumimoji="0" lang="ru-RU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форме и</a:t>
            </a:r>
            <a:r>
              <a:rPr kumimoji="0" lang="ru-RU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обрабатываемая</a:t>
            </a:r>
            <a:r>
              <a:rPr kumimoji="0" lang="ru-RU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ru-RU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компьютере</a:t>
            </a:r>
            <a:r>
              <a:rPr kumimoji="0" lang="ru-RU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называется </a:t>
            </a:r>
            <a:r>
              <a:rPr kumimoji="0" lang="ru-RU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данными</a:t>
            </a:r>
            <a:r>
              <a:rPr kumimoji="0" lang="ru-RU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40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42" name="Picture 6" descr="http://bm.img.com.ua/nxs128/berlin/storage/300x200/54ff0a25bcaa9bce81894eb219e70bf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2"/>
            <a:ext cx="2214578" cy="2184400"/>
          </a:xfrm>
          <a:prstGeom prst="rect">
            <a:avLst/>
          </a:prstGeom>
          <a:noFill/>
        </p:spPr>
      </p:pic>
      <p:pic>
        <p:nvPicPr>
          <p:cNvPr id="14344" name="Picture 8" descr="http://www.3dnews.ru/_imgdata/img/2008/09/01/940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3714752"/>
            <a:ext cx="2214578" cy="2186003"/>
          </a:xfrm>
          <a:prstGeom prst="rect">
            <a:avLst/>
          </a:prstGeom>
          <a:noFill/>
        </p:spPr>
      </p:pic>
      <p:pic>
        <p:nvPicPr>
          <p:cNvPr id="14346" name="Picture 10" descr="http://savepic.ru/6365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3619502"/>
            <a:ext cx="2111352" cy="2111556"/>
          </a:xfrm>
          <a:prstGeom prst="rect">
            <a:avLst/>
          </a:prstGeom>
          <a:noFill/>
        </p:spPr>
      </p:pic>
      <p:pic>
        <p:nvPicPr>
          <p:cNvPr id="14348" name="Picture 12" descr="http://baquizhpe.files.wordpress.com/2009/05/interne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65940" y="3238499"/>
            <a:ext cx="2278061" cy="303741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39552" y="2780928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Данные могут храниться на различных электронных носителях информации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34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788363"/>
        </p:xfrm>
        <a:graphic>
          <a:graphicData uri="http://schemas.openxmlformats.org/drawingml/2006/table">
            <a:tbl>
              <a:tblPr/>
              <a:tblGrid>
                <a:gridCol w="2071670"/>
                <a:gridCol w="1714512"/>
                <a:gridCol w="1857388"/>
                <a:gridCol w="3500430"/>
              </a:tblGrid>
              <a:tr h="60430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Тип информации</a:t>
                      </a:r>
                    </a:p>
                  </a:txBody>
                  <a:tcPr marT="60960" marB="609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Человек</a:t>
                      </a:r>
                    </a:p>
                  </a:txBody>
                  <a:tcPr marT="60960" marB="60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Компьютер</a:t>
                      </a:r>
                    </a:p>
                  </a:txBody>
                  <a:tcPr marT="60960" marB="60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4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Двоичный код</a:t>
                      </a:r>
                    </a:p>
                  </a:txBody>
                  <a:tcPr marT="60960" marB="60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Последовательность электрических импульсов</a:t>
                      </a:r>
                    </a:p>
                  </a:txBody>
                  <a:tcPr marT="60960" marB="60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86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Числовая</a:t>
                      </a:r>
                    </a:p>
                  </a:txBody>
                  <a:tcPr marT="60960" marB="609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00000101</a:t>
                      </a:r>
                    </a:p>
                  </a:txBody>
                  <a:tcPr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0 0 0 0 0 1 0 1</a:t>
                      </a:r>
                    </a:p>
                  </a:txBody>
                  <a:tcPr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6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Текстовая</a:t>
                      </a:r>
                    </a:p>
                  </a:txBody>
                  <a:tcPr marT="60960" marB="609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</a:t>
                      </a:r>
                    </a:p>
                  </a:txBody>
                  <a:tcPr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11000000</a:t>
                      </a:r>
                    </a:p>
                  </a:txBody>
                  <a:tcPr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1 1 0 0 0 0 0 0</a:t>
                      </a:r>
                    </a:p>
                  </a:txBody>
                  <a:tcPr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86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Графическая</a:t>
                      </a:r>
                    </a:p>
                  </a:txBody>
                  <a:tcPr marT="60960" marB="609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4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sym typeface="Wingdings"/>
                        </a:rPr>
                        <a:t></a:t>
                      </a:r>
                      <a:endParaRPr kumimoji="0" lang="ru-RU" sz="4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00000000</a:t>
                      </a:r>
                    </a:p>
                  </a:txBody>
                  <a:tcPr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0 0 0 0 0 0 0 0</a:t>
                      </a:r>
                    </a:p>
                  </a:txBody>
                  <a:tcPr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86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Звуковая</a:t>
                      </a:r>
                    </a:p>
                  </a:txBody>
                  <a:tcPr marT="60960" marB="609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Звук максимальной громкости</a:t>
                      </a:r>
                    </a:p>
                  </a:txBody>
                  <a:tcPr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11111111</a:t>
                      </a:r>
                    </a:p>
                  </a:txBody>
                  <a:tcPr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1 1 1 1 1 1 1 1</a:t>
                      </a:r>
                    </a:p>
                  </a:txBody>
                  <a:tcPr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6" name="Соединительная линия уступом 5"/>
          <p:cNvCxnSpPr/>
          <p:nvPr/>
        </p:nvCxnSpPr>
        <p:spPr>
          <a:xfrm flipV="1">
            <a:off x="6444208" y="2204864"/>
            <a:ext cx="1500198" cy="476253"/>
          </a:xfrm>
          <a:prstGeom prst="bentConnector3">
            <a:avLst>
              <a:gd name="adj1" fmla="val 84830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rot="5400000">
            <a:off x="7719043" y="2442197"/>
            <a:ext cx="476253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7956376" y="2708920"/>
            <a:ext cx="285752" cy="2117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rot="5400000">
            <a:off x="8007075" y="2442197"/>
            <a:ext cx="476253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8244408" y="2204864"/>
            <a:ext cx="285752" cy="2117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rot="5400000">
            <a:off x="8295107" y="2442197"/>
            <a:ext cx="476253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6228184" y="3356992"/>
            <a:ext cx="500066" cy="2117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rot="5400000">
            <a:off x="6447282" y="3641950"/>
            <a:ext cx="571504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6732240" y="3933056"/>
            <a:ext cx="1643074" cy="2117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rot="5400000">
            <a:off x="5943226" y="3641950"/>
            <a:ext cx="571504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6357950" y="5143512"/>
            <a:ext cx="2000264" cy="2117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6228184" y="5733256"/>
            <a:ext cx="2304256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rot="5400000">
            <a:off x="5943226" y="6018214"/>
            <a:ext cx="571504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rot="5400000">
            <a:off x="8319490" y="6018214"/>
            <a:ext cx="571504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357158" y="2105045"/>
            <a:ext cx="8501122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Последовательность</a:t>
            </a:r>
            <a:r>
              <a:rPr kumimoji="0" lang="ru-RU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команд</a:t>
            </a:r>
            <a:r>
              <a:rPr kumimoji="0" lang="ru-RU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которую</a:t>
            </a:r>
            <a:r>
              <a:rPr kumimoji="0" lang="ru-RU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выполняет компьютер</a:t>
            </a:r>
            <a:r>
              <a:rPr kumimoji="0" lang="ru-RU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ru-RU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процессе</a:t>
            </a:r>
            <a:r>
              <a:rPr kumimoji="0" lang="ru-RU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обработки</a:t>
            </a:r>
            <a:r>
              <a:rPr kumimoji="0" lang="ru-RU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данных</a:t>
            </a:r>
            <a:r>
              <a:rPr kumimoji="0" lang="ru-RU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называ­ется</a:t>
            </a:r>
            <a:r>
              <a:rPr kumimoji="0" lang="ru-RU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программой</a:t>
            </a:r>
            <a:r>
              <a:rPr kumimoji="0" lang="ru-RU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40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одержимое 2"/>
          <p:cNvSpPr>
            <a:spLocks noGrp="1"/>
          </p:cNvSpPr>
          <p:nvPr>
            <p:ph idx="4294967295"/>
          </p:nvPr>
        </p:nvSpPr>
        <p:spPr>
          <a:xfrm>
            <a:off x="142844" y="190480"/>
            <a:ext cx="8786874" cy="1524009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151516"/>
                </a:solidFill>
                <a:effectLst/>
                <a:latin typeface="Corbel" pitchFamily="34" charset="0"/>
                <a:cs typeface="Arial" pitchFamily="34" charset="0"/>
              </a:rPr>
              <a:t>		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151516"/>
                </a:solidFill>
                <a:effectLst/>
                <a:latin typeface="Corbel" pitchFamily="34" charset="0"/>
                <a:cs typeface="Arial" pitchFamily="34" charset="0"/>
              </a:rPr>
              <a:t>Для того, чтобы компьютер мог работать, ему необходимы наборы инструкций –</a:t>
            </a:r>
            <a:r>
              <a:rPr kumimoji="0" lang="ru-RU" sz="2800" b="1" i="1" u="sng" strike="noStrike" cap="none" normalizeH="0" baseline="0" dirty="0" smtClean="0">
                <a:ln>
                  <a:noFill/>
                </a:ln>
                <a:solidFill>
                  <a:srgbClr val="151516"/>
                </a:solidFill>
                <a:effectLst/>
                <a:latin typeface="Corbel" pitchFamily="34" charset="0"/>
                <a:cs typeface="Arial" pitchFamily="34" charset="0"/>
              </a:rPr>
              <a:t> программы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151516"/>
                </a:solidFill>
                <a:effectLst/>
                <a:latin typeface="Corbel" pitchFamily="34" charset="0"/>
                <a:cs typeface="Arial" pitchFamily="34" charset="0"/>
              </a:rPr>
              <a:t>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7" y="3670301"/>
            <a:ext cx="4143375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1" y="3619477"/>
            <a:ext cx="3643338" cy="32385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animBg="1"/>
      <p:bldP spid="4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0247" y="1"/>
            <a:ext cx="8686800" cy="1058319"/>
          </a:xfrm>
        </p:spPr>
        <p:txBody>
          <a:bodyPr/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Процессор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0" y="1047734"/>
            <a:ext cx="9144000" cy="419505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центральное устройство компьютера, который обрабатывает данные в соответствии с заданной программой.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Обрабатывает данные в двоичном компьютерном коде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kumimoji="0" lang="ru-RU" sz="3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Нет импульса –</a:t>
            </a:r>
            <a:r>
              <a:rPr kumimoji="0" lang="ru-RU" sz="3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3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   Есть импульс - </a:t>
            </a:r>
            <a:r>
              <a:rPr kumimoji="0" lang="ru-RU" sz="3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1</a:t>
            </a:r>
            <a:endParaRPr kumimoji="0" lang="ru-RU" sz="33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m.alev.biz/images/price/32446/26586_mi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5" y="4000504"/>
            <a:ext cx="3326342" cy="2857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Процессор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того чтобы процессор компьютера «знал», что ему делать с данными, как их обрабатывать, он должен получить определенную команду (инструкцию).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Например: «сложить два числа» или «заменить один символ на другой».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5301208"/>
            <a:ext cx="12382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556792"/>
            <a:ext cx="6659562" cy="3501008"/>
          </a:xfrm>
        </p:spPr>
        <p:txBody>
          <a:bodyPr/>
          <a:lstStyle/>
          <a:p>
            <a:pPr>
              <a:buFontTx/>
              <a:buNone/>
            </a:pPr>
            <a:r>
              <a:rPr lang="ru-RU" sz="3000" dirty="0" smtClean="0"/>
              <a:t>П</a:t>
            </a:r>
            <a:r>
              <a:rPr lang="ru-RU" sz="3000" dirty="0" smtClean="0"/>
              <a:t>ользователь </a:t>
            </a:r>
            <a:r>
              <a:rPr lang="ru-RU" sz="3000" dirty="0"/>
              <a:t>компьютера (человек) очень плохо понимает информацию, представленную в двоичном компьютерном коде. Следовательно, в состав компьютера должны входить </a:t>
            </a:r>
            <a:r>
              <a:rPr lang="ru-RU" sz="3000" b="1" dirty="0"/>
              <a:t>устройства ввода и вывода информации. 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188640"/>
            <a:ext cx="118110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0"/>
            <a:ext cx="2376487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188640"/>
            <a:ext cx="115252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31840" y="260648"/>
            <a:ext cx="142875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19872" y="5157192"/>
            <a:ext cx="133350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92080" y="5085184"/>
            <a:ext cx="13144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08400" y="188913"/>
            <a:ext cx="5435600" cy="65532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800"/>
              <a:t>Однако при выключении компьютера все данные и программы в оперативной памяти стираются.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/>
              <a:t> Для долговременного хранения большого количества различных программ и данных используется </a:t>
            </a:r>
            <a:r>
              <a:rPr lang="ru-RU" sz="2800" b="1"/>
              <a:t>долговременная память.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/>
              <a:t>В процессе программной обработки данных на компьютере пересылка данных и программ между отдельными устройствами компьютера осуществляется по </a:t>
            </a:r>
            <a:r>
              <a:rPr lang="ru-RU" sz="2800" u="sng"/>
              <a:t>магистрали.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250"/>
            <a:ext cx="3743325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5" name="Picture 5" descr="hw12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2275" y="4941888"/>
            <a:ext cx="619125" cy="762000"/>
          </a:xfrm>
          <a:prstGeom prst="rect">
            <a:avLst/>
          </a:prstGeom>
          <a:noFill/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4" cstate="print"/>
          <a:srcRect l="6389" t="6389" r="11806" b="5417"/>
          <a:stretch>
            <a:fillRect/>
          </a:stretch>
        </p:blipFill>
        <p:spPr bwMode="auto">
          <a:xfrm>
            <a:off x="1476375" y="5661025"/>
            <a:ext cx="935038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1413" y="5084763"/>
            <a:ext cx="134302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013325"/>
            <a:ext cx="142875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88641"/>
            <a:ext cx="8229600" cy="3312368"/>
          </a:xfrm>
        </p:spPr>
        <p:txBody>
          <a:bodyPr/>
          <a:lstStyle/>
          <a:p>
            <a:r>
              <a:rPr lang="ru-RU" dirty="0" smtClean="0"/>
              <a:t>Данные создаются и загружаются для изменения с помощью программ или с помощью цифровых устройств. Например с помощью программы </a:t>
            </a:r>
            <a:r>
              <a:rPr lang="en-US" dirty="0" smtClean="0"/>
              <a:t>Paint </a:t>
            </a:r>
            <a:r>
              <a:rPr lang="ru-RU" dirty="0" smtClean="0"/>
              <a:t>можно создать цифровую картинку или можно использовать цифровой фотоаппарат.</a:t>
            </a:r>
            <a:endParaRPr lang="ru-RU" dirty="0"/>
          </a:p>
        </p:txBody>
      </p:sp>
      <p:pic>
        <p:nvPicPr>
          <p:cNvPr id="23556" name="Picture 4" descr="http://oksanaya.narod.ru/Metod/Images/pai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4484850"/>
            <a:ext cx="2915816" cy="2373150"/>
          </a:xfrm>
          <a:prstGeom prst="rect">
            <a:avLst/>
          </a:prstGeom>
          <a:noFill/>
        </p:spPr>
      </p:pic>
      <p:pic>
        <p:nvPicPr>
          <p:cNvPr id="23554" name="Picture 2" descr="https://encrypted-tbn2.gstatic.com/images?q=tbn:ANd9GcSLGANSvfrqYhl6Z2ZCx3xIUdAUXXg5qzB5MLXzzXnErNw-tZB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4797151"/>
            <a:ext cx="1440160" cy="1584177"/>
          </a:xfrm>
          <a:prstGeom prst="rect">
            <a:avLst/>
          </a:prstGeom>
          <a:noFill/>
        </p:spPr>
      </p:pic>
      <p:sp>
        <p:nvSpPr>
          <p:cNvPr id="23558" name="AutoShape 6" descr="data:image/jpeg;base64,/9j/4AAQSkZJRgABAQAAAQABAAD/2wCEAAkGBxQSEhQUEhQVFRUWFRcXFxgYGB0YGhgYFhcXGBcXFBUcHSggGh0lHRcXITIhJSksLi4uFx8zODMsNygtLisBCgoKDg0OGhAQGywkICQsLCwsLCwsLCwsLCwsLCwsLCwsLCwsLCwsLCwsLCwsLCwsLCwsLCwsLCwsLCwsLCwsLP/AABEIAK4BIQMBEQACEQEDEQH/xAAcAAABBAMBAAAAAAAAAAAAAAAGAAMEBQECBwj/xABMEAACAAMEBAkJBQYFAwQDAAABAgADEQQSITEFBhNBIjJRUlNhcZGxBxQVFjNygZLSI0KhwdFigpOy4vAkVKLC4RdjlDVDdPElNHP/xAAbAQEAAwEBAQEAAAAAAAAAAAAAAgMEAQUGB//EADIRAAICAQIEBQIGAgIDAAAAAAABAgMRBBITITFRBRQyQVIiYRUzcYGRoQaxI/BC0eH/2gAMAwEAAhEDEQA/AO1T5xBAAqTkOyAGtrN6MfMIAxtZvRj5hAC2s3ox8wgBbWb0Y+YQAtrN6MfMIAW1m9GPmEALazejHzCAFtZvRj5hAC2s3ox8wgBbWb0Y+YQAtrN6MfMIAW1m9GPmEALazejHzCAFtZvRj5hAC2s3ox8wgBbWb0Y+YQAtrN6MfMIAW1m9GPmEALazejHzCAFtZvRj5hAC2s3ox8wgBbWb0Y+YQAtrN6MfMIAW1m9GPmEALazejHzCAFtZvRj5hAC2s3ox8wgBbWb0Y+YQAtrN6MfMIAW1m9GPmEALazejHzCAFtZvRj5hAC2s3ox8wgDImzd6Ye8IAdstpEwAqc4AepAEOd7aX2N4QANa16/S7DP2LSXc3FeqkAUYsAMfdiqy1Q6noaTw6eojuTSKceUqtG80tN1zRCCKHcADvNQYhx12ZqXgz5riR5Gw8o/CK+aWq8BeIqK0rSuWVd8cepXZli8Dk1nix/kYTypyiQNjPFSBx1wqaRyOri3jBZP/AB26MHPcuXMPbJbCCQ+K1oGPWAaN3xqPnn1Jdqn3EZziFUtTsFYlCO6SiVzlti5dgK/6hh+CkiYWPIwJoMTu5Kx678GlFZlNYPIXjMW8KDMHXoA0Nnn1rSl7GoFSKUzoR3xz8IbWeIjv4uvgxTNegoDNIngHIlqA78DSEfCG3hTWQ/F0llwZM0NrT5yXEtXQoobhMGBFQKfjGbWaCWmSbecmrR6+OpbSWMBVZ7ReqDgwzH97owG8ptataUsOzvoz7S9S6QKXbta196J11ufQrnZsKH1/DC+LPPuYAEEUrWmdOsCLfLvpkq8wuwvXxa083tFb12lcbw+7SmfVElpW+eUc819jWdr+imjSZ6nkLAHuiS0cnzyResS6oJtG6SLKr8Io6K+OJWpI/KMklteDXF7lkuA1RURw6B83Xpb7y0kTGZSwwIPFJFaR5kvEoqTiot4PTj4ZJwU3JJMZXXLCpkWjO6TXC9kRlhj4w/El8Gd/DHnG+JltcqGhs9oBqBS9vOQy3w/El8GcXhj+aHNGa2raJolKs1GINCWBFQCcR8It0+ujdPYlgr1OgnRDe2mE9gtd4ANgxUHtBFaiNxgK7XHWRNH2fbujOL6pdUgGrVxx7IEZy2rIGSfKws4/ZWS0tdFWCEE4kAE0/vGBSr0/YcleUwMFIsdrIY0U1HCOOC4Y5HuMDvH+xrP8qUtDdezWlW5GYA9tDA49Ql1QT6vawecyknSw4ViwKMQSLvIRAujLcshJKmBhUHCBICdP+UaXZbRMkGQ7lCAWDAA1UNgPjGSzVRhLDRXK1ReCvleUi8pfza0FQTVgwujGtCaUFAREPOrGcM5xl2MP5S0FL1nni8Lwq4FQaiowxGBx6o556K9mc4y7Dlj8o0ubMSWJU5b7Ktb4NLxpWnxiUNbGUtuDsbU3gNrFajxX5SA3LQ0oeuNpaTZp4J7D4QALaizSZQqd0AFkAQp3tpfY3hAHJ/Kzo6a9vDJKdl2EsVVSRUNMqMO0RlvhJ9EfQ+FaiqFTUpJcyks1onrsFFnm3ZdwTCJZvNcmO4AJwAF/qxivE+Swza/LS3Sdiy+nPkun/owWmrLMtLPOYCWUBmSq1LTkmGq4gABaDPE1iDU8YUWXwdDkpytiufs+ywVVn0TPvr9jN4w+43KOqK4VT3Lkz0b9fpXVJKxdH7noPzFWAJvAkCoDMBUADIGkeqfnT6ms5G83nLixCOq7yeBgOvOLKmlZFvuim5N1yS7HIrBLeU15pTkXXWl1vvIVFcsKmPrdRbTbDapr29z5Kqm6uWXB/wAE2XpCYKF5TE7QsTs9xRUUISMKBYzSrp6Rmui9/vnmaIu7/wAoPr2+xFttod1VBLYKFSvBNWZEu1J5M6UpF9HBrk5uay8+5TarpxUVB4/QIPJzZSZ00OrBTKpUgj7wyPLHneMWwnGKi89T0vB6pwlJyWOgdTbIEIdS1RTNi1RXEGpMeCe8CPlZsjv5tcRmptK3QTStyladhjRp5JPmzPfFvGATs02ckuXLEl+CSXNw1Kl1e6u4cXk+MaMwbbbM+JpdCfO0g74tInXi828wXEq6XFYftgUHXQQSj8kce74sqbfZGZhs5MxQFUHgEVYZtQVpXtjRC2Ki8yRTOuTfKLOraAsQNmkX7ysJYGDFd5OIBjypvMmepWsRRZWCVcLLUlQARXGlS1cfhFbJnK3R5c+eTKdq7VaXTThE0JpTDsMfOuq2NspKL9z6VWUzpjFzS6e5rPtM5pZXZtea/ea4cQ5U0XcBwRujko6hxxsf35CL0ynneuXTmPyLSyvMfZTftFVMiKLdAZh+0KYRJRtUm9j5kJSqcYrfHlz/AO/Yc1Msri1yyUYDhYlSPumLfD6LIW5kmkQ8R1FU6UotN/Y6JM0eoAKlwVy4ZNKcgJpHungAt5X7NMnaNUS0Z22spiFBJpRqmg7YFVqbjyOTaFS0WVZp82mFmEsoWltdUy5iveIwyp2VzjpmSkl0LKw20jYmZJnvMQnh7MAqhVwyAg/aC84IvAUxxxiWyXY5vXuV9tlvN2cuXKmkSZVzhLwyLzMSwFaCrUA6o44tLLRH1elHXPJrYCLAizVdGExyBUoce4xE21JqPMKLLZ9m9FJusDUEk4imNTjAsOOeUHR81tIWhllTCCVIIUkH7NRgQI8nU1TdjaRmsjJvkRtHzXSQZJkTeFtQXCGq3xLAu160II5DEIxmo7drOJSSxg207aGnIo83mS9kSqEq1NkQoCtXIgqDhhwmhOuyfJRZGSk10IehrO23lNce6sxCTQ4AMCSTuwjlNFsbE3F9TtUXk7gljR1JqxqajhtQ1oQaVpvj2jWTLOTsjU1NGFewkflAA3qD7IdkAF0AQ53tpfY3hAEwiAIkoYv7/wDtWAOe2zynXHdPNgbrMtdpndJFeL1RhlrcPGD6ir/HFOuM+J1XYYtPlSZDRrIAaA+13EVH3Y69Y1yaIr/H4yWVZn9i91K109INNXZbMywp416tSRyCmUX028TJ5XiGg8pJLOchfYvve9+Qi484VtHB+K/zCAKvSU2t4GhWooBjU9vLWL4JJZZROfPCMyrCwx4NacX8qxHiEtnIdkzhwbooGJvVwocqdtR4xGSb5ka588D89sO7xiBeT6QBXW+esszHfBUl3mI5qiYxyx3RxvCOxi5PCOc2nyq/aTBJs20RWorGaVLDnFbpoDT+8oyy1SXsevDwpOOZTw+2P/pYaseUZLXMEoyGRyTiJgKBQK1JNCTXCgBzicb1J4wU6jw51Q3qWQ0ebgKAk7xU4RduPMHdHtVnr2fAM4ESOkucOCew+EAQGnXVQClSozGQAG7fmMIhOWCyEM8zF79t/lX6Yhufcs2LsjF//uP3L9MN33O7PsjaVMJXE1OP4EiLIvKKZrDwidZ+IvujwiRAYtcsFgCKgo4PYbkdTw8nGsrBzrTEt5ExlJqZZvDlZCKd9PxWPSjapRTPAurdc3FisFtEudKnJjRGDHcQw3/GndHZvfBxZyq/hTydBs9oDorDJlBHxFY8ySw8HvxkpJNG8o8NexvyjhImUgCHZsj7z/ztAFPrbJd5QWXner2gf/caNNKMZ5Zn1Kk4fSCui7LOlCeZhw2Td8atVOEklEzaSNibcg10LUSJdcyin8BT8KR50up6JPs/sz+/4tHADeoPsh2QAXwBCne2l9jeEATIAhqeE/v/AJLAHnHSjlrTNVcSZ8xQOUlyAI8eUMzZ+iU3qGnjnsv9E/S2jnnFTKF4qiy3BKqxMsXTMUEi8ppnFsq89DDVq1BNT93lfv7BN5GlKzrUrChCoCPiY06ZNZPF8ampyi0dcsGTe9+QjUeGbW3i/Ff5hAFe9kFBUmpN4cGtN9AeTCJb/ZlTrWcjxvcp+Q/rHC0p7Ta1Wds2JAHCJUUvbxePJnh1iLsZgZlBKeWWgnBlDDI08YpZpzkto4Cj1l9jac//ANZ8sT7ObkIjLoydXrX6nEtXLTsCxuqXIAIfdUgU348vZHzuspdjSy+R9PbRK2KcWMaNsl+1K4lB0SYC4oBTGtQRuyP6xfxlTD6mSthtr255s6nY9OMxpe4W0NcBit4gL+Bx7Iyx8VtU4prk3/R48tFHDfvgLNEnF/7++8fTLoeWTpvFPYfCOgG9Kzipk03gfgrN+UZb288jbpYpxlkp7TY5lK7a0DDcpPg8ecqpY9TPUhfXnGyP/f2K99HzBZDaJ1tnSrwqgDEjHigitSTyCNFVctuXJlr1Fbv4VdSeOpa6hzZjWYGa7O/2gJYljhNmLmfdjbT6TzPFowjqGoLCwv8AQa2biL7o8IuPMGrTx191vFYAFtb7HfuzE9ogP7ynd2jd8Ytrs2rBh1mn4kcx6oDJEy4SPutl1NvU/l3RVO2XU8aWZdeodapWm9IVTmte4s1B/fLEnLdzPa0U91aXYvZB4a9jflETaT4Ar5TUB95/5mgCBb59bteCpNAxzJwyHYDjHcAH9abUElTVDVNztreO/wCFO+J1rLOMJNHMBKlqNyKPwEQfU6WFm9kf3/ExwA3qD7IdkAF0AQ53tpfY3hAEyAIFeE/vfksAjgFtsNrlzrTcsk0u82ZdmXCSqlm4mFMQc4xuuWXyPpI6ypwinPouhSegLZn5tO+QxDhSLvP09NyOi+R6wz5Uy0mfLmJeVAC4IrQnImNNMXHOTyPEboWNbHk61o7Jve/IRceYb23iHtX+YQBXPxpeXs/2svhhT8Yg/UVP1G+Fd3c36xYy0pdLW2VJmsZqtQnjUqpN1aDtHIeXqi2MW1yKpSSfMzoW2mcZjUZQt1VBFKg41PKcv7MLVjAq9wviktK61mkw+6PB4MAZadR5Tz2tDszF3ZmTIY0CgEZAUjPKlN5Ztr19tcNsSskaozJCukurXmNGrTDG7hXcDSPA1Olvsuzt+lHoR1sJQ+p8yh1Q1Ktsm0mbPJu1yvVvY5nHDl/SN+pqlYoxjDGMGOucYbm5ZOxaHOL/AN/fePXXQ85lhN4p7DHQC+l0J2dKYIcyBiUZRiesiMuoTa5dTbppKK5lJaltBBAky2qNwQ91DHn7b/eJ61ctJn1tDMvTNtkyNkLG7lRRXoTQbqrTGnbGiqVijtcSctNo7bd6tSXui11LkulmQTAVe6SwIoavMmOaj96NtXpPI8SlGWoltfLl/SDKzcRfdHhFpgGLZxl7G8VgCJbLMsxbrf8AI7IABdNatTUYmWhnIeQgEduMQmm1yMGo0bse6LwxzVfSJswfbS5ioSBfZSKU53V1whHHUnpKZVp7lzDfRlpWYUeWwZWVqMpqDlkYmbC1gConKSjBc7zZ7+GcIIES1zFdbsyVMpnlXEbwwMTXJ5TAJ6zaKLSX2AcPTgh7qgkGoqxP90i3ivGDmC41G0hMm2ak+4Zst2luZfFNKFSDv4LCvXWKGuZ0K7L7I/v+JjgBzUH2QgAvgCFO9tL7G8IAmQBDm2NixIcAE1oVruAzvDkgDTzJ+kX5D9UAY8xfpF+Q/VAC8wfpF+Q/VAEqySCgoTUk1JpT8K9UAbWiVeUitOvsNcoAhDR79L/pP1wAvRz9L+B+uAG30OWpeZGoQwvJWjDIirZwycwOjR7VFXBG/g0/G9A6WMAQ7XYy5qCBgAQVvZV6xywBH9Fnll/w/wCqAF6KPLL/AIf9UAY9EnnJ/D/qgCVYbIUrUg1oMBdAAruqeWAJTiopAEAWFwKX1+Q/VAGraOY/eT+H/VAGh0Secn8P+qAMrothk6ivIn9UAWUtKADkAHdADFqs5ahDAEVzFc6bqjkgBjzJ+evyH6oARsL9IvyH6oAwdHvz1+T+qAM2DRuyNQVpjgq3cTmczAFhAEBrE1TRwASTitczXO91wBjzF+kX5D9UAaTNGswIZ0IOYKVHdegDSz6H2a3UMtF5Fl0GPUGgCckq5LIrXA45Z1OXxgAY1B9kIALoAhzvbS+xvCAJlYAba0KDQsKwBjzpOcIAXnSc4QBukwMKg1HVAG0AYZwBUmggBvzpOcIAXnSc4QAhakyvDvgB6sAYrAGjz1BoSAYA186TnCAF50nOEAby5ytxSD2QBvAGKwA150nOEALzpOcIAXnac4d8AOgwBmANJk5VzIEAaedJzhAC86TnCANpc9WwDAwA5AGKwA0bSnOEALzpOcIARtac4QA4rgioNRAGJ3FPYfCABPUH2Q7IAL4AhTvbS+xvCAOUeVfW22WW3CVZ57S02KNdCoeEWepqyk7h3RsoqjKOWb9JRCccyKuZpvSipIdba5NoaWAuzQYzEDVU3eEFFAcqVETUK+fItVVLb+np9yTI0rpRps+X5+w2Oz4QlIQyzFZlc8EFVurUndWOba8LkHXThPb1B+R5QNIllBtTEFhXgpQio/Yi50V4ykXT0lSi2l7Hcpdp2bManEglbpoQVBqCBStax5Z4pYz7SDJd0P3GIPIQDFdrag2iUFmSRzWx6etc11Tbtieapyxyp1R81Xq9ROSjvZ9Jbo9PXBy29CZP0ra1DnzhjcKigVc2W9Q8lMjnjFsrdQs/W+RRGnTSx9HX7jNs05a5Y9uxo108BaBqVIDUxpELNTqIL1ssq0unsfp/sn6taWnT9qJrlwJd4YCoIYZUEbvDNRZbKSm8mHxLTV1Y2ILrHb1vXCSeaSCK9RqM49k8oBfLFrFabI1lFmnGVfE0tQKa3dnTjA8p7416WuMs5MupslDGAO0XrFpKfJnThbXXZhq/ZoRwEaZwmu8GuQwOJEXyhXF42lMbLGs5JEjWDSDlAukJpvyGn+xlghVZlpjmaqeSOOFa/wDE7xJ9yjm6/aSBI88mYEjiy937sWqmvsQ48+52LV7SRaz2edMf7R5CMxpxmxvVCjCPMsSU3g9CDzFMJ7HalmLVfiOSIEjkdt1rtm2dBaGVdoyjBaAXiObkI9WOnr2ptFW55LGTbraXZBa5gCXBXZrSjlgGrzODW9FbjVhPadyyPbNNW6XJSabU3Du0F1RxgTwTTGlMe0RKFdcpbdpxtlcNe7VKIeYxnLkUNADXCtQtcIjqaYRhlI7Bts6PobWOQdmgnoxZRgDirUxHZWsecWYI3lN0pNs9lltImmSzT5aF1UMQGDbmwzAi+iKlLmVXSajyOdS9LaTmORLtztdtBs5Yy5a0NAWalMRUZZ4Rq21peky77H7mLJpzSTtZl9IOptCX6mXLuqLjPiaV+7yDODjXh/T0OqdjxzN7PpXSxWWXtroX844FyWWUWdC5rwQOFQgY9cMVe0Rvsx1DTUjSM2dZUmT5jO4mzUvlceCeDUIKRkvSU+Rqqk3HLDKwW0TBT7wzGI+IB3RSWHFvKHrtb7PpG0SZNoaXLQoFUKhpWWjHEqTmTFMpPJltskpYQ2NZLeALukJhrZ/OPYyxgz0u5ZkkmOZfcg5z7kudpvSStPU26YdgFJ+ylcK8zLgOTg9vVHMy7kXOzuQdAa72+ZaZCTLSzK0xFZSqUIJAIwWscjOTZGu6bkk2dhk2sSiRU0vNUXThjgQaUyjSeiWzOChINQVNO6ABXUH2Q7IAL4AhTvbS+xvCAALygeTqbb7UJ8uaiDZKl1ga1Usa1HvfhGiq5QWMGujVcJYwU9n8nVvWoW1yhduqOBlcllFK4cE3GIqMfwifmI/En5yHx/syvk8t6kf4yXUBKEqSaSy5SrEVNL7Z5g0yjvHh8SXm4fD+yCvkmniYtZ8qt4GgUjfWg3DI4dUSerTXQnLXZi1t/s7KmCgHcAIwnmDIk1lzVyreFeSqiIWR3RaJQliSZz1NXWQ3lnyajKh5cDn1Ex4EdAovKsR70te5Rw62OvoaYRdM+SwNMwDxRdBrdrWmFYk9G2scVFS1aTzw3/LMztCTXFGnyjjXi4kgUBZgtSacsdlonJYdiEdbGDzGt/yW2q+hHs7lzNShAGFcq13jqjdoNE6G23nJj1us4+FjGAmtDKy4UNKeMeiYAX8pOpUzSRkGXMRNltAbwJrfuZU938Yvou4eSi6niYA2X5NbbIBVLTKAHCIu4G+rSzW8MRdqKHDGLnqYN80VLTSXRkUeT62AAecSsJRk7vZkliuXKxxzxzjvmYdh5aXyIp8l9o6aT3xPzkexzyj7nTNB2PYWeVKYgmWiqSAlCQN1cYwTluk2a4rCwEWjqVNKVuIaYftY0ERJADbfJ5PMx5izJdC7OK13knEUpG+OsSjjBBwBe0Ge1raxMyVCjIBVooMwABVFOOYzajxGvTV8Ta+X3LaqHZLGSXbNFWrZ3QVcUUXagYJW7QkZ4ntrHn1f5JpnLnFo0y8NsS5PINTrNOdtkJLBwQSP+cqdcbr/ABOmdWc8jPDTTUsYLnVvRcyTbrJtbovzGF0GpFJbGp3Rgo1kL5NQL7tNKuOZHTtddXXt1klypbqjK8uYCwqOCD+sehVZseWYbIb1gBD5NbcrilqlVM1p9bv/ALmALcXryy6o0eZh0wZ/LS7lTpDVS1yHVDPkVlJdVgighSrLdL3bxFGbMnOM93iFdcsbW8mTUWcGSXUhvZbUzFjapbkXgaqrjhyxKYEFSCCgAoe3OKp+JwrX1VyWe/IzPWqPXIZakacSzSZdmZqM04szIgA4bCiIoFBU0GAwFYofiNV01jPM9KjVV8OLfu+XLqdEs0wOyOBSobPqNPyi83HOdcvJdOtlsm2lJ8tRMu8FlNRdRVzHuxBwyUTq3POSBZ/JnbaYWqV7MyMZYP2aseCKjDEVrn1xHhvuQ4Eu5tM8l9rba3rTKO1YNM4PGIJYHLDEk4UjnDfci9LJ+45ojyXzpM+VMadLIR1YgA1N01gqsM7DTbXnJ1ZmBi41mtmFJR/f8WgAb1B9kOyAC+AIU720vsbwgCYYAotOaW82lzHuhmMwKoJugswWl5twicIqT5vBOuG94ZyrTGn9I2tqEBZeJpKa6oUYm+2N4Yb+6PQhRFLKPQhRGPRDFn1hmyVYSbRNVwRQPV0pShuXqkUqcxviUqE+qJyqi10DLU/WS32lwry5LywAWmglMCaYAVvGoOFBlujJdVXDozHdVCHuHUs8CZ2t/KIyYMpVejpOP2UvPm/8xR5Sj4ov81d8mbrYZVR9mmXJ1dsPKU/FHPM2/JmRZpdOKufJ/wAx3ytPxRx32dzey5ezwrStTkCR/fZF6SXJFWW+bHlbgkXbvF5fzjrBbRwFbbzQv7qfzNAFZtOvl3r9MAYab1/iPpgBudaQoLM1AoqTUZAVP3YHB/U8M4ee/GnBCo3rKF7Zg9dOEetjBhBBO4p7D4QOnI7VZa6UnTiQqyVV2O+hlAU8T8I8zxW1RpccZcuSNOmX1Z7BLMlVGG/f1dUfEqe18z2NzfQg26aJYJ5Bn1DlMbKISukkXQSS3P2ArQukTP0rZXxuB2C9lxsT2x9lo9MqK8e54mq1HFnldDvFm4q+6PCNZjGrRx191/FIA8/eVW27S1T6Ego4GeYuioj6Dw2CUU2k/wBUZrlnqY1YWTswVLqHrWtLzFQMgDQCpjyPFa9VrNQqbcbV02r/AGeRKiVtu2fT7BjoGzyUmI1Lz1FKmt2mJIGVaA4xOPhFWng545npRrhvUv2X2/Q6NosUEofsfkDGM3FpAAvrPpI2azPNUElXPFAJxmEfeBH4Rfp61ZYosrtk4xygFka6TTLZ2tLAjKWtnlE/vMQO8CPTloIZWFy/UyLUSx1KR/KBpCuExf4Mv6It/D6e39kfM2BT5PdZLVaps1bS4YKqFaS0Sh2ig4qAcow63TQqinEvotlN4Z0qz+yP7/i0ecagb1B9kOyAC+AIU720vsbwgCZAAlr1Jv2S0LWgvoTXJgGTgkjIHKu7OOqxV/U0ck2lk4vLSbZ75BeSKYGu0lcYZH8o9CnU02pbXhllOplh4Zcau21p06Uk+Qk9GYAtKoT8VwjVYrFBtGhazKw+p1Kyp/iHFxQEWSoVTRJdNoQDTBnywpQV+J8ZvuZm8l5L9nN/e/lERIka42OB746DIVq5HLl6oAxcamRz5YAjS2BFLzA13V3FsvmEdA/KIoaEni5/lHGC7jgKzSLUL+6n8zckAVe0PO/1N+kAYMw87/U36QBQWy3+c2hrIpJWXdac1SVoa0ljDMkCvVWOo41lhtorf7if7o4dJ03insPhAHMkst632piRcuojKRW9VFOPUPzj5/x2/bFQS59+xu0ccvL6FksoFr99mFKAV4I6wBmes1j5hzkls24+/uz0Ixy85B/Wi1BZcw1+6VHWz8ED8SfhHu+EUt2buxZqp8OjHuwa1LH+Os/vn+Ro+qPn2d+s3FX3R4QIjNqPDXsbxWAOV6x+S0TpkybtWvOSzEGmJ/ZIIp8Y30+IWVLbhNEHBMCZupkyzPeScppXMUw7QSKxsfjMFBuUTkNNvmlnqwm0Do6bLdJzEugVyaEYVUqPH8I+ff8AkU7YzhZDC9jbrdJRp8cNtv3OoauaTFoCzFVlXhqA1Km6QK0BPJHa7FZHcjJGWS+iwkCWt1pMuyzGWtb9MFDGhmGvBOBiULoUvfPoVXekCJXmjpSYi3ialxJZG7gaflF/41TnMZP9DJiD6knRknR0klisyY268pAHWBSIWeOQl0lglGNaLrVrSMmZNdZMkSwApqFu1+0XM7+6KvPV6jlGTeC+pxy8BvZvZH9/xMcLwb1B9kOyAC+AIU720vsbwgCZAFc3Gf3v9qwAP6T1SkTKsgMlzjVOKT+1LPBMQcER2oG7Hqc0i1S5pl1o3tbObhxBH2kk8uWBOe6EZWw5Z5FShJMNbLYwrM9KFqUAyUAUw5TynfWJl5Z2NLyOOUkd6iANLRJdVreXd907yBzoAYmbXcVI5aH6uyO8gNh51fud39UOQG7PLcZhc61oOXt5CYAdUGmIA4uQ7KwBdxwFXpLNvdTl5zckAVWPX3PADNrLhHKKWe6bo4Qq24VrywBUauaEnyJZW6t92MybNYmru2Zug5Diiu4CAC7Q1nYMbzEkKvZ96ALWbxT2HwgDi+t2hZ0y1THWTMYG7RlU0PAXeM4g4p9USTGNCybVZgwFnnspGChDS9y45R5+t0C1DTXU16bUKp/UQrdo+2TmvPIm9QCNQfhieuNen08aI7YkL9RK6WZfwTNVdDz0tkhnkzVUMakoQBwWzNI0Gds7dZuIvujwECIxbOMvY3+2AINvkGYl0GmIPbTcYAoNO6ImTJBlylF8lak5Ba1bLsp8YsqlGMsyK7IuUcIZlWN0l0myiXpQXKkEDKpH5x4vi0rrLFGqGV3NOjphs/5WEeg7NsxLSlKKe80J/GPSqjtgkyuWMvHQu4sOA5pmwbeU0upFWOIANKOTkxEU30q2GxkLIbo4BxtSv+5M+RPrjD+Fw7szLSruNnUn/uzPkT647+GQ7s75Vdyw0Fq4bM5YM7XgoxVQBRg1ahid0aKNJGl5TLa6djzkL7J7I/v+LRrLgc1B9kOyAC+AIU720vsbwgCbADEyxy2NWRSeUiANfR8ro17oAx6PldGvdAC9HyujXugB+VKVRRQAOQQBl0BFCKg5iAGPR8ro17oAXo+V0a90AY9HyujXugDK2CWDUIoI6oAkwAzOsyOasoJ6xAGno+V0a90AL0fK6Ne6AMej5XRr3QA7Js6pW6oWudBADhgCP5hK5i90AL0fK5i90AL0fK6Ne6AMej5XRr3QBJAgDSdIV+MoPbADPo+V0a90AZ9HyujXugBej5XRr3QBvKsqIaqoB6hAD0AR3sMsmpRSTnhAGPR8ro17oAx6PldGvdAC9HyujXugB1kCoQBQAGgEACuoPsh2QAXwBCne2l9jeEAaW7TdmkNdnWiTLalbrzFU0O+hNaYHuiLkl1BB9bbJU0tVloDTGemOAxjnEj3GUZGtVm/zNl/jrDiQ7nMoyNaLMcBaLKScgJ649kc4ke4TTLKy2sOSMmG78xyxYdJDOACSaAYkncOUw6nG8cysm6w2YConyScMNou89sX+Wu+L/go81T8kaesMjp7P/FEPK3fB/wADzVPyX8i9YZHT2f8AiiHlrvi/4HmqfkjeVptGrcaW4HGuOGIB3kRXOqcPUmiyFsJ+l5LJHBFQaiIFhGt+lJMim2nS5V6t2+6rWmdKnHMd8dUW+iIylGPVldM1sslaC1WbIYmcgzrgMer8Ylw59iPFh3Metdl/zVk/jrDhT7Diw7iOtll/zVk/jrHeFPsOLDuWFk0irkCoxAZSDVWByKtvit8upYTawBTz9arEhZWtdmDKSCpnICCMwRewMTVcn0RzciOuuNkIr53ZP/ISO8KfY5uRn1vsn+bsf/kJDhT7MbkO2bWWRMa7Kn2ea1CbsucrNQZ0URFwkuqOpplrZp4dQw/vtiJ01tttlyVvzZiS1rS87BRU5CpjsYuTxFHG0upWTdarICALVZjWv/vJQUp19f4RZwLfiyHFh3NfWmzf5my/x1hwLfizvFh3M+tNm/zNl/jrDgWfF/wc4sO5Ksul0e6VZGVq0dGDKSM8RFcouLw+RNNNZRYxw6V1r09ZZTFJtpkI4zVpqKwriKqTURzKONpEMa2WU5Wmy5kYz03Gkc3Luc3x7m3rTZv8zZf46w3ruN8e5tL1kkMQqT7M7E0CrOUknkA3w3LuFOL9yystqDg7iDQiJEh2dxT2HwgAT1B9kOyAC+AIU72ydjeEAcL8t/8A6mP/AI0r+ebGS/qZdT7FLofZNJlB0lVNrloxODbIi8amuVcK8kU8sGblgtdG6NkiVaBNVLwd7pLLwV2TshrerS8FyBJNBDasMKCSeQcs3GX3h4xnXVFNXrR6QNmelUuY3WBqag3QOzdHso9kctk4tZp14UIluD23TlFtP5kf1RTf+XL9DkVnlSiFqaG6t7hUzZgxGGYABu76x9dOy+L5L37Hx6jU1zY+1ms9MHNbgpj97End2RXxtV8f69i3h0dzV7NIAbhYhjQVBDLwKYiuOLH4dUSjbqG1y5fp7kXXTjqXeoUoNaLQqZbMha45OKVMeb4u5OqDl1PT8HxvnjpyDxGmS2qQt0nEKThXeKx4B9Ac58uo4Vj7J3jLjZpOjPP13sc+0W6CVaLySywRShYVN4zEU3ceaW8Y0SzlGODWGWcl5Bul0lACyFzdUH7XaFaXSwqboGEQ+r+yf0/0DT5n4xcil9T0DqnZ2aw2UqFINnQY1BBFTUU7Y8u31s9ur0IIbBNY1V+MtMRvBrTwiBYeStOmlrtBoDS0TTQ4g0mNgY+hp/LSM0uoUWOz2WZaHE1JCShKs5UqblZ7hCEJBPBZi6ufurjgQIobmorGc8/4Je5RaQdfNZX2clZhmzlcqBeomzuioJw4TY7/AIRphnc+b9iEmX/kbH/5SV7kz+QxR4h+Wdr6nfpaTJd0i4aKAQCeEAKVjwzSDPlmaujkPLOlnvVo9Dwz879jLq/Qcq0DZEmKbwS8s+QTeYL9j9ptcyKjiVpjlHsXTlGX6r+zz4RTRbJZ7K0uVQS71+UWxukI1omKxJvY8G4CtBQEHljMpWpvOej/AJwTxDCwD1vs5lzHUgDhGlCDhU0xB5I21z3RTM81hs695MZLNYEKhTSZNqGrShw3R4HiH57PW0v5aDKwTHU3HplwSOQbjGI0nnryq/8Aq9qwB4UvP/8AlLzjNZ6jHb6iQ1jsgYbMS3abLmWiWrNQKWVdlZ3NQBQ7XAnGi8sQaRBqJN0XYLMXcTElBtnI2ihhdR22u0um/gKCWTdJoTQRxJHEo+5Qasmlqs55JqfzCIV+orq9aO+LajfCpdDFmK1rUjFiDuj0D1C7lzb8smlMDUdYqD4QAMag+yHZABfAEKd7aX2N4QBW6c1OsdrmCbaJIdwoW9Ug3QSQMD1nviLgn1ONJ9VkqJfk60dVv8OMGoOE3IOvriPCh2OcOHxRu3k90eBhZ/8AU36xCdUUm0jiqrzziiJZ9RLCTVZakg5ByaHdXH+6RgWnteXn9i5R0/tFcgvsz8EDkw7o36eUnDEhYlnkbyJYdZikVDEgjlBUAxoTaeUVtJrDKK1alWMLUSzmv323sByxs/EdT82Y/wAP0/wRW6Y1Kki6ZIArgQXOJOVCTnFNviGsbW2xkZeHUe0UOWLU2zIqrOQlj96+aVJwUY4nflEo+JapcpTZ2Ph+nS5xRbWLQ8iyX5kpCDdxxJqBjTExXqNXZZH63nBfVp6qcuCwP2TSInIxApRqZ1GYxBjNVZvWS6Msm+ndW7NbLnnEu/crdxIpepXI9Q7oujOUehGdcZdUUL+TzR99hsMAqnjtvvV39UT40+5Dy9fYhnUzR9wv5q10b9o2P+qJqyeepHg149JFXVSwlA4sTFK0J2pwxpWlY67Jp4yODX8Q6sUhJUtJcsXURQqjkAyEZ22+bL0sLA9ZzV291fFo4dBq3eTbRrs8xrMpZizE1bFjUk0ryxcr7VyUmR2ogDyZ6Mov2Ciq14zcmef90jvmbvkxtQv+mejOgXI/ebr68v0h5m75MbUTNE6k2GzTBNkS1RwDQ1JzzzOX6RGd9k1iUmwopF+oA3g4E948IqJGdIaHk2uQsqegdOC1KkYgYGo7YnXZKt7ovDIyipLDB+d5PNHh1GwwIY8ZtxWm/rMX+dv+RX5evsbf9PdH9B/qb9Yedv8Akx5ersL/AKfWDoP9TfrDzt/yZzy9XYbS2jR5Fnl2VgjMRKusDfY0qMTUHt5IonOU3ulzLYxUVhBJYprPsy63GKtVa1plhURAkVuldR7DaZrTp0hWmNS81SK0AArQ8gHdEXFPqRcIvqiskeTvRxB/w44zfebcxA3xzhx7EeFDsQ7dqJYFagkgfE/rDhQ7Dgw7Cm6k2WRddEW8KMpxwI+MFXFPoFVBc0iw0bPraZeNaX/5YmywKJHsz+/4tAA1qD7IdkAF8AQp3tpfY3hAEyAIaHF/f/2rAAzp7Sk2yzXZ0aZZpoGK5y2uhTTqNAYzWTlB/ZmK62VUnlZT/oobFrTdb7MPPmGWJUtbgQBQagvQkscurOKY38+XMzQ1PP6ebDPQsqYklBONZhqz+8xLEfCtI11pqPM9GlS2fV1LSw5N735CLC02tvE+K/zCAI1obhIK7zv5B2Y/hEJdUDeZQgg74k+fIEcErgcVOXVngRkFAGcR9PXocG5U6WykSypAIqFphjyCEZRfpCa9i6iZ0hv7RvdXxaAKXXCcUsj3BQ1UAdrARbSk58yFjxEqNHTnl2MzNoboagUqpFCwBrUVjUownbswU5cYbslxKtE15V+W4PVdzAzoYqnGEJuLRODk4p5LixHhN7q+LRlLiVN4p7D4QBXFVIWppwR+AP6mANSF53KfHHxgDUhed1/Gp/5wgBKBuNcCf7/SALOzcRfdHhADVpNHU/sv4rAA5b9JGcrNIyQEB2UMtag4KeyleuO6SyFlm3GV7nn3av6Xs/kFpel7a7FZayplBU0lpy0xB6496FegbxPKf6swu/Wt/Rz/AGL1VLHRxtCIJhmzNoKKMpb0qBhuEeNqFFWNV+k9fTubrTs6hFok8XtmgdgcgfhFLLy2gCgtenpFnISa91mLkC6xJ4TZUBjqi3yRxyS5sp7bp+zzXCiYRXKst8TyYiJShKK5ojGyMnyZtpCW6m67EjCgrhllEWsrB1rJE0VO/wAci0pwGJHJwTEIw2xwdSDaz+yP7/iYkdBvUH2Q7IAL4AhTvbS+xvCAJkAQCeE/vfksAVmsOk1kSXLEXiCEXezHAADfFVs1GJRqLVCDz7ghqmr2KcBaFuLPli6xyDA1Ck7jnh2Rlp/45fV7mDS5qn9a6h9ejeeqmvYk6Pyb3vyEDpvbeIe1f5hAAxNmz/OABf45rzLlcKDLKMS4nEKeeSfbLYENGmEV5FrSpF2p3ZEfGLp2KMsNljkkOzpBZWF88JSOypqO4YROUG44ydfNFfo/R7o7O7AkgLRcsxj+EVUUOt8yEINMK40lhBnn7Q+6vi0AVOsVnebKuIt6rKTUgZGsWVySeSM1lFVpWxsLFNllSuIIOHKDuPVGvSSXmEzPesVEnUoUsiA40LD8Yjr/AM9ktN+WgisB4Tdi+LRiNBLm8U9h8IAqzdoKn7o8D/zAGpC8p3/n1Z5wBg3eU/8AOPVnnACF3cTv7/1gC1s3EX3R4QBWazSXeTMSXg7SZqr7xAAiUMblkjJZWDjOi9ZJ0qVsiCDkV31yI7Y2126Wmzh4x9zwbKUp4fIIPJy8ydOfaSxswGYlhXhNdCjHsMQ11S4qsjL26HpaeHPl0CLTGjJzzUaVIkhZT3hU02mFKEAYYVzjGbgk0TX7O8gQ3TVQahThgDAFvAHIfKTbXl2uRs1qSJvJXNt5MWVRlKWILmVznTFN3ekEJGmZ22CujVLBixpTAAALQ0pUH5jC2F3EzL+PYVyp4f8Ax9/3D7SGnZrYMiE86pHxuxxxJJi1YP8AilZjUkPUn3cINBM6JZT9kf3/ABMQJA5qD7IdkAF8AQp3tpfY3hAEyAK2beDNwWNTUECoyH6QBAtOjZUxrz2e83KUqe+IOuLeWiuVUJPLQ2+h5JzswPakc4UOxx0VvqiVJk3FCpKZVGQC0AiaWOhYkksIsdHKQpqCKtWhzyA/KOnRy2KShoKnA07CDAEEu3Mf5YAr7do0TWvFZoyqAMDTKsUzojKWWQcE3kmi9zH7ouJmLrHC44xGYwgC5gCvtYIeoViCoyFcif1gBks3Mf5YAiaQszzFu0mKDnwKxbVZw3uSIWQ3rDGdE6PaQtwbRlqSKoBSpqcY7dbxHuaOVw2LBcaOU1YlSMFGIple/WKSwmzBgeyAKi4aCqTMgMuqn5mAMGWeZM7vx/GAMGUeZM7vxgDGzPMfugC4kLRVB3AD8IAj24GqkAmgYYY53f0gAc0jqzInOZjSpqueMVwr1kZV646+fX2Kp0wm8yRN0fo9ZIpLlzB2isJScupOMVFYRKq3MfujhIesStfBKsAAcxTOkAWMAc81v1Un2m0JNlELs74oykg3icQR2xOE3B5RXZWprDKmRqJa9oHmTFZbwN0IQAAKAAEctTXr6olZfZY+b5diFWnrrjhLn3DW06KR85LfLFeS/BBl6vBZisqTABWopnWDeRgJ7Kl2VSlMGw7STHADmoPshABfAEK2m6yvQm7XAZ4iAKeZreoNNhP7l+qANPXJOgn9y/VAC9c06Cf3L9UAL1yToJ/cv1QBn1zToJ/cv1QBj1yToJ/cv1QAvXJOgn9y/VAC9ck6Cf3L9UAL1yToJ/cv1QAvXJOgn9y/VAC9ck6Cf3L9UAL1zToJ/cv1QAvXJOgn9y/VAC9ck6Cf3L9UAL1yToJ/cv1QAvXJOgn9y/VAC9ck6Cf3L9UAL1yToJ/cv1QAvXJOgn9y/VAC9ck6Cf3L9UAL1yToJ/cv1QAvXJOgn9y/VAC9ck6Cf3L9UAL1yToJ/cv1QAvXJOgn9y/VAC9ck6Cf3L9UAZ9ck6Cf3L9UAY9ck6Cf3L9UAL1yToJ/cv1QAvXJOgn9y/VAC9ck6Cf3L9UAL1yToJ/cv1QAvXJOgn9y/VAGG1wQgjYT8RTJfqgBak2dklAMKQAUwBqwrAEdrCh3CAMeYJzRAGfME5ogBeYJzRAC9HpzRAC9HpzRAC8wTmiAMeYJzRAGfR6c0QAvME5ogBeYJzRAGPME5ogDPo9OaIAXmCc0QAvME5ogBej05ogBej05ogBej05ogBej05ogBej05ogBej05ogBeYJzRAC8wTmiAF6PTmiAF6PTmiAF6PTmiAF5gnNEAL0enNEAL0enNEAL0enNEAL0enNEAL0enNEAL0enNEALzBOaIAelSguQgByAP/9k=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60" name="AutoShape 8" descr="data:image/jpeg;base64,/9j/4AAQSkZJRgABAQAAAQABAAD/2wCEAAkGBxQSEhQUEhQVFRUWFRcXFxgYGB0YGhgYFhcXGBcXFBUcHSggGh0lHRcXITIhJSksLi4uFx8zODMsNygtLisBCgoKDg0OGhAQGywkICQsLCwsLCwsLCwsLCwsLCwsLCwsLCwsLCwsLCwsLCwsLCwsLCwsLCwsLCwsLCwsLCwsLP/AABEIAK4BIQMBEQACEQEDEQH/xAAcAAABBAMBAAAAAAAAAAAAAAAGAAMEBQECBwj/xABMEAACAAMEBAkJBQYFAwQDAAABAgADEQQSITEFBhNBIjJRUlNhcZGxBxQVFjNygZLSI0KhwdFigpOy4vAkVKLC4RdjlDVDdPElNHP/xAAbAQEAAwEBAQEAAAAAAAAAAAAAAgMEAQUGB//EADIRAAICAQIEBQIGAgIDAAAAAAABAgMRBBITITFRBRQyQVIiYRUzcYGRoQaxI/BC0eH/2gAMAwEAAhEDEQA/AO1T5xBAAqTkOyAGtrN6MfMIAxtZvRj5hAC2s3ox8wgBbWb0Y+YQAtrN6MfMIAW1m9GPmEALazejHzCAFtZvRj5hAC2s3ox8wgBbWb0Y+YQAtrN6MfMIAW1m9GPmEALazejHzCAFtZvRj5hAC2s3ox8wgBbWb0Y+YQAtrN6MfMIAW1m9GPmEALazejHzCAFtZvRj5hAC2s3ox8wgBbWb0Y+YQAtrN6MfMIAW1m9GPmEALazejHzCAFtZvRj5hAC2s3ox8wgBbWb0Y+YQAtrN6MfMIAW1m9GPmEALazejHzCAFtZvRj5hAC2s3ox8wgDImzd6Ye8IAdstpEwAqc4AepAEOd7aX2N4QANa16/S7DP2LSXc3FeqkAUYsAMfdiqy1Q6noaTw6eojuTSKceUqtG80tN1zRCCKHcADvNQYhx12ZqXgz5riR5Gw8o/CK+aWq8BeIqK0rSuWVd8cepXZli8Dk1nix/kYTypyiQNjPFSBx1wqaRyOri3jBZP/AB26MHPcuXMPbJbCCQ+K1oGPWAaN3xqPnn1Jdqn3EZziFUtTsFYlCO6SiVzlti5dgK/6hh+CkiYWPIwJoMTu5Kx678GlFZlNYPIXjMW8KDMHXoA0Nnn1rSl7GoFSKUzoR3xz8IbWeIjv4uvgxTNegoDNIngHIlqA78DSEfCG3hTWQ/F0llwZM0NrT5yXEtXQoobhMGBFQKfjGbWaCWmSbecmrR6+OpbSWMBVZ7ReqDgwzH97owG8ptataUsOzvoz7S9S6QKXbta196J11ufQrnZsKH1/DC+LPPuYAEEUrWmdOsCLfLvpkq8wuwvXxa083tFb12lcbw+7SmfVElpW+eUc819jWdr+imjSZ6nkLAHuiS0cnzyResS6oJtG6SLKr8Io6K+OJWpI/KMklteDXF7lkuA1RURw6B83Xpb7y0kTGZSwwIPFJFaR5kvEoqTiot4PTj4ZJwU3JJMZXXLCpkWjO6TXC9kRlhj4w/El8Gd/DHnG+JltcqGhs9oBqBS9vOQy3w/El8GcXhj+aHNGa2raJolKs1GINCWBFQCcR8It0+ujdPYlgr1OgnRDe2mE9gtd4ANgxUHtBFaiNxgK7XHWRNH2fbujOL6pdUgGrVxx7IEZy2rIGSfKws4/ZWS0tdFWCEE4kAE0/vGBSr0/YcleUwMFIsdrIY0U1HCOOC4Y5HuMDvH+xrP8qUtDdezWlW5GYA9tDA49Ql1QT6vawecyknSw4ViwKMQSLvIRAujLcshJKmBhUHCBICdP+UaXZbRMkGQ7lCAWDAA1UNgPjGSzVRhLDRXK1ReCvleUi8pfza0FQTVgwujGtCaUFAREPOrGcM5xl2MP5S0FL1nni8Lwq4FQaiowxGBx6o556K9mc4y7Dlj8o0ubMSWJU5b7Ktb4NLxpWnxiUNbGUtuDsbU3gNrFajxX5SA3LQ0oeuNpaTZp4J7D4QALaizSZQqd0AFkAQp3tpfY3hAHJ/Kzo6a9vDJKdl2EsVVSRUNMqMO0RlvhJ9EfQ+FaiqFTUpJcyks1onrsFFnm3ZdwTCJZvNcmO4AJwAF/qxivE+Swza/LS3Sdiy+nPkun/owWmrLMtLPOYCWUBmSq1LTkmGq4gABaDPE1iDU8YUWXwdDkpytiufs+ywVVn0TPvr9jN4w+43KOqK4VT3Lkz0b9fpXVJKxdH7noPzFWAJvAkCoDMBUADIGkeqfnT6ms5G83nLixCOq7yeBgOvOLKmlZFvuim5N1yS7HIrBLeU15pTkXXWl1vvIVFcsKmPrdRbTbDapr29z5Kqm6uWXB/wAE2XpCYKF5TE7QsTs9xRUUISMKBYzSrp6Rmui9/vnmaIu7/wAoPr2+xFttod1VBLYKFSvBNWZEu1J5M6UpF9HBrk5uay8+5TarpxUVB4/QIPJzZSZ00OrBTKpUgj7wyPLHneMWwnGKi89T0vB6pwlJyWOgdTbIEIdS1RTNi1RXEGpMeCe8CPlZsjv5tcRmptK3QTStyladhjRp5JPmzPfFvGATs02ckuXLEl+CSXNw1Kl1e6u4cXk+MaMwbbbM+JpdCfO0g74tInXi828wXEq6XFYftgUHXQQSj8kce74sqbfZGZhs5MxQFUHgEVYZtQVpXtjRC2Ki8yRTOuTfKLOraAsQNmkX7ysJYGDFd5OIBjypvMmepWsRRZWCVcLLUlQARXGlS1cfhFbJnK3R5c+eTKdq7VaXTThE0JpTDsMfOuq2NspKL9z6VWUzpjFzS6e5rPtM5pZXZtea/ea4cQ5U0XcBwRujko6hxxsf35CL0ynneuXTmPyLSyvMfZTftFVMiKLdAZh+0KYRJRtUm9j5kJSqcYrfHlz/AO/Yc1Msri1yyUYDhYlSPumLfD6LIW5kmkQ8R1FU6UotN/Y6JM0eoAKlwVy4ZNKcgJpHungAt5X7NMnaNUS0Z22spiFBJpRqmg7YFVqbjyOTaFS0WVZp82mFmEsoWltdUy5iveIwyp2VzjpmSkl0LKw20jYmZJnvMQnh7MAqhVwyAg/aC84IvAUxxxiWyXY5vXuV9tlvN2cuXKmkSZVzhLwyLzMSwFaCrUA6o44tLLRH1elHXPJrYCLAizVdGExyBUoce4xE21JqPMKLLZ9m9FJusDUEk4imNTjAsOOeUHR81tIWhllTCCVIIUkH7NRgQI8nU1TdjaRmsjJvkRtHzXSQZJkTeFtQXCGq3xLAu160II5DEIxmo7drOJSSxg207aGnIo83mS9kSqEq1NkQoCtXIgqDhhwmhOuyfJRZGSk10IehrO23lNce6sxCTQ4AMCSTuwjlNFsbE3F9TtUXk7gljR1JqxqajhtQ1oQaVpvj2jWTLOTsjU1NGFewkflAA3qD7IdkAF0AQ53tpfY3hAEwiAIkoYv7/wDtWAOe2zynXHdPNgbrMtdpndJFeL1RhlrcPGD6ir/HFOuM+J1XYYtPlSZDRrIAaA+13EVH3Y69Y1yaIr/H4yWVZn9i91K109INNXZbMywp416tSRyCmUX028TJ5XiGg8pJLOchfYvve9+Qi484VtHB+K/zCAKvSU2t4GhWooBjU9vLWL4JJZZROfPCMyrCwx4NacX8qxHiEtnIdkzhwbooGJvVwocqdtR4xGSb5ka588D89sO7xiBeT6QBXW+esszHfBUl3mI5qiYxyx3RxvCOxi5PCOc2nyq/aTBJs20RWorGaVLDnFbpoDT+8oyy1SXsevDwpOOZTw+2P/pYaseUZLXMEoyGRyTiJgKBQK1JNCTXCgBzicb1J4wU6jw51Q3qWQ0ebgKAk7xU4RduPMHdHtVnr2fAM4ESOkucOCew+EAQGnXVQClSozGQAG7fmMIhOWCyEM8zF79t/lX6Yhufcs2LsjF//uP3L9MN33O7PsjaVMJXE1OP4EiLIvKKZrDwidZ+IvujwiRAYtcsFgCKgo4PYbkdTw8nGsrBzrTEt5ExlJqZZvDlZCKd9PxWPSjapRTPAurdc3FisFtEudKnJjRGDHcQw3/GndHZvfBxZyq/hTydBs9oDorDJlBHxFY8ySw8HvxkpJNG8o8NexvyjhImUgCHZsj7z/ztAFPrbJd5QWXner2gf/caNNKMZ5Zn1Kk4fSCui7LOlCeZhw2Td8atVOEklEzaSNibcg10LUSJdcyin8BT8KR50up6JPs/sz+/4tHADeoPsh2QAXwBCne2l9jeEATIAhqeE/v/AJLAHnHSjlrTNVcSZ8xQOUlyAI8eUMzZ+iU3qGnjnsv9E/S2jnnFTKF4qiy3BKqxMsXTMUEi8ppnFsq89DDVq1BNT93lfv7BN5GlKzrUrChCoCPiY06ZNZPF8ampyi0dcsGTe9+QjUeGbW3i/Ff5hAFe9kFBUmpN4cGtN9AeTCJb/ZlTrWcjxvcp+Q/rHC0p7Ta1Wds2JAHCJUUvbxePJnh1iLsZgZlBKeWWgnBlDDI08YpZpzkto4Cj1l9jac//ANZ8sT7ObkIjLoydXrX6nEtXLTsCxuqXIAIfdUgU348vZHzuspdjSy+R9PbRK2KcWMaNsl+1K4lB0SYC4oBTGtQRuyP6xfxlTD6mSthtr255s6nY9OMxpe4W0NcBit4gL+Bx7Iyx8VtU4prk3/R48tFHDfvgLNEnF/7++8fTLoeWTpvFPYfCOgG9Kzipk03gfgrN+UZb288jbpYpxlkp7TY5lK7a0DDcpPg8ecqpY9TPUhfXnGyP/f2K99HzBZDaJ1tnSrwqgDEjHigitSTyCNFVctuXJlr1Fbv4VdSeOpa6hzZjWYGa7O/2gJYljhNmLmfdjbT6TzPFowjqGoLCwv8AQa2biL7o8IuPMGrTx191vFYAFtb7HfuzE9ogP7ynd2jd8Ytrs2rBh1mn4kcx6oDJEy4SPutl1NvU/l3RVO2XU8aWZdeodapWm9IVTmte4s1B/fLEnLdzPa0U91aXYvZB4a9jflETaT4Ar5TUB95/5mgCBb59bteCpNAxzJwyHYDjHcAH9abUElTVDVNztreO/wCFO+J1rLOMJNHMBKlqNyKPwEQfU6WFm9kf3/ExwA3qD7IdkAF0AQ53tpfY3hAEyAIFeE/vfksAjgFtsNrlzrTcsk0u82ZdmXCSqlm4mFMQc4xuuWXyPpI6ypwinPouhSegLZn5tO+QxDhSLvP09NyOi+R6wz5Uy0mfLmJeVAC4IrQnImNNMXHOTyPEboWNbHk61o7Jve/IRceYb23iHtX+YQBXPxpeXs/2svhhT8Yg/UVP1G+Fd3c36xYy0pdLW2VJmsZqtQnjUqpN1aDtHIeXqi2MW1yKpSSfMzoW2mcZjUZQt1VBFKg41PKcv7MLVjAq9wviktK61mkw+6PB4MAZadR5Tz2tDszF3ZmTIY0CgEZAUjPKlN5Ztr19tcNsSskaozJCukurXmNGrTDG7hXcDSPA1Olvsuzt+lHoR1sJQ+p8yh1Q1Ktsm0mbPJu1yvVvY5nHDl/SN+pqlYoxjDGMGOucYbm5ZOxaHOL/AN/fePXXQ85lhN4p7DHQC+l0J2dKYIcyBiUZRiesiMuoTa5dTbppKK5lJaltBBAky2qNwQ91DHn7b/eJ61ctJn1tDMvTNtkyNkLG7lRRXoTQbqrTGnbGiqVijtcSctNo7bd6tSXui11LkulmQTAVe6SwIoavMmOaj96NtXpPI8SlGWoltfLl/SDKzcRfdHhFpgGLZxl7G8VgCJbLMsxbrf8AI7IABdNatTUYmWhnIeQgEduMQmm1yMGo0bse6LwxzVfSJswfbS5ioSBfZSKU53V1whHHUnpKZVp7lzDfRlpWYUeWwZWVqMpqDlkYmbC1gConKSjBc7zZ7+GcIIES1zFdbsyVMpnlXEbwwMTXJ5TAJ6zaKLSX2AcPTgh7qgkGoqxP90i3ivGDmC41G0hMm2ak+4Zst2luZfFNKFSDv4LCvXWKGuZ0K7L7I/v+JjgBzUH2QgAvgCFO9tL7G8IAmQBDm2NixIcAE1oVruAzvDkgDTzJ+kX5D9UAY8xfpF+Q/VAC8wfpF+Q/VAEqySCgoTUk1JpT8K9UAbWiVeUitOvsNcoAhDR79L/pP1wAvRz9L+B+uAG30OWpeZGoQwvJWjDIirZwycwOjR7VFXBG/g0/G9A6WMAQ7XYy5qCBgAQVvZV6xywBH9Fnll/w/wCqAF6KPLL/AIf9UAY9EnnJ/D/qgCVYbIUrUg1oMBdAAruqeWAJTiopAEAWFwKX1+Q/VAGraOY/eT+H/VAGh0Secn8P+qAMrothk6ivIn9UAWUtKADkAHdADFqs5ahDAEVzFc6bqjkgBjzJ+evyH6oARsL9IvyH6oAwdHvz1+T+qAM2DRuyNQVpjgq3cTmczAFhAEBrE1TRwASTitczXO91wBjzF+kX5D9UAaTNGswIZ0IOYKVHdegDSz6H2a3UMtF5Fl0GPUGgCckq5LIrXA45Z1OXxgAY1B9kIALoAhzvbS+xvCAJlYAba0KDQsKwBjzpOcIAXnSc4QBukwMKg1HVAG0AYZwBUmggBvzpOcIAXnSc4QAhakyvDvgB6sAYrAGjz1BoSAYA186TnCAF50nOEAby5ytxSD2QBvAGKwA150nOEALzpOcIAXnac4d8AOgwBmANJk5VzIEAaedJzhAC86TnCANpc9WwDAwA5AGKwA0bSnOEALzpOcIARtac4QA4rgioNRAGJ3FPYfCABPUH2Q7IAL4AhTvbS+xvCAOUeVfW22WW3CVZ57S02KNdCoeEWepqyk7h3RsoqjKOWb9JRCccyKuZpvSipIdba5NoaWAuzQYzEDVU3eEFFAcqVETUK+fItVVLb+np9yTI0rpRps+X5+w2Oz4QlIQyzFZlc8EFVurUndWOba8LkHXThPb1B+R5QNIllBtTEFhXgpQio/Yi50V4ykXT0lSi2l7Hcpdp2bManEglbpoQVBqCBStax5Z4pYz7SDJd0P3GIPIQDFdrag2iUFmSRzWx6etc11Tbtieapyxyp1R81Xq9ROSjvZ9Jbo9PXBy29CZP0ra1DnzhjcKigVc2W9Q8lMjnjFsrdQs/W+RRGnTSx9HX7jNs05a5Y9uxo108BaBqVIDUxpELNTqIL1ssq0unsfp/sn6taWnT9qJrlwJd4YCoIYZUEbvDNRZbKSm8mHxLTV1Y2ILrHb1vXCSeaSCK9RqM49k8oBfLFrFabI1lFmnGVfE0tQKa3dnTjA8p7416WuMs5MupslDGAO0XrFpKfJnThbXXZhq/ZoRwEaZwmu8GuQwOJEXyhXF42lMbLGs5JEjWDSDlAukJpvyGn+xlghVZlpjmaqeSOOFa/wDE7xJ9yjm6/aSBI88mYEjiy937sWqmvsQ48+52LV7SRaz2edMf7R5CMxpxmxvVCjCPMsSU3g9CDzFMJ7HalmLVfiOSIEjkdt1rtm2dBaGVdoyjBaAXiObkI9WOnr2ptFW55LGTbraXZBa5gCXBXZrSjlgGrzODW9FbjVhPadyyPbNNW6XJSabU3Du0F1RxgTwTTGlMe0RKFdcpbdpxtlcNe7VKIeYxnLkUNADXCtQtcIjqaYRhlI7Bts6PobWOQdmgnoxZRgDirUxHZWsecWYI3lN0pNs9lltImmSzT5aF1UMQGDbmwzAi+iKlLmVXSajyOdS9LaTmORLtztdtBs5Yy5a0NAWalMRUZZ4Rq21peky77H7mLJpzSTtZl9IOptCX6mXLuqLjPiaV+7yDODjXh/T0OqdjxzN7PpXSxWWXtroX844FyWWUWdC5rwQOFQgY9cMVe0Rvsx1DTUjSM2dZUmT5jO4mzUvlceCeDUIKRkvSU+Rqqk3HLDKwW0TBT7wzGI+IB3RSWHFvKHrtb7PpG0SZNoaXLQoFUKhpWWjHEqTmTFMpPJltskpYQ2NZLeALukJhrZ/OPYyxgz0u5ZkkmOZfcg5z7kudpvSStPU26YdgFJ+ylcK8zLgOTg9vVHMy7kXOzuQdAa72+ZaZCTLSzK0xFZSqUIJAIwWscjOTZGu6bkk2dhk2sSiRU0vNUXThjgQaUyjSeiWzOChINQVNO6ABXUH2Q7IAL4AhTvbS+xvCAALygeTqbb7UJ8uaiDZKl1ga1Usa1HvfhGiq5QWMGujVcJYwU9n8nVvWoW1yhduqOBlcllFK4cE3GIqMfwifmI/En5yHx/syvk8t6kf4yXUBKEqSaSy5SrEVNL7Z5g0yjvHh8SXm4fD+yCvkmniYtZ8qt4GgUjfWg3DI4dUSerTXQnLXZi1t/s7KmCgHcAIwnmDIk1lzVyreFeSqiIWR3RaJQliSZz1NXWQ3lnyajKh5cDn1Ex4EdAovKsR70te5Rw62OvoaYRdM+SwNMwDxRdBrdrWmFYk9G2scVFS1aTzw3/LMztCTXFGnyjjXi4kgUBZgtSacsdlonJYdiEdbGDzGt/yW2q+hHs7lzNShAGFcq13jqjdoNE6G23nJj1us4+FjGAmtDKy4UNKeMeiYAX8pOpUzSRkGXMRNltAbwJrfuZU938Yvou4eSi6niYA2X5NbbIBVLTKAHCIu4G+rSzW8MRdqKHDGLnqYN80VLTSXRkUeT62AAecSsJRk7vZkliuXKxxzxzjvmYdh5aXyIp8l9o6aT3xPzkexzyj7nTNB2PYWeVKYgmWiqSAlCQN1cYwTluk2a4rCwEWjqVNKVuIaYftY0ERJADbfJ5PMx5izJdC7OK13knEUpG+OsSjjBBwBe0Ge1raxMyVCjIBVooMwABVFOOYzajxGvTV8Ta+X3LaqHZLGSXbNFWrZ3QVcUUXagYJW7QkZ4ntrHn1f5JpnLnFo0y8NsS5PINTrNOdtkJLBwQSP+cqdcbr/ABOmdWc8jPDTTUsYLnVvRcyTbrJtbovzGF0GpFJbGp3Rgo1kL5NQL7tNKuOZHTtddXXt1klypbqjK8uYCwqOCD+sehVZseWYbIb1gBD5NbcrilqlVM1p9bv/ALmALcXryy6o0eZh0wZ/LS7lTpDVS1yHVDPkVlJdVgighSrLdL3bxFGbMnOM93iFdcsbW8mTUWcGSXUhvZbUzFjapbkXgaqrjhyxKYEFSCCgAoe3OKp+JwrX1VyWe/IzPWqPXIZakacSzSZdmZqM04szIgA4bCiIoFBU0GAwFYofiNV01jPM9KjVV8OLfu+XLqdEs0wOyOBSobPqNPyi83HOdcvJdOtlsm2lJ8tRMu8FlNRdRVzHuxBwyUTq3POSBZ/JnbaYWqV7MyMZYP2aseCKjDEVrn1xHhvuQ4Eu5tM8l9rba3rTKO1YNM4PGIJYHLDEk4UjnDfci9LJ+45ojyXzpM+VMadLIR1YgA1N01gqsM7DTbXnJ1ZmBi41mtmFJR/f8WgAb1B9kOyAC+AIU720vsbwgCYYAotOaW82lzHuhmMwKoJugswWl5twicIqT5vBOuG94ZyrTGn9I2tqEBZeJpKa6oUYm+2N4Yb+6PQhRFLKPQhRGPRDFn1hmyVYSbRNVwRQPV0pShuXqkUqcxviUqE+qJyqi10DLU/WS32lwry5LywAWmglMCaYAVvGoOFBlujJdVXDozHdVCHuHUs8CZ2t/KIyYMpVejpOP2UvPm/8xR5Sj4ov81d8mbrYZVR9mmXJ1dsPKU/FHPM2/JmRZpdOKufJ/wAx3ytPxRx32dzey5ezwrStTkCR/fZF6SXJFWW+bHlbgkXbvF5fzjrBbRwFbbzQv7qfzNAFZtOvl3r9MAYab1/iPpgBudaQoLM1AoqTUZAVP3YHB/U8M4ee/GnBCo3rKF7Zg9dOEetjBhBBO4p7D4QOnI7VZa6UnTiQqyVV2O+hlAU8T8I8zxW1RpccZcuSNOmX1Z7BLMlVGG/f1dUfEqe18z2NzfQg26aJYJ5Bn1DlMbKISukkXQSS3P2ArQukTP0rZXxuB2C9lxsT2x9lo9MqK8e54mq1HFnldDvFm4q+6PCNZjGrRx191/FIA8/eVW27S1T6Ego4GeYuioj6Dw2CUU2k/wBUZrlnqY1YWTswVLqHrWtLzFQMgDQCpjyPFa9VrNQqbcbV02r/AGeRKiVtu2fT7BjoGzyUmI1Lz1FKmt2mJIGVaA4xOPhFWng545npRrhvUv2X2/Q6NosUEofsfkDGM3FpAAvrPpI2azPNUElXPFAJxmEfeBH4Rfp61ZYosrtk4xygFka6TTLZ2tLAjKWtnlE/vMQO8CPTloIZWFy/UyLUSx1KR/KBpCuExf4Mv6It/D6e39kfM2BT5PdZLVaps1bS4YKqFaS0Sh2ig4qAcow63TQqinEvotlN4Z0qz+yP7/i0ecagb1B9kOyAC+AIU720vsbwgCZAAlr1Jv2S0LWgvoTXJgGTgkjIHKu7OOqxV/U0ck2lk4vLSbZ75BeSKYGu0lcYZH8o9CnU02pbXhllOplh4Zcau21p06Uk+Qk9GYAtKoT8VwjVYrFBtGhazKw+p1Kyp/iHFxQEWSoVTRJdNoQDTBnywpQV+J8ZvuZm8l5L9nN/e/lERIka42OB746DIVq5HLl6oAxcamRz5YAjS2BFLzA13V3FsvmEdA/KIoaEni5/lHGC7jgKzSLUL+6n8zckAVe0PO/1N+kAYMw87/U36QBQWy3+c2hrIpJWXdac1SVoa0ljDMkCvVWOo41lhtorf7if7o4dJ03insPhAHMkst632piRcuojKRW9VFOPUPzj5/x2/bFQS59+xu0ccvL6FksoFr99mFKAV4I6wBmes1j5hzkls24+/uz0Ixy85B/Wi1BZcw1+6VHWz8ED8SfhHu+EUt2buxZqp8OjHuwa1LH+Os/vn+Ro+qPn2d+s3FX3R4QIjNqPDXsbxWAOV6x+S0TpkybtWvOSzEGmJ/ZIIp8Y30+IWVLbhNEHBMCZupkyzPeScppXMUw7QSKxsfjMFBuUTkNNvmlnqwm0Do6bLdJzEugVyaEYVUqPH8I+ff8AkU7YzhZDC9jbrdJRp8cNtv3OoauaTFoCzFVlXhqA1Km6QK0BPJHa7FZHcjJGWS+iwkCWt1pMuyzGWtb9MFDGhmGvBOBiULoUvfPoVXekCJXmjpSYi3ialxJZG7gaflF/41TnMZP9DJiD6knRknR0klisyY268pAHWBSIWeOQl0lglGNaLrVrSMmZNdZMkSwApqFu1+0XM7+6KvPV6jlGTeC+pxy8BvZvZH9/xMcLwb1B9kOyAC+AIU720vsbwgCZAFc3Gf3v9qwAP6T1SkTKsgMlzjVOKT+1LPBMQcER2oG7Hqc0i1S5pl1o3tbObhxBH2kk8uWBOe6EZWw5Z5FShJMNbLYwrM9KFqUAyUAUw5TynfWJl5Z2NLyOOUkd6iANLRJdVreXd907yBzoAYmbXcVI5aH6uyO8gNh51fud39UOQG7PLcZhc61oOXt5CYAdUGmIA4uQ7KwBdxwFXpLNvdTl5zckAVWPX3PADNrLhHKKWe6bo4Qq24VrywBUauaEnyJZW6t92MybNYmru2Zug5Diiu4CAC7Q1nYMbzEkKvZ96ALWbxT2HwgDi+t2hZ0y1THWTMYG7RlU0PAXeM4g4p9USTGNCybVZgwFnnspGChDS9y45R5+t0C1DTXU16bUKp/UQrdo+2TmvPIm9QCNQfhieuNen08aI7YkL9RK6WZfwTNVdDz0tkhnkzVUMakoQBwWzNI0Gds7dZuIvujwECIxbOMvY3+2AINvkGYl0GmIPbTcYAoNO6ImTJBlylF8lak5Ba1bLsp8YsqlGMsyK7IuUcIZlWN0l0myiXpQXKkEDKpH5x4vi0rrLFGqGV3NOjphs/5WEeg7NsxLSlKKe80J/GPSqjtgkyuWMvHQu4sOA5pmwbeU0upFWOIANKOTkxEU30q2GxkLIbo4BxtSv+5M+RPrjD+Fw7szLSruNnUn/uzPkT647+GQ7s75Vdyw0Fq4bM5YM7XgoxVQBRg1ahid0aKNJGl5TLa6djzkL7J7I/v+LRrLgc1B9kOyAC+AIU720vsbwgCbADEyxy2NWRSeUiANfR8ro17oAx6PldGvdAC9HyujXugB+VKVRRQAOQQBl0BFCKg5iAGPR8ro17oAXo+V0a90AY9HyujXugDK2CWDUIoI6oAkwAzOsyOasoJ6xAGno+V0a90AL0fK6Ne6AMej5XRr3QA7Js6pW6oWudBADhgCP5hK5i90AL0fK5i90AL0fK6Ne6AMej5XRr3QBJAgDSdIV+MoPbADPo+V0a90AZ9HyujXugBej5XRr3QBvKsqIaqoB6hAD0AR3sMsmpRSTnhAGPR8ro17oAx6PldGvdAC9HyujXugB1kCoQBQAGgEACuoPsh2QAXwBCne2l9jeEAaW7TdmkNdnWiTLalbrzFU0O+hNaYHuiLkl1BB9bbJU0tVloDTGemOAxjnEj3GUZGtVm/zNl/jrDiQ7nMoyNaLMcBaLKScgJ649kc4ke4TTLKy2sOSMmG78xyxYdJDOACSaAYkncOUw6nG8cysm6w2YConyScMNou89sX+Wu+L/go81T8kaesMjp7P/FEPK3fB/wADzVPyX8i9YZHT2f8AiiHlrvi/4HmqfkjeVptGrcaW4HGuOGIB3kRXOqcPUmiyFsJ+l5LJHBFQaiIFhGt+lJMim2nS5V6t2+6rWmdKnHMd8dUW+iIylGPVldM1sslaC1WbIYmcgzrgMer8Ylw59iPFh3Metdl/zVk/jrDhT7Diw7iOtll/zVk/jrHeFPsOLDuWFk0irkCoxAZSDVWByKtvit8upYTawBTz9arEhZWtdmDKSCpnICCMwRewMTVcn0RzciOuuNkIr53ZP/ISO8KfY5uRn1vsn+bsf/kJDhT7MbkO2bWWRMa7Kn2ea1CbsucrNQZ0URFwkuqOpplrZp4dQw/vtiJ01tttlyVvzZiS1rS87BRU5CpjsYuTxFHG0upWTdarICALVZjWv/vJQUp19f4RZwLfiyHFh3NfWmzf5my/x1hwLfizvFh3M+tNm/zNl/jrDgWfF/wc4sO5Ksul0e6VZGVq0dGDKSM8RFcouLw+RNNNZRYxw6V1r09ZZTFJtpkI4zVpqKwriKqTURzKONpEMa2WU5Wmy5kYz03Gkc3Luc3x7m3rTZv8zZf46w3ruN8e5tL1kkMQqT7M7E0CrOUknkA3w3LuFOL9yystqDg7iDQiJEh2dxT2HwgAT1B9kOyAC+AIU72ydjeEAcL8t/8A6mP/AI0r+ebGS/qZdT7FLofZNJlB0lVNrloxODbIi8amuVcK8kU8sGblgtdG6NkiVaBNVLwd7pLLwV2TshrerS8FyBJNBDasMKCSeQcs3GX3h4xnXVFNXrR6QNmelUuY3WBqag3QOzdHso9kctk4tZp14UIluD23TlFtP5kf1RTf+XL9DkVnlSiFqaG6t7hUzZgxGGYABu76x9dOy+L5L37Hx6jU1zY+1ms9MHNbgpj97End2RXxtV8f69i3h0dzV7NIAbhYhjQVBDLwKYiuOLH4dUSjbqG1y5fp7kXXTjqXeoUoNaLQqZbMha45OKVMeb4u5OqDl1PT8HxvnjpyDxGmS2qQt0nEKThXeKx4B9Ac58uo4Vj7J3jLjZpOjPP13sc+0W6CVaLySywRShYVN4zEU3ceaW8Y0SzlGODWGWcl5Bul0lACyFzdUH7XaFaXSwqboGEQ+r+yf0/0DT5n4xcil9T0DqnZ2aw2UqFINnQY1BBFTUU7Y8u31s9ur0IIbBNY1V+MtMRvBrTwiBYeStOmlrtBoDS0TTQ4g0mNgY+hp/LSM0uoUWOz2WZaHE1JCShKs5UqblZ7hCEJBPBZi6ufurjgQIobmorGc8/4Je5RaQdfNZX2clZhmzlcqBeomzuioJw4TY7/AIRphnc+b9iEmX/kbH/5SV7kz+QxR4h+Wdr6nfpaTJd0i4aKAQCeEAKVjwzSDPlmaujkPLOlnvVo9Dwz879jLq/Qcq0DZEmKbwS8s+QTeYL9j9ptcyKjiVpjlHsXTlGX6r+zz4RTRbJZ7K0uVQS71+UWxukI1omKxJvY8G4CtBQEHljMpWpvOej/AJwTxDCwD1vs5lzHUgDhGlCDhU0xB5I21z3RTM81hs695MZLNYEKhTSZNqGrShw3R4HiH57PW0v5aDKwTHU3HplwSOQbjGI0nnryq/8Aq9qwB4UvP/8AlLzjNZ6jHb6iQ1jsgYbMS3abLmWiWrNQKWVdlZ3NQBQ7XAnGi8sQaRBqJN0XYLMXcTElBtnI2ihhdR22u0um/gKCWTdJoTQRxJHEo+5Qasmlqs55JqfzCIV+orq9aO+LajfCpdDFmK1rUjFiDuj0D1C7lzb8smlMDUdYqD4QAMag+yHZABfAEKd7aX2N4QBW6c1OsdrmCbaJIdwoW9Ug3QSQMD1nviLgn1ONJ9VkqJfk60dVv8OMGoOE3IOvriPCh2OcOHxRu3k90eBhZ/8AU36xCdUUm0jiqrzziiJZ9RLCTVZakg5ByaHdXH+6RgWnteXn9i5R0/tFcgvsz8EDkw7o36eUnDEhYlnkbyJYdZikVDEgjlBUAxoTaeUVtJrDKK1alWMLUSzmv323sByxs/EdT82Y/wAP0/wRW6Y1Kki6ZIArgQXOJOVCTnFNviGsbW2xkZeHUe0UOWLU2zIqrOQlj96+aVJwUY4nflEo+JapcpTZ2Ph+nS5xRbWLQ8iyX5kpCDdxxJqBjTExXqNXZZH63nBfVp6qcuCwP2TSInIxApRqZ1GYxBjNVZvWS6Msm+ndW7NbLnnEu/crdxIpepXI9Q7oujOUehGdcZdUUL+TzR99hsMAqnjtvvV39UT40+5Dy9fYhnUzR9wv5q10b9o2P+qJqyeepHg149JFXVSwlA4sTFK0J2pwxpWlY67Jp4yODX8Q6sUhJUtJcsXURQqjkAyEZ22+bL0sLA9ZzV291fFo4dBq3eTbRrs8xrMpZizE1bFjUk0ryxcr7VyUmR2ogDyZ6Mov2Ciq14zcmef90jvmbvkxtQv+mejOgXI/ebr68v0h5m75MbUTNE6k2GzTBNkS1RwDQ1JzzzOX6RGd9k1iUmwopF+oA3g4E948IqJGdIaHk2uQsqegdOC1KkYgYGo7YnXZKt7ovDIyipLDB+d5PNHh1GwwIY8ZtxWm/rMX+dv+RX5evsbf9PdH9B/qb9Yedv8Akx5ersL/AKfWDoP9TfrDzt/yZzy9XYbS2jR5Fnl2VgjMRKusDfY0qMTUHt5IonOU3ulzLYxUVhBJYprPsy63GKtVa1plhURAkVuldR7DaZrTp0hWmNS81SK0AArQ8gHdEXFPqRcIvqiskeTvRxB/w44zfebcxA3xzhx7EeFDsQ7dqJYFagkgfE/rDhQ7Dgw7Cm6k2WRddEW8KMpxwI+MFXFPoFVBc0iw0bPraZeNaX/5YmywKJHsz+/4tAA1qD7IdkAF8AQp3tpfY3hAEyAIaHF/f/2rAAzp7Sk2yzXZ0aZZpoGK5y2uhTTqNAYzWTlB/ZmK62VUnlZT/oobFrTdb7MPPmGWJUtbgQBQagvQkscurOKY38+XMzQ1PP6ebDPQsqYklBONZhqz+8xLEfCtI11pqPM9GlS2fV1LSw5N735CLC02tvE+K/zCAI1obhIK7zv5B2Y/hEJdUDeZQgg74k+fIEcErgcVOXVngRkFAGcR9PXocG5U6WykSypAIqFphjyCEZRfpCa9i6iZ0hv7RvdXxaAKXXCcUsj3BQ1UAdrARbSk58yFjxEqNHTnl2MzNoboagUqpFCwBrUVjUownbswU5cYbslxKtE15V+W4PVdzAzoYqnGEJuLRODk4p5LixHhN7q+LRlLiVN4p7D4QBXFVIWppwR+AP6mANSF53KfHHxgDUhed1/Gp/5wgBKBuNcCf7/SALOzcRfdHhADVpNHU/sv4rAA5b9JGcrNIyQEB2UMtag4KeyleuO6SyFlm3GV7nn3av6Xs/kFpel7a7FZayplBU0lpy0xB6496FegbxPKf6swu/Wt/Rz/AGL1VLHRxtCIJhmzNoKKMpb0qBhuEeNqFFWNV+k9fTubrTs6hFok8XtmgdgcgfhFLLy2gCgtenpFnISa91mLkC6xJ4TZUBjqi3yRxyS5sp7bp+zzXCiYRXKst8TyYiJShKK5ojGyMnyZtpCW6m67EjCgrhllEWsrB1rJE0VO/wAci0pwGJHJwTEIw2xwdSDaz+yP7/iYkdBvUH2Q7IAL4AhTvbS+xvCAJkAQCeE/vfksAVmsOk1kSXLEXiCEXezHAADfFVs1GJRqLVCDz7ghqmr2KcBaFuLPli6xyDA1Ck7jnh2Rlp/45fV7mDS5qn9a6h9ejeeqmvYk6Pyb3vyEDpvbeIe1f5hAAxNmz/OABf45rzLlcKDLKMS4nEKeeSfbLYENGmEV5FrSpF2p3ZEfGLp2KMsNljkkOzpBZWF88JSOypqO4YROUG44ydfNFfo/R7o7O7AkgLRcsxj+EVUUOt8yEINMK40lhBnn7Q+6vi0AVOsVnebKuIt6rKTUgZGsWVySeSM1lFVpWxsLFNllSuIIOHKDuPVGvSSXmEzPesVEnUoUsiA40LD8Yjr/AM9ktN+WgisB4Tdi+LRiNBLm8U9h8IAqzdoKn7o8D/zAGpC8p3/n1Z5wBg3eU/8AOPVnnACF3cTv7/1gC1s3EX3R4QBWazSXeTMSXg7SZqr7xAAiUMblkjJZWDjOi9ZJ0qVsiCDkV31yI7Y2126Wmzh4x9zwbKUp4fIIPJy8ydOfaSxswGYlhXhNdCjHsMQ11S4qsjL26HpaeHPl0CLTGjJzzUaVIkhZT3hU02mFKEAYYVzjGbgk0TX7O8gQ3TVQahThgDAFvAHIfKTbXl2uRs1qSJvJXNt5MWVRlKWILmVznTFN3ekEJGmZ22CujVLBixpTAAALQ0pUH5jC2F3EzL+PYVyp4f8Ax9/3D7SGnZrYMiE86pHxuxxxJJi1YP8AilZjUkPUn3cINBM6JZT9kf3/ABMQJA5qD7IdkAF8AQp3tpfY3hAEyAK2beDNwWNTUECoyH6QBAtOjZUxrz2e83KUqe+IOuLeWiuVUJPLQ2+h5JzswPakc4UOxx0VvqiVJk3FCpKZVGQC0AiaWOhYkksIsdHKQpqCKtWhzyA/KOnRy2KShoKnA07CDAEEu3Mf5YAr7do0TWvFZoyqAMDTKsUzojKWWQcE3kmi9zH7ouJmLrHC44xGYwgC5gCvtYIeoViCoyFcif1gBks3Mf5YAiaQszzFu0mKDnwKxbVZw3uSIWQ3rDGdE6PaQtwbRlqSKoBSpqcY7dbxHuaOVw2LBcaOU1YlSMFGIple/WKSwmzBgeyAKi4aCqTMgMuqn5mAMGWeZM7vx/GAMGUeZM7vxgDGzPMfugC4kLRVB3AD8IAj24GqkAmgYYY53f0gAc0jqzInOZjSpqueMVwr1kZV646+fX2Kp0wm8yRN0fo9ZIpLlzB2isJScupOMVFYRKq3MfujhIesStfBKsAAcxTOkAWMAc81v1Un2m0JNlELs74oykg3icQR2xOE3B5RXZWprDKmRqJa9oHmTFZbwN0IQAAKAAEctTXr6olZfZY+b5diFWnrrjhLn3DW06KR85LfLFeS/BBl6vBZisqTABWopnWDeRgJ7Kl2VSlMGw7STHADmoPshABfAEK2m6yvQm7XAZ4iAKeZreoNNhP7l+qANPXJOgn9y/VAC9c06Cf3L9UAL1yToJ/cv1QBn1zToJ/cv1QBj1yToJ/cv1QAvXJOgn9y/VAC9ck6Cf3L9UAL1yToJ/cv1QAvXJOgn9y/VAC9ck6Cf3L9UAL1zToJ/cv1QAvXJOgn9y/VAC9ck6Cf3L9UAL1yToJ/cv1QAvXJOgn9y/VAC9ck6Cf3L9UAL1yToJ/cv1QAvXJOgn9y/VAC9ck6Cf3L9UAL1yToJ/cv1QAvXJOgn9y/VAC9ck6Cf3L9UAL1yToJ/cv1QAvXJOgn9y/VAC9ck6Cf3L9UAZ9ck6Cf3L9UAY9ck6Cf3L9UAL1yToJ/cv1QAvXJOgn9y/VAC9ck6Cf3L9UAL1yToJ/cv1QAvXJOgn9y/VAGG1wQgjYT8RTJfqgBak2dklAMKQAUwBqwrAEdrCh3CAMeYJzRAGfME5ogBeYJzRAC9HpzRAC9HpzRAC8wTmiAMeYJzRAGfR6c0QAvME5ogBeYJzRAGPME5ogDPo9OaIAXmCc0QAvME5ogBej05ogBej05ogBej05ogBej05ogBej05ogBej05ogBeYJzRAC8wTmiAF6PTmiAF6PTmiAF6PTmiAF5gnNEAL0enNEAL0enNEAL0enNEAL0enNEAL0enNEAL0enNEALzBOaIAelSguQgByAP/9k=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3566" name="Picture 14" descr="http://1vam.com/fotik_ikonk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971568"/>
            <a:ext cx="3798168" cy="28864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57291" y="1"/>
            <a:ext cx="64509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Обработка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данных по программе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0688"/>
            <a:ext cx="9144000" cy="6851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735283" y="260648"/>
          <a:ext cx="6408717" cy="5206697"/>
        </p:xfrm>
        <a:graphic>
          <a:graphicData uri="http://schemas.openxmlformats.org/drawingml/2006/table">
            <a:tbl>
              <a:tblPr/>
              <a:tblGrid>
                <a:gridCol w="366712"/>
                <a:gridCol w="369768"/>
                <a:gridCol w="287258"/>
                <a:gridCol w="387494"/>
                <a:gridCol w="387494"/>
                <a:gridCol w="387494"/>
                <a:gridCol w="387494"/>
                <a:gridCol w="387494"/>
                <a:gridCol w="243661"/>
                <a:gridCol w="143833"/>
                <a:gridCol w="387494"/>
                <a:gridCol w="387494"/>
                <a:gridCol w="387494"/>
                <a:gridCol w="387494"/>
                <a:gridCol w="387494"/>
                <a:gridCol w="371805"/>
                <a:gridCol w="366712"/>
                <a:gridCol w="384028"/>
              </a:tblGrid>
              <a:tr h="3545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98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45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98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98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45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98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98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2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3699">
                <a:tc gridSpan="1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0275">
                <a:tc gridSpan="1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9374">
                <a:tc gridSpan="1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5049">
                <a:tc gridSpan="1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9824">
                <a:tc gridSpan="1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5284">
                <a:tc gridSpan="1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755576" y="3650542"/>
            <a:ext cx="594015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Вопросы:</a:t>
            </a:r>
            <a:endParaRPr kumimoji="0" lang="ru-RU" sz="105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1.Последовательность команд, которую выполняет компьютер в процессе обработки данных.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2.Персональный …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3.Информация, представленная в цифровой форме и обрабатываемая на компьютере.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4.Место, по которому происходит обмен информацией в компьютере.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5.Устройство для обработки данных по программе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323528" y="940081"/>
            <a:ext cx="197971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Ответ: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1. программа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 компьютер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3. данные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4. магистраль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5. процессор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5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56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5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56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 устно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 чем состоит различие между данными и программами?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Где хранятся данные? Программы?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Какие вы знаете программы?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 кокой форме информация храниться на компьютере?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85786" y="1809739"/>
            <a:ext cx="45720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cs typeface="Aharoni"/>
              </a:rPr>
              <a:t>§ 2.1. </a:t>
            </a:r>
            <a:r>
              <a:rPr lang="ru-RU" sz="5400" dirty="0" err="1" smtClean="0">
                <a:cs typeface="Aharoni"/>
              </a:rPr>
              <a:t>стр</a:t>
            </a:r>
            <a:r>
              <a:rPr lang="ru-RU" sz="5400" dirty="0" smtClean="0">
                <a:cs typeface="Aharoni"/>
              </a:rPr>
              <a:t> 33-35</a:t>
            </a:r>
            <a:endParaRPr lang="ru-RU" sz="5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454</Words>
  <Application>Microsoft Office PowerPoint</Application>
  <PresentationFormat>Экран (4:3)</PresentationFormat>
  <Paragraphs>108</Paragraphs>
  <Slides>16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Данные и программы</vt:lpstr>
      <vt:lpstr>Слайд 2</vt:lpstr>
      <vt:lpstr>Данные</vt:lpstr>
      <vt:lpstr>Слайд 4</vt:lpstr>
      <vt:lpstr>Слайд 5</vt:lpstr>
      <vt:lpstr>Слайд 6</vt:lpstr>
      <vt:lpstr>Слайд 7</vt:lpstr>
      <vt:lpstr>Процессор -</vt:lpstr>
      <vt:lpstr>Процессор</vt:lpstr>
      <vt:lpstr>Слайд 10</vt:lpstr>
      <vt:lpstr>Слайд 11</vt:lpstr>
      <vt:lpstr>Слайд 12</vt:lpstr>
      <vt:lpstr>Слайд 13</vt:lpstr>
      <vt:lpstr>Слайд 14</vt:lpstr>
      <vt:lpstr>Вопросы устно</vt:lpstr>
      <vt:lpstr>Домашнее задание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Михаил</dc:creator>
  <cp:lastModifiedBy>Admin</cp:lastModifiedBy>
  <cp:revision>10</cp:revision>
  <dcterms:created xsi:type="dcterms:W3CDTF">2012-10-07T08:53:46Z</dcterms:created>
  <dcterms:modified xsi:type="dcterms:W3CDTF">2014-11-26T14:33:51Z</dcterms:modified>
</cp:coreProperties>
</file>