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2" r:id="rId2"/>
    <p:sldId id="264" r:id="rId3"/>
    <p:sldId id="258" r:id="rId4"/>
    <p:sldId id="256" r:id="rId5"/>
    <p:sldId id="257" r:id="rId6"/>
    <p:sldId id="259" r:id="rId7"/>
    <p:sldId id="265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Rg st="1" end="8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F81BD"/>
    <a:srgbClr val="B9CD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9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8E652-0DE5-4A7C-8B9D-7F8F78362DD8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EC4A55-9B32-464D-A050-9AD92E4D7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378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C4A55-9B32-464D-A050-9AD92E4D7C0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260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allforchildren.ru/kidfun/riddles_birds4.php" TargetMode="External"/><Relationship Id="rId3" Type="http://schemas.openxmlformats.org/officeDocument/2006/relationships/hyperlink" Target="http://detsad-kitty.ru/art/demo/39322-demonstracionnyj-material-zimuyushhie-pticy.html" TargetMode="External"/><Relationship Id="rId7" Type="http://schemas.openxmlformats.org/officeDocument/2006/relationships/hyperlink" Target="http://s56.radikal.ru/i153/1009/c7/eec64a97ef7b.p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lenagold.ru/fon/ori/sneg/snow91.jpg" TargetMode="External"/><Relationship Id="rId5" Type="http://schemas.openxmlformats.org/officeDocument/2006/relationships/hyperlink" Target="http://geniusbaby.ru/content/view/9/1/" TargetMode="External"/><Relationship Id="rId10" Type="http://schemas.openxmlformats.org/officeDocument/2006/relationships/hyperlink" Target="http://logopsi.ucoz.com/_ph/32/844453160.jpg" TargetMode="External"/><Relationship Id="rId4" Type="http://schemas.openxmlformats.org/officeDocument/2006/relationships/hyperlink" Target="http://www.children.kg/index.php/zagadki-.html?start=10" TargetMode="External"/><Relationship Id="rId9" Type="http://schemas.openxmlformats.org/officeDocument/2006/relationships/hyperlink" Target="http://kids.barabir.com/images/kids_img/Zavuchu_po_VR/Ecologich_vosp/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53344" y="1124744"/>
            <a:ext cx="72008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Тренажер </a:t>
            </a:r>
          </a:p>
          <a:p>
            <a:pPr lvl="0"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теме «Зимующие птицы»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76947" y="3726322"/>
            <a:ext cx="2353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Окружающий мир </a:t>
            </a:r>
          </a:p>
          <a:p>
            <a:r>
              <a:rPr lang="ru-RU" b="1" i="1" dirty="0" smtClean="0"/>
              <a:t>УМК «Школа России»</a:t>
            </a:r>
            <a:endParaRPr lang="ru-RU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187624" y="4653136"/>
            <a:ext cx="65167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b="1" i="1" dirty="0" smtClean="0"/>
              <a:t>Автор-составитель: </a:t>
            </a:r>
            <a:r>
              <a:rPr lang="ru-RU" sz="1400" b="1" i="1" dirty="0" err="1" smtClean="0"/>
              <a:t>Воднева</a:t>
            </a:r>
            <a:r>
              <a:rPr lang="ru-RU" sz="1400" b="1" i="1" dirty="0" smtClean="0"/>
              <a:t> </a:t>
            </a:r>
            <a:r>
              <a:rPr lang="ru-RU" sz="1400" b="1" i="1" dirty="0"/>
              <a:t>Нина </a:t>
            </a:r>
            <a:r>
              <a:rPr lang="ru-RU" sz="1400" b="1" i="1" dirty="0" smtClean="0"/>
              <a:t>Владимировна, </a:t>
            </a:r>
          </a:p>
          <a:p>
            <a:pPr lvl="0"/>
            <a:r>
              <a:rPr lang="ru-RU" sz="1400" b="1" i="1" dirty="0" smtClean="0"/>
              <a:t>                                            учитель начальных классов </a:t>
            </a:r>
            <a:r>
              <a:rPr lang="ru-RU" sz="1400" b="1" i="1" dirty="0">
                <a:solidFill>
                  <a:prstClr val="black"/>
                </a:solidFill>
              </a:rPr>
              <a:t>МОБУ «Солнечная СОШ»</a:t>
            </a:r>
          </a:p>
          <a:p>
            <a:pPr lvl="0"/>
            <a:r>
              <a:rPr lang="ru-RU" sz="1400" b="1" i="1" dirty="0" smtClean="0">
                <a:solidFill>
                  <a:prstClr val="black"/>
                </a:solidFill>
              </a:rPr>
              <a:t>                                            </a:t>
            </a:r>
            <a:r>
              <a:rPr lang="ru-RU" sz="1400" b="1" i="1" dirty="0" err="1" smtClean="0">
                <a:solidFill>
                  <a:prstClr val="black"/>
                </a:solidFill>
              </a:rPr>
              <a:t>Вышневолоцкого</a:t>
            </a:r>
            <a:r>
              <a:rPr lang="ru-RU" sz="1400" b="1" i="1" dirty="0" smtClean="0">
                <a:solidFill>
                  <a:prstClr val="black"/>
                </a:solidFill>
              </a:rPr>
              <a:t> </a:t>
            </a:r>
            <a:r>
              <a:rPr lang="ru-RU" sz="1400" b="1" i="1" dirty="0">
                <a:solidFill>
                  <a:prstClr val="black"/>
                </a:solidFill>
              </a:rPr>
              <a:t>района Тверской </a:t>
            </a:r>
            <a:r>
              <a:rPr lang="ru-RU" sz="1400" b="1" i="1" dirty="0" smtClean="0">
                <a:solidFill>
                  <a:prstClr val="black"/>
                </a:solidFill>
              </a:rPr>
              <a:t>области</a:t>
            </a:r>
          </a:p>
          <a:p>
            <a:pPr lvl="0"/>
            <a:endParaRPr lang="ru-RU" sz="1400" b="1" i="1" dirty="0">
              <a:solidFill>
                <a:prstClr val="black"/>
              </a:solidFill>
            </a:endParaRPr>
          </a:p>
          <a:p>
            <a:pPr lvl="0" algn="ctr"/>
            <a:r>
              <a:rPr lang="ru-RU" sz="1400" b="1" i="1" dirty="0" smtClean="0">
                <a:solidFill>
                  <a:prstClr val="black"/>
                </a:solidFill>
              </a:rPr>
              <a:t>2013</a:t>
            </a:r>
            <a:endParaRPr lang="ru-RU" sz="1400" b="1" i="1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736215"/>
            <a:ext cx="81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i="1" dirty="0">
                <a:solidFill>
                  <a:srgbClr val="000000"/>
                </a:solidFill>
              </a:rPr>
              <a:t>Применен технологический прием "Анимированная </a:t>
            </a:r>
            <a:r>
              <a:rPr lang="ru-RU" b="1" i="1" dirty="0" err="1">
                <a:solidFill>
                  <a:srgbClr val="000000"/>
                </a:solidFill>
              </a:rPr>
              <a:t>сорбонка</a:t>
            </a:r>
            <a:r>
              <a:rPr lang="ru-RU" b="1" i="1" dirty="0">
                <a:solidFill>
                  <a:srgbClr val="000000"/>
                </a:solidFill>
              </a:rPr>
              <a:t>" </a:t>
            </a:r>
            <a:endParaRPr lang="ru-RU" b="1" i="1" dirty="0" smtClean="0">
              <a:solidFill>
                <a:srgbClr val="000000"/>
              </a:solidFill>
            </a:endParaRPr>
          </a:p>
          <a:p>
            <a:pPr lvl="0" algn="ctr"/>
            <a:r>
              <a:rPr lang="ru-RU" b="1" i="1" dirty="0" smtClean="0">
                <a:solidFill>
                  <a:srgbClr val="000000"/>
                </a:solidFill>
              </a:rPr>
              <a:t>Г.О</a:t>
            </a:r>
            <a:r>
              <a:rPr lang="ru-RU" b="1" i="1" dirty="0">
                <a:solidFill>
                  <a:srgbClr val="000000"/>
                </a:solidFill>
              </a:rPr>
              <a:t>. </a:t>
            </a:r>
            <a:r>
              <a:rPr lang="ru-RU" b="1" i="1" dirty="0" err="1">
                <a:solidFill>
                  <a:srgbClr val="000000"/>
                </a:solidFill>
              </a:rPr>
              <a:t>Аствацатурова</a:t>
            </a:r>
            <a:endParaRPr lang="ru-RU" b="1" i="1" dirty="0">
              <a:solidFill>
                <a:prstClr val="black"/>
              </a:solidFill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4013938" y="6099686"/>
            <a:ext cx="738082" cy="3322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8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042" y="1268760"/>
            <a:ext cx="854926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Дружок!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Ты любишь отгадывать загадки?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На  карточках написаны загадки о зимующих птицах, 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попробуй их отгадать. Отгадывать можно одному, 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а можно с друзьями или с родителями. 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Не спеши, попробуй отгадать сам. 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Нажав на карточку с загадкой левой кнопкой мыши,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ты можешь проверить свой ответ.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4188465" y="6025058"/>
            <a:ext cx="521208" cy="3849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5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77902" y="1419275"/>
            <a:ext cx="4320480" cy="31683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Что за стол среди берёз</a:t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Под открытым небом?</a:t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Угощает он в мороз</a:t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Птиц зерном и хлебом.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389" y="1419275"/>
            <a:ext cx="4332710" cy="316835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407619" y="1409775"/>
            <a:ext cx="4320480" cy="3161134"/>
          </a:xfrm>
          <a:prstGeom prst="rect">
            <a:avLst/>
          </a:prstGeom>
          <a:solidFill>
            <a:srgbClr val="4F81BD">
              <a:alpha val="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4243823" y="6064470"/>
            <a:ext cx="648072" cy="34781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61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4305645" y="6165304"/>
            <a:ext cx="626393" cy="3108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83854" y="1188368"/>
            <a:ext cx="2520280" cy="20162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17375E"/>
                </a:solidFill>
                <a:ea typeface="Calibri"/>
              </a:rPr>
              <a:t>Кто красуется на ветке</a:t>
            </a:r>
            <a:br>
              <a:rPr lang="ru-RU" b="1" dirty="0">
                <a:solidFill>
                  <a:srgbClr val="17375E"/>
                </a:solidFill>
                <a:ea typeface="Calibri"/>
              </a:rPr>
            </a:br>
            <a:r>
              <a:rPr lang="ru-RU" b="1" dirty="0">
                <a:solidFill>
                  <a:srgbClr val="17375E"/>
                </a:solidFill>
                <a:ea typeface="Calibri"/>
              </a:rPr>
              <a:t>В желтой праздничной жилетке?</a:t>
            </a:r>
            <a:br>
              <a:rPr lang="ru-RU" b="1" dirty="0">
                <a:solidFill>
                  <a:srgbClr val="17375E"/>
                </a:solidFill>
                <a:ea typeface="Calibri"/>
              </a:rPr>
            </a:br>
            <a:r>
              <a:rPr lang="ru-RU" b="1" dirty="0">
                <a:solidFill>
                  <a:srgbClr val="17375E"/>
                </a:solidFill>
                <a:ea typeface="Calibri"/>
              </a:rPr>
              <a:t>Это маленькая птичка,</a:t>
            </a:r>
            <a:br>
              <a:rPr lang="ru-RU" b="1" dirty="0">
                <a:solidFill>
                  <a:srgbClr val="17375E"/>
                </a:solidFill>
                <a:ea typeface="Calibri"/>
              </a:rPr>
            </a:br>
            <a:r>
              <a:rPr lang="ru-RU" b="1" dirty="0">
                <a:solidFill>
                  <a:srgbClr val="17375E"/>
                </a:solidFill>
                <a:ea typeface="Calibri"/>
              </a:rPr>
              <a:t>А зовут её …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152" y="1124744"/>
            <a:ext cx="2581853" cy="208061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147780" y="1118717"/>
            <a:ext cx="2581853" cy="2080617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415764" y="1194009"/>
            <a:ext cx="2520677" cy="20427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10253F"/>
                </a:solidFill>
                <a:ea typeface="Calibri"/>
              </a:rPr>
              <a:t>Найдешь её в своём дворе,</a:t>
            </a:r>
            <a:br>
              <a:rPr lang="ru-RU" b="1" dirty="0">
                <a:solidFill>
                  <a:srgbClr val="10253F"/>
                </a:solidFill>
                <a:ea typeface="Calibri"/>
              </a:rPr>
            </a:br>
            <a:r>
              <a:rPr lang="ru-RU" b="1" dirty="0">
                <a:solidFill>
                  <a:srgbClr val="10253F"/>
                </a:solidFill>
                <a:ea typeface="Calibri"/>
              </a:rPr>
              <a:t>Она на радость детворе.</a:t>
            </a:r>
            <a:br>
              <a:rPr lang="ru-RU" b="1" dirty="0">
                <a:solidFill>
                  <a:srgbClr val="10253F"/>
                </a:solidFill>
                <a:ea typeface="Calibri"/>
              </a:rPr>
            </a:br>
            <a:r>
              <a:rPr lang="ru-RU" b="1" dirty="0">
                <a:solidFill>
                  <a:srgbClr val="10253F"/>
                </a:solidFill>
                <a:ea typeface="Calibri"/>
              </a:rPr>
              <a:t>Ты обижать её не смей!</a:t>
            </a:r>
            <a:br>
              <a:rPr lang="ru-RU" b="1" dirty="0">
                <a:solidFill>
                  <a:srgbClr val="10253F"/>
                </a:solidFill>
                <a:ea typeface="Calibri"/>
              </a:rPr>
            </a:br>
            <a:r>
              <a:rPr lang="ru-RU" b="1" dirty="0">
                <a:solidFill>
                  <a:srgbClr val="10253F"/>
                </a:solidFill>
                <a:ea typeface="Calibri"/>
              </a:rPr>
              <a:t>Эта птичка - ...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156171"/>
            <a:ext cx="2581853" cy="2080617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364088" y="1171029"/>
            <a:ext cx="2552788" cy="2080617"/>
          </a:xfrm>
          <a:prstGeom prst="rect">
            <a:avLst/>
          </a:prstGeom>
          <a:solidFill>
            <a:srgbClr val="4F81BD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341349" y="3541390"/>
            <a:ext cx="2554982" cy="20882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10253F"/>
                </a:solidFill>
                <a:ea typeface="Calibri"/>
              </a:rPr>
              <a:t>Зимой на ветках яблоки!</a:t>
            </a:r>
            <a:br>
              <a:rPr lang="ru-RU" b="1" dirty="0">
                <a:solidFill>
                  <a:srgbClr val="10253F"/>
                </a:solidFill>
                <a:ea typeface="Calibri"/>
              </a:rPr>
            </a:br>
            <a:r>
              <a:rPr lang="ru-RU" b="1" dirty="0">
                <a:solidFill>
                  <a:srgbClr val="10253F"/>
                </a:solidFill>
                <a:ea typeface="Calibri"/>
              </a:rPr>
              <a:t>Скорей их собери!</a:t>
            </a:r>
            <a:br>
              <a:rPr lang="ru-RU" b="1" dirty="0">
                <a:solidFill>
                  <a:srgbClr val="10253F"/>
                </a:solidFill>
                <a:ea typeface="Calibri"/>
              </a:rPr>
            </a:br>
            <a:r>
              <a:rPr lang="ru-RU" b="1" dirty="0">
                <a:solidFill>
                  <a:srgbClr val="10253F"/>
                </a:solidFill>
                <a:ea typeface="Calibri"/>
              </a:rPr>
              <a:t>И вдруг вспорхнули яблоки,</a:t>
            </a:r>
            <a:br>
              <a:rPr lang="ru-RU" b="1" dirty="0">
                <a:solidFill>
                  <a:srgbClr val="10253F"/>
                </a:solidFill>
                <a:ea typeface="Calibri"/>
              </a:rPr>
            </a:br>
            <a:r>
              <a:rPr lang="ru-RU" b="1" dirty="0">
                <a:solidFill>
                  <a:srgbClr val="10253F"/>
                </a:solidFill>
                <a:ea typeface="Calibri"/>
              </a:rPr>
              <a:t>Ведь это ...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692" y="3541390"/>
            <a:ext cx="2664297" cy="2067297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3358701" y="3541389"/>
            <a:ext cx="2592288" cy="2067297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7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0" grpId="0" animBg="1"/>
      <p:bldP spid="11" grpId="0" animBg="1"/>
      <p:bldP spid="11" grpId="1" animBg="1"/>
      <p:bldP spid="19" grpId="0" animBg="1"/>
      <p:bldP spid="20" grpId="0" animBg="1"/>
      <p:bldP spid="20" grpId="1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4168991" y="6093295"/>
            <a:ext cx="547025" cy="353069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92080" y="1232755"/>
            <a:ext cx="2664296" cy="20162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/>
              </a:rPr>
              <a:t>Воровата, суетлива,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/>
              </a:rPr>
              <a:t>Стрекотунья- белобока,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/>
              </a:rPr>
              <a:t>А зовут её ...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79" y="1238485"/>
            <a:ext cx="2664297" cy="208823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5292079" y="1251830"/>
            <a:ext cx="2664296" cy="2091282"/>
          </a:xfrm>
          <a:prstGeom prst="rect">
            <a:avLst/>
          </a:prstGeom>
          <a:solidFill>
            <a:srgbClr val="B9CDE5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220053" y="1237004"/>
            <a:ext cx="2664295" cy="2106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17375E"/>
                </a:solidFill>
                <a:ea typeface="Calibri"/>
              </a:rPr>
              <a:t>Плотник с острым долотом</a:t>
            </a:r>
            <a:br>
              <a:rPr lang="ru-RU" b="1" dirty="0">
                <a:solidFill>
                  <a:srgbClr val="17375E"/>
                </a:solidFill>
                <a:ea typeface="Calibri"/>
              </a:rPr>
            </a:br>
            <a:r>
              <a:rPr lang="ru-RU" b="1" dirty="0">
                <a:solidFill>
                  <a:srgbClr val="17375E"/>
                </a:solidFill>
                <a:ea typeface="Calibri"/>
              </a:rPr>
              <a:t>Строит дом с одним окном. 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222519"/>
            <a:ext cx="2736304" cy="210419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257354" y="1242686"/>
            <a:ext cx="2596844" cy="2006294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206498" y="3501008"/>
            <a:ext cx="2626994" cy="21004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17375E"/>
                </a:solidFill>
                <a:ea typeface="Calibri"/>
              </a:rPr>
              <a:t>Северные гости</a:t>
            </a:r>
            <a:br>
              <a:rPr lang="ru-RU" b="1" dirty="0">
                <a:solidFill>
                  <a:srgbClr val="17375E"/>
                </a:solidFill>
                <a:ea typeface="Calibri"/>
              </a:rPr>
            </a:br>
            <a:r>
              <a:rPr lang="ru-RU" b="1" dirty="0">
                <a:solidFill>
                  <a:srgbClr val="17375E"/>
                </a:solidFill>
                <a:ea typeface="Calibri"/>
              </a:rPr>
              <a:t>Клюют рябины грозди, </a:t>
            </a:r>
            <a:br>
              <a:rPr lang="ru-RU" b="1" dirty="0">
                <a:solidFill>
                  <a:srgbClr val="17375E"/>
                </a:solidFill>
                <a:ea typeface="Calibri"/>
              </a:rPr>
            </a:br>
            <a:r>
              <a:rPr lang="ru-RU" b="1" dirty="0">
                <a:solidFill>
                  <a:srgbClr val="17375E"/>
                </a:solidFill>
                <a:ea typeface="Calibri"/>
              </a:rPr>
              <a:t>Так нарядны и ярки,</a:t>
            </a:r>
            <a:br>
              <a:rPr lang="ru-RU" b="1" dirty="0">
                <a:solidFill>
                  <a:srgbClr val="17375E"/>
                </a:solidFill>
                <a:ea typeface="Calibri"/>
              </a:rPr>
            </a:br>
            <a:r>
              <a:rPr lang="ru-RU" b="1" dirty="0">
                <a:solidFill>
                  <a:srgbClr val="17375E"/>
                </a:solidFill>
                <a:ea typeface="Calibri"/>
              </a:rPr>
              <a:t>А на головках хохолки.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314" y="3501008"/>
            <a:ext cx="2695178" cy="2100426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3138314" y="3501008"/>
            <a:ext cx="2680659" cy="2081004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58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  <p:bldP spid="16" grpId="0" animBg="1"/>
      <p:bldP spid="16" grpId="1" animBg="1"/>
      <p:bldP spid="18" grpId="0" animBg="1"/>
      <p:bldP spid="20" grpId="0" animBg="1"/>
      <p:bldP spid="20" grpId="1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4211960" y="6165304"/>
            <a:ext cx="648072" cy="31878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33463" y="820916"/>
            <a:ext cx="2413173" cy="18722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10253F"/>
                </a:solidFill>
                <a:ea typeface="Calibri"/>
              </a:rPr>
              <a:t>На репье он очень ловко </a:t>
            </a:r>
            <a:br>
              <a:rPr lang="ru-RU" b="1" dirty="0">
                <a:solidFill>
                  <a:srgbClr val="10253F"/>
                </a:solidFill>
                <a:ea typeface="Calibri"/>
              </a:rPr>
            </a:br>
            <a:r>
              <a:rPr lang="ru-RU" b="1" dirty="0">
                <a:solidFill>
                  <a:srgbClr val="10253F"/>
                </a:solidFill>
                <a:ea typeface="Calibri"/>
              </a:rPr>
              <a:t>Треплет цепкие головки, </a:t>
            </a:r>
            <a:br>
              <a:rPr lang="ru-RU" b="1" dirty="0">
                <a:solidFill>
                  <a:srgbClr val="10253F"/>
                </a:solidFill>
                <a:ea typeface="Calibri"/>
              </a:rPr>
            </a:br>
            <a:r>
              <a:rPr lang="ru-RU" b="1" dirty="0">
                <a:solidFill>
                  <a:srgbClr val="10253F"/>
                </a:solidFill>
                <a:ea typeface="Calibri"/>
              </a:rPr>
              <a:t>Сыплет семечки на пол, </a:t>
            </a:r>
            <a:br>
              <a:rPr lang="ru-RU" b="1" dirty="0">
                <a:solidFill>
                  <a:srgbClr val="10253F"/>
                </a:solidFill>
                <a:ea typeface="Calibri"/>
              </a:rPr>
            </a:br>
            <a:r>
              <a:rPr lang="ru-RU" b="1" dirty="0">
                <a:solidFill>
                  <a:srgbClr val="10253F"/>
                </a:solidFill>
                <a:ea typeface="Calibri"/>
              </a:rPr>
              <a:t>Птичка бойкая …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365" y="764704"/>
            <a:ext cx="2448272" cy="192842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634369" y="794452"/>
            <a:ext cx="2376264" cy="1925136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018348" y="847232"/>
            <a:ext cx="2448272" cy="18986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10253F"/>
                </a:solidFill>
                <a:latin typeface="Trebuchet MS"/>
                <a:ea typeface="Times New Roman"/>
              </a:rPr>
              <a:t>Ест, висит на тонких ветках, </a:t>
            </a:r>
            <a:r>
              <a:rPr lang="ru-RU" b="1" dirty="0">
                <a:solidFill>
                  <a:srgbClr val="10253F"/>
                </a:solidFill>
                <a:ea typeface="Times New Roman"/>
              </a:rPr>
              <a:t/>
            </a:r>
            <a:br>
              <a:rPr lang="ru-RU" b="1" dirty="0">
                <a:solidFill>
                  <a:srgbClr val="10253F"/>
                </a:solidFill>
                <a:ea typeface="Times New Roman"/>
              </a:rPr>
            </a:br>
            <a:r>
              <a:rPr lang="ru-RU" b="1" dirty="0">
                <a:solidFill>
                  <a:srgbClr val="10253F"/>
                </a:solidFill>
                <a:latin typeface="Trebuchet MS"/>
                <a:ea typeface="Times New Roman"/>
              </a:rPr>
              <a:t>Часто дети держат в клетках, </a:t>
            </a:r>
            <a:r>
              <a:rPr lang="ru-RU" b="1" dirty="0">
                <a:solidFill>
                  <a:srgbClr val="10253F"/>
                </a:solidFill>
                <a:ea typeface="Times New Roman"/>
              </a:rPr>
              <a:t/>
            </a:r>
            <a:br>
              <a:rPr lang="ru-RU" b="1" dirty="0">
                <a:solidFill>
                  <a:srgbClr val="10253F"/>
                </a:solidFill>
                <a:ea typeface="Times New Roman"/>
              </a:rPr>
            </a:br>
            <a:r>
              <a:rPr lang="ru-RU" b="1" dirty="0">
                <a:solidFill>
                  <a:srgbClr val="10253F"/>
                </a:solidFill>
                <a:latin typeface="Trebuchet MS"/>
                <a:ea typeface="Times New Roman"/>
              </a:rPr>
              <a:t>Глянь-ка, коли разглядишь: </a:t>
            </a:r>
            <a:r>
              <a:rPr lang="ru-RU" b="1" dirty="0">
                <a:solidFill>
                  <a:srgbClr val="10253F"/>
                </a:solidFill>
                <a:ea typeface="Times New Roman"/>
              </a:rPr>
              <a:t/>
            </a:r>
            <a:br>
              <a:rPr lang="ru-RU" b="1" dirty="0">
                <a:solidFill>
                  <a:srgbClr val="10253F"/>
                </a:solidFill>
                <a:ea typeface="Times New Roman"/>
              </a:rPr>
            </a:br>
            <a:r>
              <a:rPr lang="ru-RU" b="1" dirty="0">
                <a:solidFill>
                  <a:srgbClr val="10253F"/>
                </a:solidFill>
                <a:latin typeface="Trebuchet MS"/>
                <a:ea typeface="Times New Roman"/>
              </a:rPr>
              <a:t>Изжелта-зеленый …</a:t>
            </a:r>
            <a:endParaRPr lang="ru-RU" sz="1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820916"/>
            <a:ext cx="2476872" cy="1924988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5050904" y="834074"/>
            <a:ext cx="2448272" cy="1898672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328746" y="3501008"/>
            <a:ext cx="2412268" cy="19072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10253F"/>
                </a:solidFill>
                <a:ea typeface="Calibri"/>
                <a:cs typeface="Times New Roman"/>
              </a:rPr>
              <a:t>Прилетела на базар,</a:t>
            </a:r>
            <a:br>
              <a:rPr lang="ru-RU" b="1" dirty="0">
                <a:solidFill>
                  <a:srgbClr val="10253F"/>
                </a:solidFill>
                <a:ea typeface="Calibri"/>
                <a:cs typeface="Times New Roman"/>
              </a:rPr>
            </a:br>
            <a:r>
              <a:rPr lang="ru-RU" b="1" dirty="0">
                <a:solidFill>
                  <a:srgbClr val="10253F"/>
                </a:solidFill>
                <a:ea typeface="Calibri"/>
                <a:cs typeface="Times New Roman"/>
              </a:rPr>
              <a:t>Громко всем сказала: "Кар!</a:t>
            </a:r>
            <a:br>
              <a:rPr lang="ru-RU" b="1" dirty="0">
                <a:solidFill>
                  <a:srgbClr val="10253F"/>
                </a:solidFill>
                <a:ea typeface="Calibri"/>
                <a:cs typeface="Times New Roman"/>
              </a:rPr>
            </a:br>
            <a:r>
              <a:rPr lang="ru-RU" b="1" dirty="0">
                <a:solidFill>
                  <a:srgbClr val="10253F"/>
                </a:solidFill>
                <a:ea typeface="Calibri"/>
                <a:cs typeface="Times New Roman"/>
              </a:rPr>
              <a:t>Пусть я в школе не учёна,</a:t>
            </a:r>
            <a:br>
              <a:rPr lang="ru-RU" b="1" dirty="0">
                <a:solidFill>
                  <a:srgbClr val="10253F"/>
                </a:solidFill>
                <a:ea typeface="Calibri"/>
                <a:cs typeface="Times New Roman"/>
              </a:rPr>
            </a:br>
            <a:r>
              <a:rPr lang="ru-RU" b="1" dirty="0">
                <a:solidFill>
                  <a:srgbClr val="10253F"/>
                </a:solidFill>
                <a:ea typeface="Calibri"/>
                <a:cs typeface="Times New Roman"/>
              </a:rPr>
              <a:t>Но умна, ведь я –  …</a:t>
            </a:r>
            <a:endParaRPr lang="ru-RU" sz="1100" dirty="0">
              <a:ea typeface="Calibri"/>
              <a:cs typeface="Times New Roman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582" y="3496410"/>
            <a:ext cx="2480828" cy="1911830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3295582" y="3514412"/>
            <a:ext cx="2433972" cy="1875826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12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5" grpId="0" animBg="1"/>
      <p:bldP spid="17" grpId="0" animBg="1"/>
      <p:bldP spid="17" grpId="1" animBg="1"/>
      <p:bldP spid="20" grpId="0" animBg="1"/>
      <p:bldP spid="21" grpId="0" animBg="1"/>
      <p:bldP spid="21" grpId="1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4211960" y="6165304"/>
            <a:ext cx="576064" cy="30518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08720"/>
            <a:ext cx="6480720" cy="488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6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2455" y="437585"/>
            <a:ext cx="990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Ресурсы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3" y="806917"/>
            <a:ext cx="7841547" cy="1481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u="sng" dirty="0">
                <a:solidFill>
                  <a:srgbClr val="0000FF"/>
                </a:solidFill>
                <a:ea typeface="Calibri"/>
                <a:cs typeface="Times New Roman"/>
                <a:hlinkClick r:id="rId3"/>
              </a:rPr>
              <a:t>http://detsad-kitty.ru/art/demo/39322-demonstracionnyj-material-zimuyushhie-pticy.html</a:t>
            </a:r>
            <a:r>
              <a:rPr lang="ru-RU" sz="1600" dirty="0">
                <a:ea typeface="Calibri"/>
                <a:cs typeface="Times New Roman"/>
              </a:rPr>
              <a:t> скачивание всех картинок с птицами  полным </a:t>
            </a:r>
            <a:r>
              <a:rPr lang="ru-RU" sz="1600" dirty="0" smtClean="0">
                <a:ea typeface="Calibri"/>
                <a:cs typeface="Times New Roman"/>
              </a:rPr>
              <a:t>архивом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600" dirty="0"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1263" y="1834891"/>
            <a:ext cx="57423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 smtClean="0">
                <a:solidFill>
                  <a:srgbClr val="0000FF"/>
                </a:solidFill>
                <a:latin typeface="Calibri" panose="020F0502020204030204" pitchFamily="34" charset="0"/>
                <a:ea typeface="Calibri"/>
                <a:cs typeface="Times New Roman"/>
                <a:hlinkClick r:id="rId4"/>
              </a:rPr>
              <a:t>http</a:t>
            </a: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/>
                <a:cs typeface="Times New Roman"/>
                <a:hlinkClick r:id="rId4"/>
              </a:rPr>
              <a:t>://www.children.kg/index.php/zagadki-.</a:t>
            </a:r>
            <a:r>
              <a:rPr lang="ru-RU" sz="1600" u="sng" dirty="0" smtClean="0">
                <a:solidFill>
                  <a:srgbClr val="0000FF"/>
                </a:solidFill>
                <a:latin typeface="Calibri" panose="020F0502020204030204" pitchFamily="34" charset="0"/>
                <a:ea typeface="Calibri"/>
                <a:cs typeface="Times New Roman"/>
                <a:hlinkClick r:id="rId4"/>
              </a:rPr>
              <a:t>html?start=10</a:t>
            </a:r>
            <a:r>
              <a:rPr lang="ru-RU" sz="1600" u="sng" dirty="0" smtClean="0">
                <a:solidFill>
                  <a:srgbClr val="0000FF"/>
                </a:solidFill>
                <a:latin typeface="Calibri" panose="020F0502020204030204" pitchFamily="34" charset="0"/>
                <a:ea typeface="Calibri"/>
                <a:cs typeface="Times New Roman"/>
              </a:rPr>
              <a:t>   </a:t>
            </a:r>
            <a:endParaRPr lang="ru-RU" sz="1600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1445218"/>
            <a:ext cx="8556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загадки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09283" y="2119789"/>
            <a:ext cx="48287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srgbClr val="0000FF"/>
                </a:solidFill>
                <a:ea typeface="Calibri"/>
                <a:cs typeface="Times New Roman"/>
                <a:hlinkClick r:id="rId5"/>
              </a:rPr>
              <a:t>http://geniusbaby.ru/content/view/9/1</a:t>
            </a:r>
            <a:r>
              <a:rPr lang="ru-RU" sz="1600" u="sng" dirty="0" smtClean="0">
                <a:solidFill>
                  <a:srgbClr val="0000FF"/>
                </a:solidFill>
                <a:ea typeface="Calibri"/>
                <a:cs typeface="Times New Roman"/>
                <a:hlinkClick r:id="rId5"/>
              </a:rPr>
              <a:t>/</a:t>
            </a:r>
            <a:r>
              <a:rPr lang="ru-RU" sz="1600" u="sng" dirty="0" smtClean="0">
                <a:solidFill>
                  <a:srgbClr val="0000FF"/>
                </a:solidFill>
                <a:ea typeface="Calibri"/>
                <a:cs typeface="Times New Roman"/>
              </a:rPr>
              <a:t>  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83" y="4581128"/>
            <a:ext cx="7541397" cy="786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u="sng" dirty="0">
                <a:solidFill>
                  <a:srgbClr val="0000FF"/>
                </a:solidFill>
                <a:ea typeface="Calibri"/>
                <a:cs typeface="Times New Roman"/>
                <a:hlinkClick r:id="rId6"/>
              </a:rPr>
              <a:t>http://www.lenagold.ru/fon/ori/sneg/snow91.jpg</a:t>
            </a:r>
            <a:r>
              <a:rPr lang="ru-RU" sz="1600" dirty="0">
                <a:ea typeface="Calibri"/>
                <a:cs typeface="Times New Roman"/>
              </a:rPr>
              <a:t> </a:t>
            </a:r>
            <a:r>
              <a:rPr lang="ru-RU" sz="1600" dirty="0" smtClean="0">
                <a:ea typeface="Calibri"/>
                <a:cs typeface="Times New Roman"/>
              </a:rPr>
              <a:t>снежный фон</a:t>
            </a: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u="sng" dirty="0">
                <a:solidFill>
                  <a:srgbClr val="0000FF"/>
                </a:solidFill>
                <a:ea typeface="Calibri"/>
                <a:cs typeface="Times New Roman"/>
                <a:hlinkClick r:id="rId7"/>
              </a:rPr>
              <a:t>http://s56.radikal.ru/i153/1009/c7/eec64a97ef7b.png</a:t>
            </a:r>
            <a:r>
              <a:rPr lang="ru-RU" sz="1600" dirty="0">
                <a:ea typeface="Calibri"/>
                <a:cs typeface="Times New Roman"/>
              </a:rPr>
              <a:t> сорока в фартуке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96025" y="4005064"/>
            <a:ext cx="2692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Для шаблона использованы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62633" y="2459236"/>
            <a:ext cx="65520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8"/>
              </a:rPr>
              <a:t>http://</a:t>
            </a:r>
            <a:r>
              <a:rPr lang="en-US" sz="1600" dirty="0" smtClean="0">
                <a:hlinkClick r:id="rId8"/>
              </a:rPr>
              <a:t>allforchildren.ru/kidfun/riddles_birds4.php</a:t>
            </a:r>
            <a:r>
              <a:rPr lang="ru-RU" sz="1600" dirty="0" smtClean="0"/>
              <a:t>  загадки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62633" y="2772217"/>
            <a:ext cx="7110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9"/>
              </a:rPr>
              <a:t>http://</a:t>
            </a:r>
            <a:r>
              <a:rPr lang="en-US" sz="1600" dirty="0" smtClean="0">
                <a:hlinkClick r:id="rId9"/>
              </a:rPr>
              <a:t>kids.barabir.com/images/kids_img/Zavuchu_po_VR/Ecologich_vosp/2.jpg</a:t>
            </a:r>
            <a:r>
              <a:rPr lang="ru-RU" sz="1600" dirty="0" smtClean="0"/>
              <a:t> кормушка для птиц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32947" y="3520936"/>
            <a:ext cx="73939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10"/>
              </a:rPr>
              <a:t>http://logopsi.ucoz.com/_</a:t>
            </a:r>
            <a:r>
              <a:rPr lang="en-US" sz="1600" dirty="0" smtClean="0">
                <a:hlinkClick r:id="rId10"/>
              </a:rPr>
              <a:t>ph/32/844453160.jpg</a:t>
            </a:r>
            <a:r>
              <a:rPr lang="ru-RU" sz="1600" dirty="0" smtClean="0"/>
              <a:t> плакат «Берегите птиц!»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9514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202</Words>
  <Application>Microsoft Office PowerPoint</Application>
  <PresentationFormat>Экран (4:3)</PresentationFormat>
  <Paragraphs>41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metro</dc:creator>
  <cp:lastModifiedBy>metro</cp:lastModifiedBy>
  <cp:revision>51</cp:revision>
  <dcterms:created xsi:type="dcterms:W3CDTF">2013-10-16T16:32:57Z</dcterms:created>
  <dcterms:modified xsi:type="dcterms:W3CDTF">2013-10-22T17:35:02Z</dcterms:modified>
</cp:coreProperties>
</file>