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3" r:id="rId3"/>
    <p:sldId id="285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00"/>
    <a:srgbClr val="B80000"/>
    <a:srgbClr val="4B3880"/>
    <a:srgbClr val="008000"/>
    <a:srgbClr val="800000"/>
    <a:srgbClr val="FFD243"/>
    <a:srgbClr val="CC0066"/>
    <a:srgbClr val="78A2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73" autoAdjust="0"/>
    <p:restoredTop sz="94721" autoAdjust="0"/>
  </p:normalViewPr>
  <p:slideViewPr>
    <p:cSldViewPr snapToGrid="0">
      <p:cViewPr varScale="1">
        <p:scale>
          <a:sx n="65" d="100"/>
          <a:sy n="65" d="100"/>
        </p:scale>
        <p:origin x="-85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Рисунок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54" y="191068"/>
            <a:ext cx="11863123" cy="641444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235523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006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880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10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987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216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8295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802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027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862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78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4A2B1-1EFF-469A-A637-49E13AFFDF43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1EE44-26DD-445B-B585-6B90D60E92D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fiotkan02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1407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21" Type="http://schemas.openxmlformats.org/officeDocument/2006/relationships/image" Target="../media/image22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pload.wikimedia.org/wikipedia/commons/thumb/c/c7/Surikov_streltsi.jpg/800px-Surikov_streltsi.jpg" TargetMode="External"/><Relationship Id="rId13" Type="http://schemas.openxmlformats.org/officeDocument/2006/relationships/hyperlink" Target="https://upload.wikimedia.org/wikipedia/commons/thumb/9/99/Suvorov_crossing_the_alps.jpg/663px-Suvorov_crossing_the_alps.jpg" TargetMode="External"/><Relationship Id="rId3" Type="http://schemas.openxmlformats.org/officeDocument/2006/relationships/hyperlink" Target="http://www.fotoramki.in/rasnie/ramka-146.jpg" TargetMode="External"/><Relationship Id="rId7" Type="http://schemas.openxmlformats.org/officeDocument/2006/relationships/hyperlink" Target="http://&#1082;&#1091;&#1083;&#1100;&#1090;&#1091;&#1088;&#1085;&#1099;&#1081;-&#1087;&#1086;&#1088;&#1090;&#1072;&#1083;.&#1088;&#1092;/images/photos/613/8426/8d51485770198912a1467f710729c6f7_original.jpg" TargetMode="External"/><Relationship Id="rId12" Type="http://schemas.openxmlformats.org/officeDocument/2006/relationships/hyperlink" Target="https://upload.wikimedia.org/wikipedia/commons/thumb/b/b6/Surikov_Pokoreniye_Sibiri_Yermakom.jpg/1280px-Surikov_Pokoreniye_Sibiri_Yermakom.jpg" TargetMode="External"/><Relationship Id="rId17" Type="http://schemas.openxmlformats.org/officeDocument/2006/relationships/hyperlink" Target="http://didaktor.ru/shablony-dlya-vypolneniya-priyoma-listanie/" TargetMode="External"/><Relationship Id="rId2" Type="http://schemas.openxmlformats.org/officeDocument/2006/relationships/hyperlink" Target="http://www.it-n.ru/board.aspx?cat_no=13748&amp;tmpl=Thread&amp;BoardId=13751&amp;ThreadId=385796&amp;page=1" TargetMode="External"/><Relationship Id="rId16" Type="http://schemas.openxmlformats.org/officeDocument/2006/relationships/hyperlink" Target="http://www.bestpeopleofrussia.ru/persona/Vasilijj-Surikov/bio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.improve.com/articles/3201_3300/Famous-Non-American-Artists-3288_l_df43f3f9391692ba.jpg" TargetMode="External"/><Relationship Id="rId11" Type="http://schemas.openxmlformats.org/officeDocument/2006/relationships/hyperlink" Target="https://upload.wikimedia.org/wikipedia/commons/thumb/3/34/SurikovSnowFortress.jpg/800px-SurikovSnowFortress.jpg" TargetMode="External"/><Relationship Id="rId5" Type="http://schemas.openxmlformats.org/officeDocument/2006/relationships/hyperlink" Target="http://vsdn.ru/images/data/author/435_big_1359035546.jpg" TargetMode="External"/><Relationship Id="rId15" Type="http://schemas.openxmlformats.org/officeDocument/2006/relationships/hyperlink" Target="http://www.tanais.info/surikov/surikov7.jpg" TargetMode="External"/><Relationship Id="rId10" Type="http://schemas.openxmlformats.org/officeDocument/2006/relationships/hyperlink" Target="https://upload.wikimedia.org/wikipedia/commons/thumb/c/c4/Vasily_Surikov_-_%D0%91%D0%BE%D1%8F%D1%80%D1%8B%D0%BD%D1%8F_%D0%9C%D0%BE%D1%80%D0%BE%D0%B7%D0%BE%D0%B2%D0%B0_-_Google_Art_Project.jpg/800px-Vasily_Surikov_-_%D0%91%D0%BE%D1%8F%D1%80%D1%8B%D0%BD%D1%8F_%D0%9C%D0%BE%D1%80%D0%BE%D0%B7%D0%BE%D0%B2%D0%B0_-_Google_Art_Project.jpg" TargetMode="External"/><Relationship Id="rId4" Type="http://schemas.openxmlformats.org/officeDocument/2006/relationships/hyperlink" Target="http://s01.yapfiles.ru/files/1043591/130410224212_1.jpg" TargetMode="External"/><Relationship Id="rId9" Type="http://schemas.openxmlformats.org/officeDocument/2006/relationships/hyperlink" Target="https://upload.wikimedia.org/wikipedia/commons/c/ce/SurikovMenshikovBerezovo.jpg" TargetMode="External"/><Relationship Id="rId14" Type="http://schemas.openxmlformats.org/officeDocument/2006/relationships/hyperlink" Target="http://900igr.net/datai/izo/Kartiny-Surikova/0014-018-Poseschenie-tsarevnoj-zhenskogo-monastyrj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/>
          <a:p>
            <a:r>
              <a:rPr lang="ru-RU" sz="8800" b="1" dirty="0" smtClean="0">
                <a:solidFill>
                  <a:srgbClr val="800000"/>
                </a:solidFill>
                <a:latin typeface="Cassandra" pitchFamily="66" charset="0"/>
              </a:rPr>
              <a:t>Василий Суриков</a:t>
            </a:r>
            <a:endParaRPr lang="ru-RU" sz="8800" b="1" dirty="0">
              <a:solidFill>
                <a:srgbClr val="800000"/>
              </a:solidFill>
              <a:latin typeface="Cassandr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540933" y="4513007"/>
            <a:ext cx="9144000" cy="1489588"/>
          </a:xfrm>
          <a:prstGeom prst="rect">
            <a:avLst/>
          </a:prstGeom>
        </p:spPr>
        <p:txBody>
          <a:bodyPr/>
          <a:lstStyle/>
          <a:p>
            <a:pPr lvl="1" algn="ctr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rgbClr val="B80000"/>
                </a:solidFill>
                <a:latin typeface="Monotype Corsiva" pitchFamily="66" charset="0"/>
              </a:rPr>
              <a:t>Автор </a:t>
            </a:r>
            <a:r>
              <a:rPr lang="ru-RU" sz="3200" b="1" dirty="0" err="1" smtClean="0">
                <a:solidFill>
                  <a:srgbClr val="B80000"/>
                </a:solidFill>
                <a:latin typeface="Monotype Corsiva" pitchFamily="66" charset="0"/>
              </a:rPr>
              <a:t>Ползюкова</a:t>
            </a:r>
            <a:r>
              <a:rPr lang="ru-RU" sz="3200" b="1" dirty="0" smtClean="0">
                <a:solidFill>
                  <a:srgbClr val="B80000"/>
                </a:solidFill>
                <a:latin typeface="Monotype Corsiva" pitchFamily="66" charset="0"/>
              </a:rPr>
              <a:t> О.Н.</a:t>
            </a:r>
          </a:p>
          <a:p>
            <a:pPr lvl="1" algn="ctr">
              <a:lnSpc>
                <a:spcPct val="100000"/>
              </a:lnSpc>
              <a:buNone/>
            </a:pPr>
            <a:r>
              <a:rPr lang="ru-RU" sz="1800" b="1" dirty="0" smtClean="0">
                <a:solidFill>
                  <a:srgbClr val="B80000"/>
                </a:solidFill>
                <a:latin typeface="Monotype Corsiva" pitchFamily="66" charset="0"/>
              </a:rPr>
              <a:t>учитель начальных классов</a:t>
            </a:r>
          </a:p>
          <a:p>
            <a:pPr lvl="1" algn="ctr">
              <a:lnSpc>
                <a:spcPct val="100000"/>
              </a:lnSpc>
              <a:buNone/>
            </a:pPr>
            <a:r>
              <a:rPr lang="ru-RU" sz="1800" b="1" dirty="0" smtClean="0">
                <a:solidFill>
                  <a:srgbClr val="B80000"/>
                </a:solidFill>
                <a:latin typeface="Monotype Corsiva" pitchFamily="66" charset="0"/>
              </a:rPr>
              <a:t>МБОУ «</a:t>
            </a:r>
            <a:r>
              <a:rPr lang="ru-RU" sz="1800" b="1" dirty="0" err="1" smtClean="0">
                <a:solidFill>
                  <a:srgbClr val="B80000"/>
                </a:solidFill>
                <a:latin typeface="Monotype Corsiva" pitchFamily="66" charset="0"/>
              </a:rPr>
              <a:t>Комомольская</a:t>
            </a:r>
            <a:r>
              <a:rPr lang="ru-RU" sz="1800" b="1" smtClean="0">
                <a:solidFill>
                  <a:srgbClr val="B80000"/>
                </a:solidFill>
                <a:latin typeface="Monotype Corsiva" pitchFamily="66" charset="0"/>
              </a:rPr>
              <a:t> </a:t>
            </a:r>
            <a:r>
              <a:rPr lang="ru-RU" sz="1800" b="1" smtClean="0">
                <a:solidFill>
                  <a:srgbClr val="B80000"/>
                </a:solidFill>
                <a:latin typeface="Monotype Corsiva" pitchFamily="66" charset="0"/>
              </a:rPr>
              <a:t>№1 СОШ</a:t>
            </a:r>
            <a:r>
              <a:rPr lang="ru-RU" sz="1800" b="1" dirty="0" smtClean="0">
                <a:solidFill>
                  <a:srgbClr val="B80000"/>
                </a:solidFill>
                <a:latin typeface="Monotype Corsiva" pitchFamily="66" charset="0"/>
              </a:rPr>
              <a:t>»</a:t>
            </a:r>
          </a:p>
          <a:p>
            <a:pPr lvl="1" algn="ctr">
              <a:lnSpc>
                <a:spcPct val="100000"/>
              </a:lnSpc>
              <a:buNone/>
            </a:pPr>
            <a:r>
              <a:rPr lang="ru-RU" sz="1800" b="1" dirty="0" smtClean="0">
                <a:solidFill>
                  <a:srgbClr val="B80000"/>
                </a:solidFill>
                <a:latin typeface="Monotype Corsiva" pitchFamily="66" charset="0"/>
              </a:rPr>
              <a:t>Алтайского края</a:t>
            </a:r>
            <a:endParaRPr lang="ru-RU" sz="1800" b="1" dirty="0">
              <a:solidFill>
                <a:srgbClr val="B8000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62023" y="585142"/>
            <a:ext cx="44614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>
              <a:buNone/>
            </a:pPr>
            <a:r>
              <a:rPr lang="ru-RU" sz="3200" b="1" dirty="0" smtClean="0">
                <a:solidFill>
                  <a:srgbClr val="B80000"/>
                </a:solidFill>
                <a:latin typeface="Monotype Corsiva" pitchFamily="66" charset="0"/>
              </a:rPr>
              <a:t>Интерактивный альбом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1"/>
          <p:cNvSpPr/>
          <p:nvPr/>
        </p:nvSpPr>
        <p:spPr>
          <a:xfrm>
            <a:off x="8161324" y="412951"/>
            <a:ext cx="3606799" cy="6012000"/>
          </a:xfrm>
          <a:prstGeom prst="rect">
            <a:avLst/>
          </a:prstGeom>
          <a:blipFill dpi="0" rotWithShape="1">
            <a:blip r:embed="rId3"/>
            <a:srcRect/>
            <a:stretch>
              <a:fillRect l="-5000" t="-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1"/>
          <p:cNvSpPr/>
          <p:nvPr/>
        </p:nvSpPr>
        <p:spPr>
          <a:xfrm>
            <a:off x="8144390" y="396017"/>
            <a:ext cx="3606799" cy="6012000"/>
          </a:xfrm>
          <a:prstGeom prst="rect">
            <a:avLst/>
          </a:prstGeom>
          <a:blipFill dpi="0" rotWithShape="1">
            <a:blip r:embed="rId4"/>
            <a:srcRect/>
            <a:stretch>
              <a:fillRect l="-5000" t="-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1"/>
          <p:cNvSpPr/>
          <p:nvPr/>
        </p:nvSpPr>
        <p:spPr>
          <a:xfrm>
            <a:off x="8144391" y="379084"/>
            <a:ext cx="3606799" cy="6012000"/>
          </a:xfrm>
          <a:prstGeom prst="rect">
            <a:avLst/>
          </a:prstGeom>
          <a:blipFill dpi="0" rotWithShape="1">
            <a:blip r:embed="rId5"/>
            <a:srcRect/>
            <a:stretch>
              <a:fillRect l="-5000" t="-5000" r="-2000" b="-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1"/>
          <p:cNvSpPr/>
          <p:nvPr/>
        </p:nvSpPr>
        <p:spPr>
          <a:xfrm>
            <a:off x="8178801" y="422666"/>
            <a:ext cx="3606799" cy="6012000"/>
          </a:xfrm>
          <a:prstGeom prst="rect">
            <a:avLst/>
          </a:prstGeom>
          <a:blipFill dpi="0" rotWithShape="1">
            <a:blip r:embed="rId6"/>
            <a:srcRect/>
            <a:stretch>
              <a:fillRect l="-11000" t="-5000" r="-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1"/>
          <p:cNvSpPr/>
          <p:nvPr/>
        </p:nvSpPr>
        <p:spPr>
          <a:xfrm>
            <a:off x="8195735" y="412951"/>
            <a:ext cx="3606799" cy="6012000"/>
          </a:xfrm>
          <a:prstGeom prst="rect">
            <a:avLst/>
          </a:prstGeom>
          <a:blipFill dpi="0" rotWithShape="1">
            <a:blip r:embed="rId7"/>
            <a:srcRect/>
            <a:stretch>
              <a:fillRect t="-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1"/>
          <p:cNvSpPr/>
          <p:nvPr/>
        </p:nvSpPr>
        <p:spPr>
          <a:xfrm>
            <a:off x="8178801" y="396017"/>
            <a:ext cx="3606799" cy="6012000"/>
          </a:xfrm>
          <a:prstGeom prst="rect">
            <a:avLst/>
          </a:prstGeom>
          <a:blipFill dpi="0" rotWithShape="1">
            <a:blip r:embed="rId8"/>
            <a:srcRect/>
            <a:stretch>
              <a:fillRect t="-5000" r="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1"/>
          <p:cNvSpPr/>
          <p:nvPr/>
        </p:nvSpPr>
        <p:spPr>
          <a:xfrm>
            <a:off x="8212667" y="396017"/>
            <a:ext cx="3606799" cy="6012000"/>
          </a:xfrm>
          <a:prstGeom prst="rect">
            <a:avLst/>
          </a:prstGeom>
          <a:blipFill dpi="0" rotWithShape="1">
            <a:blip r:embed="rId9"/>
            <a:srcRect/>
            <a:stretch>
              <a:fillRect t="-5000" r="-2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1"/>
          <p:cNvSpPr/>
          <p:nvPr/>
        </p:nvSpPr>
        <p:spPr>
          <a:xfrm>
            <a:off x="8144391" y="412950"/>
            <a:ext cx="3606799" cy="6012000"/>
          </a:xfrm>
          <a:prstGeom prst="rect">
            <a:avLst/>
          </a:prstGeom>
          <a:blipFill dpi="0" rotWithShape="1">
            <a:blip r:embed="rId10"/>
            <a:srcRect/>
            <a:stretch>
              <a:fillRect t="-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1"/>
          <p:cNvSpPr/>
          <p:nvPr/>
        </p:nvSpPr>
        <p:spPr>
          <a:xfrm>
            <a:off x="8195734" y="396018"/>
            <a:ext cx="3606799" cy="6012000"/>
          </a:xfrm>
          <a:prstGeom prst="rect">
            <a:avLst/>
          </a:prstGeom>
          <a:blipFill dpi="0" rotWithShape="1">
            <a:blip r:embed="rId11"/>
            <a:srcRect/>
            <a:stretch>
              <a:fillRect l="-6000" t="-3000" r="1000" b="-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8" descr="http://image.improve.com/articles/3201_3300/Famous-Non-American-Artists-3288_l_df43f3f9391692ba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5842" y="1439862"/>
            <a:ext cx="4533900" cy="3352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6" name="AutoShape 4" descr="http://lenagold.ru/fon/tkan/plet/plettkan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12174" y="1551710"/>
            <a:ext cx="3205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b="1" dirty="0" smtClean="0">
              <a:solidFill>
                <a:srgbClr val="B80000"/>
              </a:solidFill>
              <a:latin typeface="Cassandra" pitchFamily="66" charset="0"/>
              <a:cs typeface="Angsana New" pitchFamily="18" charset="-34"/>
            </a:endParaRPr>
          </a:p>
        </p:txBody>
      </p:sp>
      <p:sp>
        <p:nvSpPr>
          <p:cNvPr id="28" name="прямоуг2"/>
          <p:cNvSpPr/>
          <p:nvPr/>
        </p:nvSpPr>
        <p:spPr>
          <a:xfrm>
            <a:off x="474134" y="383459"/>
            <a:ext cx="7704667" cy="6045200"/>
          </a:xfrm>
          <a:prstGeom prst="rect">
            <a:avLst/>
          </a:prstGeom>
          <a:blipFill dpi="0" rotWithShape="1">
            <a:blip r:embed="rId13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1"/>
          <p:cNvSpPr/>
          <p:nvPr/>
        </p:nvSpPr>
        <p:spPr>
          <a:xfrm>
            <a:off x="8134010" y="379085"/>
            <a:ext cx="3679448" cy="6051212"/>
          </a:xfrm>
          <a:prstGeom prst="rect">
            <a:avLst/>
          </a:prstGeom>
          <a:blipFill dpi="0" rotWithShape="1">
            <a:blip r:embed="rId14"/>
            <a:srcRect/>
            <a:stretch>
              <a:fillRect l="-6000" t="-3000" r="-11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15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16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17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18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19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20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21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22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2"/>
          <p:cNvSpPr/>
          <p:nvPr/>
        </p:nvSpPr>
        <p:spPr>
          <a:xfrm>
            <a:off x="457200" y="400392"/>
            <a:ext cx="7704667" cy="6045200"/>
          </a:xfrm>
          <a:prstGeom prst="rect">
            <a:avLst/>
          </a:prstGeom>
          <a:blipFill dpi="0" rotWithShape="1">
            <a:blip r:embed="rId23"/>
            <a:srcRect/>
            <a:stretch>
              <a:fillRect l="-6000" t="-4000" r="-10000" b="-6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51203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"/>
                            </p:stCondLst>
                            <p:childTnLst>
                              <p:par>
                                <p:cTn id="26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500"/>
                            </p:stCondLst>
                            <p:childTnLst>
                              <p:par>
                                <p:cTn id="28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500"/>
                            </p:stCondLst>
                            <p:childTnLst>
                              <p:par>
                                <p:cTn id="30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00"/>
                            </p:stCondLst>
                            <p:childTnLst>
                              <p:par>
                                <p:cTn id="31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3" grpId="0" animBg="1"/>
      <p:bldP spid="63" grpId="1" animBg="1"/>
      <p:bldP spid="61" grpId="0" animBg="1"/>
      <p:bldP spid="61" grpId="1" animBg="1"/>
      <p:bldP spid="49" grpId="0" animBg="1"/>
      <p:bldP spid="49" grpId="1" animBg="1"/>
      <p:bldP spid="47" grpId="0" animBg="1"/>
      <p:bldP spid="47" grpId="1" animBg="1"/>
      <p:bldP spid="45" grpId="0" animBg="1"/>
      <p:bldP spid="45" grpId="1" animBg="1"/>
      <p:bldP spid="43" grpId="0" animBg="1"/>
      <p:bldP spid="43" grpId="1" animBg="1"/>
      <p:bldP spid="41" grpId="0" animBg="1"/>
      <p:bldP spid="41" grpId="1" animBg="1"/>
      <p:bldP spid="39" grpId="0" animBg="1"/>
      <p:bldP spid="39" grpId="1" animBg="1"/>
      <p:bldP spid="28" grpId="0" animBg="1"/>
      <p:bldP spid="28" grpId="1" animBg="1"/>
      <p:bldP spid="29" grpId="0" animBg="1"/>
      <p:bldP spid="29" grpId="1" animBg="1"/>
      <p:bldP spid="38" grpId="0" animBg="1"/>
      <p:bldP spid="38" grpId="1" animBg="1"/>
      <p:bldP spid="40" grpId="0" animBg="1"/>
      <p:bldP spid="40" grpId="1" animBg="1"/>
      <p:bldP spid="42" grpId="0" animBg="1"/>
      <p:bldP spid="42" grpId="1" animBg="1"/>
      <p:bldP spid="44" grpId="0" animBg="1"/>
      <p:bldP spid="44" grpId="1" animBg="1"/>
      <p:bldP spid="46" grpId="0" animBg="1"/>
      <p:bldP spid="46" grpId="1" animBg="1"/>
      <p:bldP spid="48" grpId="0" animBg="1"/>
      <p:bldP spid="48" grpId="1" animBg="1"/>
      <p:bldP spid="60" grpId="0" animBg="1"/>
      <p:bldP spid="60" grpId="1" animBg="1"/>
      <p:bldP spid="62" grpId="0" animBg="1"/>
      <p:bldP spid="62" grpId="1" animBg="1"/>
      <p:bldP spid="64" grpId="0" animBg="1"/>
      <p:bldP spid="6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426" y="233518"/>
            <a:ext cx="11371006" cy="6212511"/>
          </a:xfrm>
          <a:prstGeom prst="rect">
            <a:avLst/>
          </a:prstGeom>
          <a:solidFill>
            <a:srgbClr val="FFFF99">
              <a:alpha val="5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77239" y="1289500"/>
            <a:ext cx="7245884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ht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tp://ww.it-n.ru/board.aspx?cat_no=13748&amp;tmpl=Thread&amp;BoardId=13751&amp;ThreadId=385796&amp;page=1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http://www.fotoramki.in/rasnie/ramka-146.jpg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золотая рамка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/>
              </a:rPr>
              <a:t>http://s01.yapfiles.ru/files/1043591/130410224212_1.jpg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- фон второго листа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http://vsdn.ru/images/data/author/435_big_1359035546.jpg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портрет Сурикова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6"/>
              </a:rPr>
              <a:t>http://image.improve.com/articles/3201_3300/Famous-Non-American-Artists-3288_l_df43f3f9391692ba.jpg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палитра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7"/>
              </a:rPr>
              <a:t>http://xn----8sbzdfdkkigfrhec4km.xn--p1ai/images/photos/613/8426/8d51485770198912a1467f710729c6f7_original.jpg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портрет Сурикова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8"/>
              </a:rPr>
              <a:t>https://upload.wikimedia.org/wikipedia/commons/thumb/c/c7/Surikov_streltsi.jpg/800px-Surikov_streltsi.jpg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Утро стрелецкой казни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9"/>
              </a:rPr>
              <a:t>https://upload.wikimedia.org/wikipedia/commons/c/ce/SurikovMenshikovBerezovo.jpg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0"/>
              </a:rPr>
              <a:t>https://upload.wikimedia.org/wikipedia/commons/thumb/c/c4/Vasily_Surikov_-_%D0%91%D0%BE%D1%8F%D1%80%D1%8B%D0%BD%D1%8F_%D0%9C%D0%BE%D1%80%D0%BE%D0%B7%D0%BE%D0%B2%D0%B0_-_Google_Art_Project.jpg/800px-Vasily_Surikov_-_%D0%91%D0%BE%D1%8F%D1%80%D1%8B%D0%BD%D1%8F_%D0%9C%D0%BE%D1%80%D0%BE%D0%B7%D0%BE%D0%B2%D0%B0_-_Google_Art_Project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Боярыня Морозова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1"/>
              </a:rPr>
              <a:t>https://upload.wikimedia.org/wikipedia/commons/thumb/3/34/SurikovSnowFortress.jpg/800px-SurikovSnowFortress.jpg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Взятие снежного городка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2"/>
              </a:rPr>
              <a:t>https://upload.wikimedia.org/wikipedia/commons/thumb/b/b6/Surikov_Pokoreniye_Sibiri_Yermakom.jpg/1280px-Surikov_Pokoreniye_Sibiri_Yermakom.jpg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Покорение Сибири Ермаком Тимофеевичем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3"/>
              </a:rPr>
              <a:t>https://upload.wikimedia.org/wikipedia/commons/thumb/9/99/Suvorov_crossing_the_alps.jpg/663px-Suvorov_crossing_the_alps.jpg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Переход Суворова через Альпы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4"/>
              </a:rPr>
              <a:t>http://900igr.net/datai/izo/Kartiny-Surikova/0014-018-Poseschenie-tsarevnoj-zhenskogo-monastyrja.jpg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Посещение царевной женского монастыря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5"/>
              </a:rPr>
              <a:t>http://www.tanais.info/surikov/surikov7.jpg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Степан Разин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  <a:hlinkClick r:id="rId16"/>
              </a:rPr>
              <a:t>http://www.bestpeopleofrussia.ru/persona/Vasilijj-Surikov/bio/</a:t>
            </a:r>
            <a:r>
              <a:rPr lang="ru-RU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- биография Сурикова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u="sng" dirty="0" smtClean="0">
                <a:latin typeface="Times New Roman" pitchFamily="18" charset="0"/>
                <a:cs typeface="Times New Roman" pitchFamily="18" charset="0"/>
                <a:hlinkClick r:id="rId17"/>
              </a:rPr>
              <a:t>Автор приема «Листание» Лебедев С.Н.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6748" y="722671"/>
            <a:ext cx="3592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9900"/>
                </a:solidFill>
                <a:latin typeface="Monotype Corsiva" pitchFamily="66" charset="0"/>
              </a:rPr>
              <a:t>Информационные источники</a:t>
            </a:r>
            <a:endParaRPr lang="ru-RU" sz="2400" dirty="0">
              <a:solidFill>
                <a:srgbClr val="FF99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140</Words>
  <Application>Microsoft Office PowerPoint</Application>
  <PresentationFormat>Произвольный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Василий Суриков</vt:lpstr>
      <vt:lpstr>Слайд 2</vt:lpstr>
      <vt:lpstr>Слайд 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180</cp:revision>
  <dcterms:created xsi:type="dcterms:W3CDTF">2015-04-07T18:58:50Z</dcterms:created>
  <dcterms:modified xsi:type="dcterms:W3CDTF">2016-04-23T16:32:55Z</dcterms:modified>
</cp:coreProperties>
</file>