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64" r:id="rId6"/>
    <p:sldId id="265" r:id="rId7"/>
    <p:sldId id="266" r:id="rId8"/>
    <p:sldId id="267" r:id="rId9"/>
    <p:sldId id="259" r:id="rId10"/>
    <p:sldId id="262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963E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79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s://fs00.infourok.ru/images/doc/37/47293/hello_html_m1ffe7d15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2214560"/>
            <a:ext cx="1571636" cy="2480410"/>
          </a:xfrm>
          <a:prstGeom prst="rect">
            <a:avLst/>
          </a:prstGeom>
          <a:noFill/>
        </p:spPr>
      </p:pic>
      <p:pic>
        <p:nvPicPr>
          <p:cNvPr id="12" name="Рисунок 11" descr="90205970_large_2221182.png"/>
          <p:cNvPicPr>
            <a:picLocks noChangeAspect="1"/>
          </p:cNvPicPr>
          <p:nvPr userDrawn="1"/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5000628" y="1928808"/>
            <a:ext cx="3955386" cy="3006093"/>
          </a:xfrm>
          <a:prstGeom prst="rect">
            <a:avLst/>
          </a:prstGeom>
        </p:spPr>
      </p:pic>
      <p:pic>
        <p:nvPicPr>
          <p:cNvPr id="12296" name="Picture 8" descr="http://blaze3.webege.com/images/world.png"/>
          <p:cNvPicPr>
            <a:picLocks noChangeAspect="1" noChangeArrowheads="1"/>
          </p:cNvPicPr>
          <p:nvPr userDrawn="1"/>
        </p:nvPicPr>
        <p:blipFill>
          <a:blip r:embed="rId4" cstate="print">
            <a:lum contrast="10000"/>
          </a:blip>
          <a:stretch>
            <a:fillRect/>
          </a:stretch>
        </p:blipFill>
        <p:spPr bwMode="auto">
          <a:xfrm>
            <a:off x="-142908" y="214296"/>
            <a:ext cx="4356079" cy="4356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1329116432-585197-0035150_www.nevseoboi.com.ua.jpg"/>
          <p:cNvPicPr>
            <a:picLocks noChangeAspect="1"/>
          </p:cNvPicPr>
          <p:nvPr userDrawn="1"/>
        </p:nvPicPr>
        <p:blipFill>
          <a:blip r:embed="rId5" cstate="print"/>
          <a:srcRect b="2777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4225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3" name="Рисунок 12" descr="0_3a863_5f0d106f_L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 flipH="1">
            <a:off x="285720" y="2000246"/>
            <a:ext cx="2000264" cy="2976584"/>
          </a:xfrm>
          <a:prstGeom prst="rect">
            <a:avLst/>
          </a:prstGeom>
        </p:spPr>
      </p:pic>
      <p:pic>
        <p:nvPicPr>
          <p:cNvPr id="12310" name="Picture 22" descr="http://dgdesign.ru/uploads/posts/2014-02/1391513835_zeleniye-listya-rosa.png"/>
          <p:cNvPicPr>
            <a:picLocks noChangeAspect="1" noChangeArrowheads="1"/>
          </p:cNvPicPr>
          <p:nvPr userDrawn="1"/>
        </p:nvPicPr>
        <p:blipFill>
          <a:blip r:embed="rId7" cstate="print">
            <a:lum bright="-10000" contrast="10000"/>
          </a:blip>
          <a:srcRect/>
          <a:stretch>
            <a:fillRect/>
          </a:stretch>
        </p:blipFill>
        <p:spPr bwMode="auto">
          <a:xfrm rot="2390803">
            <a:off x="6573350" y="4265593"/>
            <a:ext cx="911761" cy="534352"/>
          </a:xfrm>
          <a:prstGeom prst="rect">
            <a:avLst/>
          </a:prstGeom>
          <a:noFill/>
        </p:spPr>
      </p:pic>
      <p:pic>
        <p:nvPicPr>
          <p:cNvPr id="12312" name="Picture 24" descr="http://dgdesign.ru/uploads/posts/2014-02/thumbs/1391513927_zeleniy-list.png"/>
          <p:cNvPicPr>
            <a:picLocks noChangeAspect="1" noChangeArrowheads="1"/>
          </p:cNvPicPr>
          <p:nvPr userDrawn="1"/>
        </p:nvPicPr>
        <p:blipFill>
          <a:blip r:embed="rId8" cstate="print">
            <a:lum bright="-10000" contrast="10000"/>
          </a:blip>
          <a:srcRect/>
          <a:stretch>
            <a:fillRect/>
          </a:stretch>
        </p:blipFill>
        <p:spPr bwMode="auto">
          <a:xfrm rot="19697352">
            <a:off x="6472340" y="4613429"/>
            <a:ext cx="517566" cy="31043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ttp://blaze3.webege.com/images/world.pn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tretch>
            <a:fillRect/>
          </a:stretch>
        </p:blipFill>
        <p:spPr bwMode="auto">
          <a:xfrm>
            <a:off x="71406" y="2000246"/>
            <a:ext cx="2857520" cy="285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1329116432-585197-0035150_www.nevseoboi.com.ua.jpg"/>
          <p:cNvPicPr>
            <a:picLocks noChangeAspect="1"/>
          </p:cNvPicPr>
          <p:nvPr userDrawn="1"/>
        </p:nvPicPr>
        <p:blipFill>
          <a:blip r:embed="rId3" cstate="print"/>
          <a:srcRect b="2777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4225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Рисунок 7" descr="0_3a863_5f0d106f_L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 flipH="1">
            <a:off x="285720" y="2957004"/>
            <a:ext cx="1357322" cy="20198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s://fs00.infourok.ru/images/doc/37/47293/hello_html_m1ffe7d15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3000378"/>
            <a:ext cx="1116834" cy="1762627"/>
          </a:xfrm>
          <a:prstGeom prst="rect">
            <a:avLst/>
          </a:prstGeom>
          <a:noFill/>
        </p:spPr>
      </p:pic>
      <p:pic>
        <p:nvPicPr>
          <p:cNvPr id="7" name="Рисунок 6" descr="1329116432-585197-0035150_www.nevseoboi.com.ua.jpg"/>
          <p:cNvPicPr>
            <a:picLocks noChangeAspect="1"/>
          </p:cNvPicPr>
          <p:nvPr userDrawn="1"/>
        </p:nvPicPr>
        <p:blipFill>
          <a:blip r:embed="rId3" cstate="print"/>
          <a:srcRect b="2777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4225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Рисунок 7" descr="90205970_large_2221182.png"/>
          <p:cNvPicPr>
            <a:picLocks noChangeAspect="1"/>
          </p:cNvPicPr>
          <p:nvPr userDrawn="1"/>
        </p:nvPicPr>
        <p:blipFill>
          <a:blip r:embed="rId4" cstate="print">
            <a:lum bright="-10000"/>
          </a:blip>
          <a:stretch>
            <a:fillRect/>
          </a:stretch>
        </p:blipFill>
        <p:spPr>
          <a:xfrm>
            <a:off x="6143636" y="2797494"/>
            <a:ext cx="2812378" cy="213740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329116432-585197-0035150_www.nevseoboi.com.ua.jpg"/>
          <p:cNvPicPr>
            <a:picLocks noChangeAspect="1"/>
          </p:cNvPicPr>
          <p:nvPr userDrawn="1"/>
        </p:nvPicPr>
        <p:blipFill>
          <a:blip r:embed="rId2" cstate="print"/>
          <a:srcRect b="2777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4225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9" name="Picture 8" descr="http://blaze3.webege.com/images/world.png"/>
          <p:cNvPicPr>
            <a:picLocks noChangeAspect="1" noChangeArrowheads="1"/>
          </p:cNvPicPr>
          <p:nvPr userDrawn="1"/>
        </p:nvPicPr>
        <p:blipFill>
          <a:blip r:embed="rId3" cstate="print">
            <a:lum contrast="10000"/>
          </a:blip>
          <a:stretch>
            <a:fillRect/>
          </a:stretch>
        </p:blipFill>
        <p:spPr bwMode="auto">
          <a:xfrm>
            <a:off x="6286512" y="2285980"/>
            <a:ext cx="3000364" cy="285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90205970_large_2221182.png"/>
          <p:cNvPicPr>
            <a:picLocks noChangeAspect="1"/>
          </p:cNvPicPr>
          <p:nvPr userDrawn="1"/>
        </p:nvPicPr>
        <p:blipFill>
          <a:blip r:embed="rId4" cstate="print">
            <a:lum bright="-10000"/>
          </a:blip>
          <a:stretch>
            <a:fillRect/>
          </a:stretch>
        </p:blipFill>
        <p:spPr>
          <a:xfrm>
            <a:off x="6500826" y="3286130"/>
            <a:ext cx="2383750" cy="16430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1329116432-585197-0035150_www.nevseoboi.com.ua.jpg"/>
          <p:cNvPicPr>
            <a:picLocks noChangeAspect="1"/>
          </p:cNvPicPr>
          <p:nvPr userDrawn="1"/>
        </p:nvPicPr>
        <p:blipFill>
          <a:blip r:embed="rId2" cstate="print"/>
          <a:srcRect b="2777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4225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3" name="Picture 8" descr="http://blaze3.webege.com/images/world.png"/>
          <p:cNvPicPr>
            <a:picLocks noChangeAspect="1" noChangeArrowheads="1"/>
          </p:cNvPicPr>
          <p:nvPr userDrawn="1"/>
        </p:nvPicPr>
        <p:blipFill>
          <a:blip r:embed="rId3" cstate="print">
            <a:lum contrast="10000"/>
          </a:blip>
          <a:stretch>
            <a:fillRect/>
          </a:stretch>
        </p:blipFill>
        <p:spPr bwMode="auto">
          <a:xfrm flipH="1">
            <a:off x="0" y="2428874"/>
            <a:ext cx="2643174" cy="2517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329116432-585197-0035150_www.nevseoboi.com.ua.jpg"/>
          <p:cNvPicPr>
            <a:picLocks noChangeAspect="1"/>
          </p:cNvPicPr>
          <p:nvPr userDrawn="1"/>
        </p:nvPicPr>
        <p:blipFill>
          <a:blip r:embed="rId2" cstate="print"/>
          <a:srcRect b="2777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4225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080A811-98AF-4BF6-B530-1EDB27F44487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6C0069A-3CA8-48EF-A001-B2CF2068C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080A811-98AF-4BF6-B530-1EDB27F44487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6C0069A-3CA8-48EF-A001-B2CF2068C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080A811-98AF-4BF6-B530-1EDB27F44487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6C0069A-3CA8-48EF-A001-B2CF2068C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080A811-98AF-4BF6-B530-1EDB27F44487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6C0069A-3CA8-48EF-A001-B2CF2068C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080A811-98AF-4BF6-B530-1EDB27F44487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6C0069A-3CA8-48EF-A001-B2CF2068C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329116432-585197-0035150_www.nevseoboi.com.ua.jpg"/>
          <p:cNvPicPr>
            <a:picLocks noChangeAspect="1"/>
          </p:cNvPicPr>
          <p:nvPr userDrawn="1"/>
        </p:nvPicPr>
        <p:blipFill>
          <a:blip r:embed="rId13" cstate="print"/>
          <a:srcRect b="277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illustrators.ru/uploads/illustration/image/572628/main_572628_original.jpg" TargetMode="External"/><Relationship Id="rId3" Type="http://schemas.openxmlformats.org/officeDocument/2006/relationships/hyperlink" Target="http://4.bp.blogspot.com/-kYa-doxF1Tk/T5D9I6JrAMI/AAAAAAAAAY8/_jIN4W5A0NU/s1600/0_3a863_5f0d106f_L.png" TargetMode="External"/><Relationship Id="rId7" Type="http://schemas.openxmlformats.org/officeDocument/2006/relationships/hyperlink" Target="https://lh6.googleusercontent.com/-rh4Fq1vwydY/UL_1gviIX8I/AAAAAAAABoM/xuU9ctfjJZM/s474/%D0%B1%D0%B5%D0%BB%D1%8C%D1%87%D0%BE%D0%BD%D0%BE%D0%BA.png" TargetMode="External"/><Relationship Id="rId2" Type="http://schemas.openxmlformats.org/officeDocument/2006/relationships/hyperlink" Target="https://fs00.infourok.ru/images/doc/37/47293/hello_html_m1ffe7d15.pn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mg0.liveinternet.ru/images/attach/c/6/90/205/90205970_large_2221182.png" TargetMode="External"/><Relationship Id="rId11" Type="http://schemas.openxmlformats.org/officeDocument/2006/relationships/image" Target="../media/image16.jpeg"/><Relationship Id="rId5" Type="http://schemas.openxmlformats.org/officeDocument/2006/relationships/hyperlink" Target="http://blaze3.webege.com/images/world.png" TargetMode="External"/><Relationship Id="rId10" Type="http://schemas.openxmlformats.org/officeDocument/2006/relationships/hyperlink" Target="http://logoped.od.ua/publ/img_publ/publ/2_1247948203.jpg" TargetMode="External"/><Relationship Id="rId4" Type="http://schemas.openxmlformats.org/officeDocument/2006/relationships/hyperlink" Target="http://www.lenagold.ru/fon/list/geze/gezelist128.jpg" TargetMode="External"/><Relationship Id="rId9" Type="http://schemas.openxmlformats.org/officeDocument/2006/relationships/hyperlink" Target="http://mywishlist.ru/pic/i/wish/orig/006/870/192.jpe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71802" y="1714494"/>
            <a:ext cx="342902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2800" i="1" dirty="0" smtClean="0">
                <a:gradFill flip="none" rotWithShape="1">
                  <a:gsLst>
                    <a:gs pos="0">
                      <a:srgbClr val="CC3300">
                        <a:shade val="30000"/>
                        <a:satMod val="115000"/>
                      </a:srgbClr>
                    </a:gs>
                    <a:gs pos="50000">
                      <a:srgbClr val="CC3300">
                        <a:shade val="67500"/>
                        <a:satMod val="115000"/>
                      </a:srgbClr>
                    </a:gs>
                    <a:gs pos="100000">
                      <a:srgbClr val="CC3300">
                        <a:shade val="100000"/>
                        <a:satMod val="11500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 </a:t>
            </a:r>
            <a:r>
              <a:rPr lang="ru-RU" sz="3600" i="1" dirty="0" smtClean="0">
                <a:gradFill flip="none" rotWithShape="1">
                  <a:gsLst>
                    <a:gs pos="0">
                      <a:srgbClr val="CC3300">
                        <a:shade val="30000"/>
                        <a:satMod val="115000"/>
                      </a:srgbClr>
                    </a:gs>
                    <a:gs pos="50000">
                      <a:srgbClr val="CC3300">
                        <a:shade val="67500"/>
                        <a:satMod val="115000"/>
                      </a:srgbClr>
                    </a:gs>
                    <a:gs pos="100000">
                      <a:srgbClr val="CC3300">
                        <a:shade val="100000"/>
                        <a:satMod val="11500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Невидимые нити</a:t>
            </a:r>
            <a:endParaRPr lang="ru-RU" sz="2800" i="1" dirty="0" smtClean="0">
              <a:gradFill flip="none" rotWithShape="1">
                <a:gsLst>
                  <a:gs pos="0">
                    <a:srgbClr val="CC3300">
                      <a:shade val="30000"/>
                      <a:satMod val="115000"/>
                    </a:srgbClr>
                  </a:gs>
                  <a:gs pos="50000">
                    <a:srgbClr val="CC3300">
                      <a:shade val="67500"/>
                      <a:satMod val="115000"/>
                    </a:srgbClr>
                  </a:gs>
                  <a:gs pos="100000">
                    <a:srgbClr val="CC33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effectLst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5896" y="1059582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</a:rPr>
              <a:t>Тест №15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3507854"/>
            <a:ext cx="35283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Работу выполнила: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МОУ СОШ №1 г. Камешково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Владимирской области</a:t>
            </a:r>
          </a:p>
          <a:p>
            <a:pPr algn="ctr"/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Курова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Татьяна Владимировна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47864" y="195486"/>
            <a:ext cx="2952328" cy="7200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32963E"/>
                </a:solidFill>
              </a:rPr>
              <a:t>Окружающий мир  2 класс</a:t>
            </a:r>
          </a:p>
          <a:p>
            <a:pPr algn="ctr"/>
            <a:r>
              <a:rPr lang="ru-RU" b="1" i="1" dirty="0" smtClean="0">
                <a:solidFill>
                  <a:srgbClr val="32963E"/>
                </a:solidFill>
              </a:rPr>
              <a:t>УМК «Школа России»</a:t>
            </a:r>
            <a:endParaRPr lang="ru-RU" b="1" i="1" dirty="0">
              <a:solidFill>
                <a:srgbClr val="32963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9502"/>
            <a:ext cx="63904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Все вопросы и задания разделены на три уровня сложности: уровень А – базовый, уровень В – средней сложности, уровень С – повышенной сложности. Задания уровней А и В предполагают один верный ответ, в заданиях уровня С может быть как один, так и несколько правильных ответов.</a:t>
            </a:r>
          </a:p>
          <a:p>
            <a:r>
              <a:rPr lang="en-US" sz="2000" b="1" dirty="0" smtClean="0"/>
              <a:t>   </a:t>
            </a:r>
            <a:r>
              <a:rPr lang="ru-RU" sz="2000" b="1" dirty="0" smtClean="0"/>
              <a:t>Рекомендации по оцениванию результатов:</a:t>
            </a:r>
          </a:p>
          <a:p>
            <a:r>
              <a:rPr lang="ru-RU" sz="2000" dirty="0" smtClean="0"/>
              <a:t>Каждое верно выполненное задание уровня А оценивается в 1 балл, уровня В – </a:t>
            </a:r>
            <a:r>
              <a:rPr lang="ru-RU" sz="2000" dirty="0" err="1" smtClean="0"/>
              <a:t>в</a:t>
            </a:r>
            <a:r>
              <a:rPr lang="ru-RU" sz="2000" dirty="0" smtClean="0"/>
              <a:t> 2 балла, уровня С – в 3 балла.</a:t>
            </a:r>
          </a:p>
          <a:p>
            <a:r>
              <a:rPr lang="ru-RU" sz="2000" dirty="0" smtClean="0"/>
              <a:t>80 – 100% - оценка «5»;</a:t>
            </a:r>
          </a:p>
          <a:p>
            <a:r>
              <a:rPr lang="ru-RU" sz="2000" dirty="0" smtClean="0"/>
              <a:t>60 – 80%  -  оценка «4»;</a:t>
            </a:r>
          </a:p>
          <a:p>
            <a:r>
              <a:rPr lang="ru-RU" sz="2000" dirty="0" smtClean="0"/>
              <a:t>40 – 60%  -  оценка «3»;</a:t>
            </a:r>
          </a:p>
          <a:p>
            <a:r>
              <a:rPr lang="ru-RU" sz="2000" dirty="0" smtClean="0"/>
              <a:t>0   -  40%  - оценка «2».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331640" y="267494"/>
            <a:ext cx="7488832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Что называют невидимыми нитями природы?</a:t>
            </a:r>
            <a:endParaRPr lang="ru-RU" sz="2800" b="1" dirty="0"/>
          </a:p>
        </p:txBody>
      </p:sp>
      <p:sp>
        <p:nvSpPr>
          <p:cNvPr id="3" name="Овал 2"/>
          <p:cNvSpPr/>
          <p:nvPr/>
        </p:nvSpPr>
        <p:spPr>
          <a:xfrm>
            <a:off x="539552" y="267494"/>
            <a:ext cx="720080" cy="7200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А1</a:t>
            </a:r>
            <a:endParaRPr lang="ru-RU" sz="20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27784" y="12035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1. паутину в лесу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55776" y="30037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2. корни деревьев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68144" y="12035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3. грибницу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68144" y="30037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4. связи в природе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7DD6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627784" y="12035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1. вырубка леса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31640" y="267494"/>
            <a:ext cx="7488832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 </a:t>
            </a:r>
            <a:r>
              <a:rPr lang="ru-RU" sz="3200" b="1" dirty="0" smtClean="0"/>
              <a:t>Больше всего вредит природе:</a:t>
            </a:r>
            <a:endParaRPr lang="ru-RU" sz="2800" b="1" dirty="0"/>
          </a:p>
        </p:txBody>
      </p:sp>
      <p:sp>
        <p:nvSpPr>
          <p:cNvPr id="3" name="Овал 2"/>
          <p:cNvSpPr/>
          <p:nvPr/>
        </p:nvSpPr>
        <p:spPr>
          <a:xfrm>
            <a:off x="539552" y="267494"/>
            <a:ext cx="720080" cy="7200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А2</a:t>
            </a:r>
            <a:endParaRPr lang="ru-RU" sz="20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68144" y="30037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4. подкормка птиц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55776" y="30037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2. посадка деревьев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68144" y="12035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3. сбор грибов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7DD6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555776" y="12035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1. Хищников надо уничтожать.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6136" y="12035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3. В природе всё взаимосвязано.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627784" y="267494"/>
            <a:ext cx="5904656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 </a:t>
            </a:r>
            <a:r>
              <a:rPr lang="ru-RU" sz="3200" b="1" dirty="0" smtClean="0"/>
              <a:t> Какое утверждение верно?</a:t>
            </a:r>
            <a:endParaRPr lang="ru-RU" sz="2800" b="1" dirty="0"/>
          </a:p>
        </p:txBody>
      </p:sp>
      <p:sp>
        <p:nvSpPr>
          <p:cNvPr id="3" name="Овал 2"/>
          <p:cNvSpPr/>
          <p:nvPr/>
        </p:nvSpPr>
        <p:spPr>
          <a:xfrm>
            <a:off x="539552" y="267494"/>
            <a:ext cx="720080" cy="7200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А3</a:t>
            </a:r>
            <a:endParaRPr lang="ru-RU" sz="20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96136" y="30037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4. Мусор в лесу надо сжигать.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55776" y="30037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2. Комары – вредные насекомые.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7DD6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796136" y="12035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 3. брать домой детёнышей животных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83768" y="12035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1. бороться с браконьерами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6136" y="30037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4. очищать лес от мусора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31640" y="267494"/>
            <a:ext cx="7488832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 </a:t>
            </a:r>
            <a:r>
              <a:rPr lang="ru-RU" sz="3200" b="1" dirty="0" smtClean="0"/>
              <a:t> Как ты можешь помочь природе?</a:t>
            </a:r>
            <a:endParaRPr lang="ru-RU" sz="2800" b="1" dirty="0"/>
          </a:p>
        </p:txBody>
      </p:sp>
      <p:sp>
        <p:nvSpPr>
          <p:cNvPr id="3" name="Овал 2"/>
          <p:cNvSpPr/>
          <p:nvPr/>
        </p:nvSpPr>
        <p:spPr>
          <a:xfrm>
            <a:off x="539552" y="267494"/>
            <a:ext cx="720080" cy="7200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А4</a:t>
            </a:r>
            <a:endParaRPr lang="ru-RU" sz="2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768" y="30037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2. уничтожать гусениц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7DD6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483768" y="12035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 1. уйти подальше от норы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96136" y="12035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 3. взять лисёнка домой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68144" y="30037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4. поискать маму лисёнка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31640" y="267494"/>
            <a:ext cx="7488832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 </a:t>
            </a:r>
            <a:r>
              <a:rPr lang="ru-RU" sz="3200" b="1" dirty="0" smtClean="0"/>
              <a:t>  </a:t>
            </a:r>
            <a:r>
              <a:rPr lang="ru-RU" sz="2400" b="1" dirty="0" smtClean="0"/>
              <a:t>Прочитай текст. Как надо было поступить детям?</a:t>
            </a:r>
            <a:endParaRPr lang="ru-RU" sz="2800" b="1" dirty="0"/>
          </a:p>
        </p:txBody>
      </p:sp>
      <p:sp>
        <p:nvSpPr>
          <p:cNvPr id="3" name="Овал 2"/>
          <p:cNvSpPr/>
          <p:nvPr/>
        </p:nvSpPr>
        <p:spPr>
          <a:xfrm>
            <a:off x="539552" y="267494"/>
            <a:ext cx="720080" cy="7200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В1</a:t>
            </a:r>
            <a:endParaRPr lang="ru-RU" sz="2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768" y="3003798"/>
            <a:ext cx="2952328" cy="1440160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2. покормить лисёнка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67744" y="1203598"/>
            <a:ext cx="6552728" cy="3672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000" b="1" dirty="0" smtClean="0">
                <a:solidFill>
                  <a:schemeClr val="tx1"/>
                </a:solidFill>
              </a:rPr>
              <a:t>Ребята собирали в лесу малину. Вдруг они увидели лисью нору. Дети услышали жалобный писк и увидели в ней лисёнка.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7DD6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87624" y="267494"/>
            <a:ext cx="7704856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 </a:t>
            </a:r>
            <a:r>
              <a:rPr lang="ru-RU" sz="3200" b="1" dirty="0" smtClean="0"/>
              <a:t> </a:t>
            </a:r>
            <a:r>
              <a:rPr lang="ru-RU" sz="2000" b="1" dirty="0" smtClean="0"/>
              <a:t>Какие животные используют в пищу еловые шишки с семенами?</a:t>
            </a:r>
            <a:endParaRPr lang="ru-RU" sz="2800" b="1" dirty="0"/>
          </a:p>
        </p:txBody>
      </p:sp>
      <p:sp>
        <p:nvSpPr>
          <p:cNvPr id="3" name="Овал 2"/>
          <p:cNvSpPr/>
          <p:nvPr/>
        </p:nvSpPr>
        <p:spPr>
          <a:xfrm>
            <a:off x="539552" y="267494"/>
            <a:ext cx="720080" cy="7200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С1</a:t>
            </a:r>
            <a:endParaRPr lang="ru-RU" sz="2000" b="1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5796136" y="1131590"/>
            <a:ext cx="2952328" cy="1440160"/>
            <a:chOff x="5796136" y="1203598"/>
            <a:chExt cx="2952328" cy="1440160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5796136" y="1203598"/>
              <a:ext cx="2952328" cy="1440160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tx1"/>
                  </a:solidFill>
                </a:rPr>
                <a:t>                3. мышь</a:t>
              </a:r>
              <a:endParaRPr lang="ru-RU" sz="2800" b="1" dirty="0">
                <a:solidFill>
                  <a:schemeClr val="tx1"/>
                </a:solidFill>
              </a:endParaRPr>
            </a:p>
          </p:txBody>
        </p:sp>
        <p:pic>
          <p:nvPicPr>
            <p:cNvPr id="16" name="Picture 8" descr="http://mywishlist.ru/pic/i/wish/orig/006/870/192.jpe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FFA"/>
                </a:clrFrom>
                <a:clrTo>
                  <a:srgbClr val="FEFFFA">
                    <a:alpha val="0"/>
                  </a:srgbClr>
                </a:clrTo>
              </a:clrChange>
            </a:blip>
            <a:srcRect l="23077" t="33333" r="25000" b="20513"/>
            <a:stretch>
              <a:fillRect/>
            </a:stretch>
          </p:blipFill>
          <p:spPr bwMode="auto">
            <a:xfrm>
              <a:off x="5796136" y="1419622"/>
              <a:ext cx="1512168" cy="1008112"/>
            </a:xfrm>
            <a:prstGeom prst="rect">
              <a:avLst/>
            </a:prstGeom>
            <a:noFill/>
          </p:spPr>
        </p:pic>
      </p:grpSp>
      <p:grpSp>
        <p:nvGrpSpPr>
          <p:cNvPr id="21" name="Группа 20"/>
          <p:cNvGrpSpPr/>
          <p:nvPr/>
        </p:nvGrpSpPr>
        <p:grpSpPr>
          <a:xfrm>
            <a:off x="5796136" y="3219822"/>
            <a:ext cx="2952328" cy="1440160"/>
            <a:chOff x="5796136" y="3003798"/>
            <a:chExt cx="2952328" cy="1440160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5796136" y="3003798"/>
              <a:ext cx="2952328" cy="1440160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tx1"/>
                  </a:solidFill>
                </a:rPr>
                <a:t>                 4. заяц</a:t>
              </a:r>
              <a:endParaRPr lang="ru-RU" sz="2800" b="1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10" descr="http://logoped.od.ua/publ/img_publ/publ/2_1247948203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3581" r="4935"/>
            <a:stretch>
              <a:fillRect/>
            </a:stretch>
          </p:blipFill>
          <p:spPr bwMode="auto">
            <a:xfrm>
              <a:off x="6012160" y="3003798"/>
              <a:ext cx="1080120" cy="1422400"/>
            </a:xfrm>
            <a:prstGeom prst="rect">
              <a:avLst/>
            </a:prstGeom>
            <a:noFill/>
          </p:spPr>
        </p:pic>
      </p:grpSp>
      <p:grpSp>
        <p:nvGrpSpPr>
          <p:cNvPr id="22" name="Группа 21"/>
          <p:cNvGrpSpPr/>
          <p:nvPr/>
        </p:nvGrpSpPr>
        <p:grpSpPr>
          <a:xfrm>
            <a:off x="1691680" y="1131590"/>
            <a:ext cx="2952328" cy="1440160"/>
            <a:chOff x="2483768" y="1203598"/>
            <a:chExt cx="2952328" cy="1440160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2483768" y="1203598"/>
              <a:ext cx="2952328" cy="1440160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tx1"/>
                  </a:solidFill>
                </a:rPr>
                <a:t>                1. белка</a:t>
              </a:r>
              <a:endParaRPr lang="ru-RU" sz="2800" b="1" dirty="0">
                <a:solidFill>
                  <a:schemeClr val="tx1"/>
                </a:solidFill>
              </a:endParaRPr>
            </a:p>
          </p:txBody>
        </p:sp>
        <p:pic>
          <p:nvPicPr>
            <p:cNvPr id="24" name="Picture 2" descr="https://lh6.googleusercontent.com/-rh4Fq1vwydY/UL_1gviIX8I/AAAAAAAABoM/xuU9ctfjJZM/s474/%25D0%25B1%25D0%25B5%25D0%25BB%25D1%258C%25D1%2587%25D0%25BE%25D0%25BD%25D0%25BE%25D0%25BA.pn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7595"/>
            <a:stretch>
              <a:fillRect/>
            </a:stretch>
          </p:blipFill>
          <p:spPr bwMode="auto">
            <a:xfrm>
              <a:off x="2627784" y="1203598"/>
              <a:ext cx="1224136" cy="1305745"/>
            </a:xfrm>
            <a:prstGeom prst="rect">
              <a:avLst/>
            </a:prstGeom>
            <a:noFill/>
          </p:spPr>
        </p:pic>
      </p:grpSp>
      <p:grpSp>
        <p:nvGrpSpPr>
          <p:cNvPr id="25" name="Группа 24"/>
          <p:cNvGrpSpPr/>
          <p:nvPr/>
        </p:nvGrpSpPr>
        <p:grpSpPr>
          <a:xfrm>
            <a:off x="1691680" y="3147814"/>
            <a:ext cx="2952328" cy="1440160"/>
            <a:chOff x="2483768" y="3003798"/>
            <a:chExt cx="2952328" cy="1440160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2483768" y="3003798"/>
              <a:ext cx="2952328" cy="1440160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tx1"/>
                  </a:solidFill>
                </a:rPr>
                <a:t>               2. клёст</a:t>
              </a:r>
              <a:endParaRPr lang="ru-RU" sz="2800" b="1" dirty="0">
                <a:solidFill>
                  <a:schemeClr val="tx1"/>
                </a:solidFill>
              </a:endParaRPr>
            </a:p>
          </p:txBody>
        </p:sp>
        <p:pic>
          <p:nvPicPr>
            <p:cNvPr id="27" name="Picture 6" descr="http://illustrators.ru/uploads/illustration/image/572628/main_572628_original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2545" t="6560" r="1820" b="6526"/>
            <a:stretch>
              <a:fillRect/>
            </a:stretch>
          </p:blipFill>
          <p:spPr bwMode="auto">
            <a:xfrm flipH="1">
              <a:off x="2699792" y="3075806"/>
              <a:ext cx="1108651" cy="115212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11559" y="843557"/>
          <a:ext cx="5544618" cy="345638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12256"/>
                <a:gridCol w="912256"/>
                <a:gridCol w="912256"/>
                <a:gridCol w="912256"/>
                <a:gridCol w="912256"/>
                <a:gridCol w="983338"/>
              </a:tblGrid>
              <a:tr h="576064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  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 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 2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 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 3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  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</a:rPr>
                        <a:t>1б.</a:t>
                      </a:r>
                      <a:endParaRPr lang="ru-RU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А2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1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2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3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4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</a:rPr>
                        <a:t>1б.</a:t>
                      </a:r>
                      <a:endParaRPr lang="ru-RU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А3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1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2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3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4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</a:rPr>
                        <a:t>1б</a:t>
                      </a:r>
                      <a:endParaRPr lang="ru-RU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А4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1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2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3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4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</a:rPr>
                        <a:t>1б.</a:t>
                      </a:r>
                      <a:endParaRPr lang="ru-RU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В1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1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2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3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4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</a:rPr>
                        <a:t>2б.</a:t>
                      </a:r>
                      <a:endParaRPr lang="ru-RU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С1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1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2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3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  4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</a:rPr>
                        <a:t>3б.</a:t>
                      </a:r>
                      <a:endParaRPr lang="ru-RU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907704" y="267494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Ключ к тесту: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10" name="Кольцо 9"/>
          <p:cNvSpPr/>
          <p:nvPr/>
        </p:nvSpPr>
        <p:spPr>
          <a:xfrm>
            <a:off x="4355976" y="843558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>
            <a:off x="1619672" y="1419622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Кольцо 11"/>
          <p:cNvSpPr/>
          <p:nvPr/>
        </p:nvSpPr>
        <p:spPr>
          <a:xfrm>
            <a:off x="3419872" y="1995686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Кольцо 12"/>
          <p:cNvSpPr/>
          <p:nvPr/>
        </p:nvSpPr>
        <p:spPr>
          <a:xfrm>
            <a:off x="4355976" y="2571750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Кольцо 13"/>
          <p:cNvSpPr/>
          <p:nvPr/>
        </p:nvSpPr>
        <p:spPr>
          <a:xfrm>
            <a:off x="1619672" y="3147814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Кольцо 14"/>
          <p:cNvSpPr/>
          <p:nvPr/>
        </p:nvSpPr>
        <p:spPr>
          <a:xfrm>
            <a:off x="1619672" y="3723878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Кольцо 15"/>
          <p:cNvSpPr/>
          <p:nvPr/>
        </p:nvSpPr>
        <p:spPr>
          <a:xfrm>
            <a:off x="2483768" y="3723878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Кольцо 16"/>
          <p:cNvSpPr/>
          <p:nvPr/>
        </p:nvSpPr>
        <p:spPr>
          <a:xfrm>
            <a:off x="3419872" y="3723878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34"/>
            <a:ext cx="850112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Ссылки на интернет-ресурсы</a:t>
            </a:r>
          </a:p>
          <a:p>
            <a:r>
              <a:rPr lang="en-US" sz="1000" dirty="0" smtClean="0">
                <a:hlinkClick r:id="rId2"/>
              </a:rPr>
              <a:t>https://fs00.infourok.ru/images/doc/37/47293/hello_html_m1ffe7d15.png</a:t>
            </a:r>
            <a:r>
              <a:rPr lang="ru-RU" sz="1000" dirty="0" smtClean="0"/>
              <a:t> </a:t>
            </a:r>
          </a:p>
          <a:p>
            <a:r>
              <a:rPr lang="en-US" sz="1000" dirty="0" smtClean="0">
                <a:hlinkClick r:id="rId3"/>
              </a:rPr>
              <a:t>http://4.bp.blogspot.com/-kYa-doxF1Tk/T5D9I6JrAMI/AAAAAAAAAY8/_jIN4W5A0NU/s1600/0_3a863_5f0d106f_L.png</a:t>
            </a:r>
            <a:r>
              <a:rPr lang="ru-RU" sz="1000" dirty="0" smtClean="0"/>
              <a:t> </a:t>
            </a:r>
          </a:p>
          <a:p>
            <a:r>
              <a:rPr lang="en-US" sz="1000" dirty="0" smtClean="0">
                <a:hlinkClick r:id="rId4"/>
              </a:rPr>
              <a:t>http://www.lenagold.ru/fon/list/geze/gezelist128.jpg</a:t>
            </a:r>
            <a:r>
              <a:rPr lang="ru-RU" sz="1000" dirty="0" smtClean="0"/>
              <a:t> </a:t>
            </a:r>
          </a:p>
          <a:p>
            <a:r>
              <a:rPr lang="en-US" sz="1000" dirty="0" smtClean="0">
                <a:hlinkClick r:id="rId5"/>
              </a:rPr>
              <a:t>http://blaze3.webege.com/images/world.png</a:t>
            </a:r>
            <a:r>
              <a:rPr lang="ru-RU" sz="1000" dirty="0" smtClean="0"/>
              <a:t> </a:t>
            </a:r>
          </a:p>
          <a:p>
            <a:r>
              <a:rPr lang="en-US" sz="1000" dirty="0" smtClean="0">
                <a:hlinkClick r:id="rId6"/>
              </a:rPr>
              <a:t>http://img0.liveinternet.ru/images/attach/c/6/90/205/90205970_large_2221182.png</a:t>
            </a:r>
            <a:r>
              <a:rPr lang="ru-RU" sz="1000" dirty="0" smtClean="0"/>
              <a:t> 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643174" y="1500180"/>
            <a:ext cx="4071966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1200" b="1" i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Шаблон выполнен </a:t>
            </a:r>
          </a:p>
          <a:p>
            <a:pPr algn="ctr"/>
            <a:r>
              <a:rPr lang="ru-RU" sz="1200" b="1" i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учителем иностранного языка</a:t>
            </a:r>
          </a:p>
          <a:p>
            <a:pPr algn="ctr"/>
            <a:r>
              <a:rPr lang="ru-RU" sz="1200" b="1" i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МОУ СОШ №1 г. Камешково</a:t>
            </a:r>
          </a:p>
          <a:p>
            <a:pPr algn="ctr"/>
            <a:r>
              <a:rPr lang="ru-RU" sz="1200" b="1" i="1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Шахториной</a:t>
            </a:r>
            <a:r>
              <a:rPr lang="ru-RU" sz="1200" b="1" i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О. В.</a:t>
            </a:r>
            <a:endParaRPr lang="ru-RU" sz="1200" b="1" i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003798"/>
            <a:ext cx="871296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hlinkClick r:id="rId7"/>
              </a:rPr>
              <a:t>https://lh6.googleusercontent.com/-rh4Fq1vwydY/UL_1gviIX8I/AAAAAAAABoM/xuU9ctfjJZM/s474/%25D0%25B1%25D0%25B5%25D0%25BB%25D1%258C%25D1%2587%25D0%25BE%25D0%25BD%25D0%25BE%25D0%25BA.png</a:t>
            </a:r>
            <a:r>
              <a:rPr lang="ru-RU" sz="1100" dirty="0" smtClean="0"/>
              <a:t> - белка</a:t>
            </a:r>
            <a:endParaRPr lang="ru-RU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3579862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hlinkClick r:id="rId8"/>
              </a:rPr>
              <a:t>http://illustrators.ru/uploads/illustration/image/572628/main_572628_original.jpg</a:t>
            </a:r>
            <a:r>
              <a:rPr lang="ru-RU" sz="1100" dirty="0" smtClean="0"/>
              <a:t> - клест</a:t>
            </a:r>
            <a:endParaRPr lang="ru-RU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3795886"/>
            <a:ext cx="77768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hlinkClick r:id="rId9"/>
              </a:rPr>
              <a:t>http://mywishlist.ru/pic/i/wish/orig/006/870/192.jpeg</a:t>
            </a:r>
            <a:r>
              <a:rPr lang="ru-RU" sz="1100" dirty="0" smtClean="0"/>
              <a:t> - мышка</a:t>
            </a:r>
            <a:endParaRPr lang="ru-RU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4011910"/>
            <a:ext cx="45365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hlinkClick r:id="rId10"/>
              </a:rPr>
              <a:t>http://logoped.od.ua/publ/img_publ/publ/2_1247948203.jpg</a:t>
            </a:r>
            <a:r>
              <a:rPr lang="ru-RU" sz="1100" dirty="0" smtClean="0"/>
              <a:t> - заяц</a:t>
            </a:r>
            <a:endParaRPr lang="ru-RU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4299942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Литература: </a:t>
            </a:r>
          </a:p>
          <a:p>
            <a:r>
              <a:rPr lang="ru-RU" sz="1600" dirty="0" smtClean="0"/>
              <a:t>Контрольно-измерительные материалы. Окружающий мир. 2 класс. Автор И.Ф. </a:t>
            </a:r>
            <a:r>
              <a:rPr lang="ru-RU" sz="1600" dirty="0" err="1" smtClean="0"/>
              <a:t>Яценко</a:t>
            </a:r>
            <a:endParaRPr lang="ru-RU" sz="1600" dirty="0"/>
          </a:p>
        </p:txBody>
      </p:sp>
      <p:pic>
        <p:nvPicPr>
          <p:cNvPr id="9" name="Picture 2" descr="&amp;Kcy;&amp;ocy;&amp;ncy;&amp;tcy;&amp;rcy;&amp;ocy;&amp;lcy;&amp;softcy;&amp;ncy;&amp;ocy;-&amp;icy;&amp;zcy;&amp;mcy;&amp;iecy;&amp;rcy;&amp;icy;&amp;tcy;&amp;iecy;&amp;lcy;&amp;softcy;&amp;ncy;&amp;ycy;&amp;iecy; &amp;mcy;&amp;acy;&amp;tcy;&amp;iecy;&amp;rcy;&amp;icy;&amp;acy;&amp;lcy;&amp;ycy;. &amp;Ocy;&amp;kcy;&amp;rcy;&amp;ucy;&amp;zhcy;&amp;acy;&amp;yucy;&amp;shchcy;&amp;icy;&amp;jcy; &amp;mcy;&amp;icy;&amp;rcy;. 2 &amp;kcy;&amp;lcy;&amp;acy;&amp;scy;&amp;scy;. &amp;Fcy;&amp;Gcy;&amp;Ocy;&amp;Scy;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28384" y="3651870"/>
            <a:ext cx="864096" cy="123133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23528" y="2715766"/>
            <a:ext cx="2808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Ссылки на интернет-ресурсы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505</Words>
  <Application>Microsoft Office PowerPoint</Application>
  <PresentationFormat>Экран (16:9)</PresentationFormat>
  <Paragraphs>107</Paragraphs>
  <Slides>10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</dc:creator>
  <cp:lastModifiedBy>Артем</cp:lastModifiedBy>
  <cp:revision>26</cp:revision>
  <dcterms:created xsi:type="dcterms:W3CDTF">2016-05-19T10:07:53Z</dcterms:created>
  <dcterms:modified xsi:type="dcterms:W3CDTF">2016-06-06T01:54:52Z</dcterms:modified>
</cp:coreProperties>
</file>