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5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8ECFF6D-A3AC-4664-9DAA-DE8FB7D4F0E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6"/>
            <p14:sldId id="277"/>
            <p14:sldId id="275"/>
            <p14:sldId id="278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FFFF00"/>
    <a:srgbClr val="CC3300"/>
    <a:srgbClr val="E1093C"/>
    <a:srgbClr val="CC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681C4-223B-41B3-AE39-04F35830C9E6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0941C-1DD1-4FC7-8AEB-0F91F806B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6891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B1E15-F84C-461F-B1CE-6682C8F7728C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5C836-2B4F-4DFB-B8AC-1A52B497C2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680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5C836-2B4F-4DFB-B8AC-1A52B497C2B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6455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5C836-2B4F-4DFB-B8AC-1A52B497C2B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072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image" Target="../media/image5.png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notesSlide" Target="../notesSlides/notesSlide1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microsoft.com/office/2007/relationships/media" Target="../media/media1.mp3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us.123rf.com/450wm/lenm/lenm1111/lenm111100010/11197732-82.jpg" TargetMode="External"/><Relationship Id="rId3" Type="http://schemas.openxmlformats.org/officeDocument/2006/relationships/hyperlink" Target="http://www.kostyor.ru/" TargetMode="External"/><Relationship Id="rId7" Type="http://schemas.openxmlformats.org/officeDocument/2006/relationships/hyperlink" Target="http://ru.wikipedia.org/" TargetMode="External"/><Relationship Id="rId2" Type="http://schemas.openxmlformats.org/officeDocument/2006/relationships/hyperlink" Target="http://pushkin.ru/news/pushkin-news/interesnie-fakti-o-pushkine-120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zu-dzu.ru/khram-khrista-spasitelya" TargetMode="External"/><Relationship Id="rId5" Type="http://schemas.openxmlformats.org/officeDocument/2006/relationships/hyperlink" Target="http://www.litmir.co/" TargetMode="External"/><Relationship Id="rId4" Type="http://schemas.openxmlformats.org/officeDocument/2006/relationships/hyperlink" Target="http://www.detskiy-mir.net/" TargetMode="External"/><Relationship Id="rId9" Type="http://schemas.openxmlformats.org/officeDocument/2006/relationships/hyperlink" Target="http://mp3xl.net/song/russkaya_narodnaya_vo_pole_bereza_stoyal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книг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12" y="8175"/>
            <a:ext cx="9207038" cy="68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книга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2837" y="4511675"/>
            <a:ext cx="2741613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8175"/>
            <a:ext cx="8163431" cy="212365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Century Schoolbook" panose="02040604050505020304" pitchFamily="18" charset="0"/>
              </a:rPr>
              <a:t>    </a:t>
            </a: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Викторина по чтению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                      «В мире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                                     книг»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6640" y="5146228"/>
            <a:ext cx="69262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Цулан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Анна Викторовна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№78, г. Краснодар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40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книга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4246" y="3674443"/>
            <a:ext cx="4274512" cy="320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692696"/>
            <a:ext cx="71999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Правила викторины</a:t>
            </a:r>
            <a:endParaRPr lang="ru-RU" sz="5400" b="1" cap="none" spc="0" dirty="0">
              <a:ln w="17780" cmpd="sng">
                <a:solidFill>
                  <a:schemeClr val="accent1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276872"/>
            <a:ext cx="3384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- Выбери тему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3028112"/>
            <a:ext cx="5269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- Выбери кол-во очков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2482" y="3733581"/>
            <a:ext cx="44126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- Ответь на вопрос</a:t>
            </a:r>
          </a:p>
          <a:p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12482" y="4506388"/>
            <a:ext cx="3510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- Проверь себя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6387" y="5271932"/>
            <a:ext cx="5972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- Получи в награду звезду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34336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книга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9" y="204873"/>
            <a:ext cx="8358237" cy="715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308" y="482419"/>
            <a:ext cx="445545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Устное народное творчество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500" y="2069559"/>
            <a:ext cx="4455450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Литературная сказка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796" y="3361184"/>
            <a:ext cx="503016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А. Н. Рыбаков «Кортик»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470" y="4439836"/>
            <a:ext cx="4661554" cy="1077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Л. </a:t>
            </a:r>
            <a:r>
              <a:rPr lang="ru-RU" sz="3200" b="1" dirty="0" err="1" smtClean="0">
                <a:solidFill>
                  <a:srgbClr val="FF0000"/>
                </a:solidFill>
              </a:rPr>
              <a:t>Лагин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«Старик Хоттабыч»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796" y="5949280"/>
            <a:ext cx="3896195" cy="58477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Поэтическая тетрадь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Куб 8">
            <a:hlinkClick r:id="" action="ppaction://hlinkshowjump?jump=nextslide"/>
          </p:cNvPr>
          <p:cNvSpPr/>
          <p:nvPr/>
        </p:nvSpPr>
        <p:spPr>
          <a:xfrm>
            <a:off x="5263966" y="41295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10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Куб 10"/>
          <p:cNvSpPr/>
          <p:nvPr/>
        </p:nvSpPr>
        <p:spPr>
          <a:xfrm>
            <a:off x="5994720" y="41295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sldjump"/>
              </a:rPr>
              <a:t>20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Куб 11"/>
          <p:cNvSpPr/>
          <p:nvPr/>
        </p:nvSpPr>
        <p:spPr>
          <a:xfrm>
            <a:off x="6818384" y="41295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30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7573886" y="41295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sldjump"/>
              </a:rPr>
              <a:t>40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Куб 13"/>
          <p:cNvSpPr/>
          <p:nvPr/>
        </p:nvSpPr>
        <p:spPr>
          <a:xfrm>
            <a:off x="5183956" y="1829343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sldjump"/>
              </a:rPr>
              <a:t>10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Куб 14"/>
          <p:cNvSpPr/>
          <p:nvPr/>
        </p:nvSpPr>
        <p:spPr>
          <a:xfrm>
            <a:off x="5899980" y="1832714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sldjump"/>
              </a:rPr>
              <a:t>20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Куб 15"/>
          <p:cNvSpPr/>
          <p:nvPr/>
        </p:nvSpPr>
        <p:spPr>
          <a:xfrm>
            <a:off x="6723644" y="1832714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sldjump"/>
              </a:rPr>
              <a:t>30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Куб 16"/>
          <p:cNvSpPr/>
          <p:nvPr/>
        </p:nvSpPr>
        <p:spPr>
          <a:xfrm>
            <a:off x="7553251" y="1832714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sldjump"/>
              </a:rPr>
              <a:t>40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Куб 21"/>
          <p:cNvSpPr/>
          <p:nvPr/>
        </p:nvSpPr>
        <p:spPr>
          <a:xfrm>
            <a:off x="5183956" y="3045495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 action="ppaction://hlinksldjump"/>
              </a:rPr>
              <a:t>10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Куб 22"/>
          <p:cNvSpPr/>
          <p:nvPr/>
        </p:nvSpPr>
        <p:spPr>
          <a:xfrm>
            <a:off x="5876416" y="3045495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3" action="ppaction://hlinksldjump"/>
              </a:rPr>
              <a:t>20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Куб 23"/>
          <p:cNvSpPr/>
          <p:nvPr/>
        </p:nvSpPr>
        <p:spPr>
          <a:xfrm>
            <a:off x="6700080" y="3045495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4" action="ppaction://hlinksldjump"/>
              </a:rPr>
              <a:t>30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Куб 24"/>
          <p:cNvSpPr/>
          <p:nvPr/>
        </p:nvSpPr>
        <p:spPr>
          <a:xfrm>
            <a:off x="7529687" y="3045495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5" action="ppaction://hlinksldjump"/>
              </a:rPr>
              <a:t>40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Куб 25"/>
          <p:cNvSpPr/>
          <p:nvPr/>
        </p:nvSpPr>
        <p:spPr>
          <a:xfrm>
            <a:off x="5228155" y="430090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6" action="ppaction://hlinksldjump"/>
              </a:rPr>
              <a:t>10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Куб 26"/>
          <p:cNvSpPr/>
          <p:nvPr/>
        </p:nvSpPr>
        <p:spPr>
          <a:xfrm>
            <a:off x="5920615" y="430090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7" action="ppaction://hlinksldjump"/>
              </a:rPr>
              <a:t>20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Куб 27"/>
          <p:cNvSpPr/>
          <p:nvPr/>
        </p:nvSpPr>
        <p:spPr>
          <a:xfrm>
            <a:off x="6744279" y="430090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8" action="ppaction://hlinksldjump"/>
              </a:rPr>
              <a:t>30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Куб 28"/>
          <p:cNvSpPr/>
          <p:nvPr/>
        </p:nvSpPr>
        <p:spPr>
          <a:xfrm>
            <a:off x="7573886" y="4300902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9" action="ppaction://hlinksldjump"/>
              </a:rPr>
              <a:t>40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Куб 33"/>
          <p:cNvSpPr/>
          <p:nvPr/>
        </p:nvSpPr>
        <p:spPr>
          <a:xfrm>
            <a:off x="5207520" y="5641848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0" action="ppaction://hlinksldjump"/>
              </a:rPr>
              <a:t>10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Куб 34"/>
          <p:cNvSpPr/>
          <p:nvPr/>
        </p:nvSpPr>
        <p:spPr>
          <a:xfrm>
            <a:off x="5899980" y="5641848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1" action="ppaction://hlinksldjump"/>
              </a:rPr>
              <a:t>20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Куб 35"/>
          <p:cNvSpPr/>
          <p:nvPr/>
        </p:nvSpPr>
        <p:spPr>
          <a:xfrm>
            <a:off x="6723644" y="5641848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2" action="ppaction://hlinksldjump"/>
              </a:rPr>
              <a:t>30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Куб 36"/>
          <p:cNvSpPr/>
          <p:nvPr/>
        </p:nvSpPr>
        <p:spPr>
          <a:xfrm>
            <a:off x="7553251" y="5641848"/>
            <a:ext cx="1080120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3" action="ppaction://hlinksldjump"/>
              </a:rPr>
              <a:t>40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32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resentacid.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8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006886" y="5108334"/>
            <a:ext cx="413201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984" y="4157797"/>
            <a:ext cx="413201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4044" y="692696"/>
            <a:ext cx="63089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 пословицу.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819" y="4359210"/>
            <a:ext cx="3772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Нет </a:t>
            </a:r>
            <a:r>
              <a:rPr lang="ru-RU" sz="2800" b="1" dirty="0" smtClean="0"/>
              <a:t>друга</a:t>
            </a:r>
            <a:r>
              <a:rPr lang="ru-RU" sz="2000" b="1" dirty="0" smtClean="0"/>
              <a:t> </a:t>
            </a:r>
            <a:r>
              <a:rPr lang="ru-RU" sz="3200" b="1" dirty="0" smtClean="0"/>
              <a:t>– ищи, …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23928" y="5139364"/>
            <a:ext cx="3261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а нашёл – береги.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5-конечная звезда 8"/>
          <p:cNvSpPr/>
          <p:nvPr/>
        </p:nvSpPr>
        <p:spPr>
          <a:xfrm>
            <a:off x="7151468" y="2598565"/>
            <a:ext cx="1913762" cy="17625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10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06886" y="5119874"/>
            <a:ext cx="4132010" cy="100811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>
            <a:hlinkClick r:id="rId4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8264" y="6165304"/>
            <a:ext cx="3323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Возврат к списку тем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92455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photo.bigbo.ru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172" y="3406353"/>
            <a:ext cx="5831400" cy="333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308" y="482419"/>
            <a:ext cx="895369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Устное народное творчество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95" y="2636912"/>
            <a:ext cx="4873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 мелодию.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1\Desktop\нота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0850" y="3555603"/>
            <a:ext cx="2395636" cy="303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во поле береза стояла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email"/>
          <a:stretch>
            <a:fillRect/>
          </a:stretch>
        </p:blipFill>
        <p:spPr>
          <a:xfrm>
            <a:off x="5093362" y="5555704"/>
            <a:ext cx="609600" cy="609600"/>
          </a:xfrm>
          <a:prstGeom prst="rect">
            <a:avLst/>
          </a:prstGeom>
        </p:spPr>
      </p:pic>
      <p:sp>
        <p:nvSpPr>
          <p:cNvPr id="8" name="5-конечная звезда 7"/>
          <p:cNvSpPr/>
          <p:nvPr/>
        </p:nvSpPr>
        <p:spPr>
          <a:xfrm>
            <a:off x="6804248" y="2458520"/>
            <a:ext cx="1913762" cy="17625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>
            <a:hlinkClick r:id="rId7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12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okartinkah.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592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995" y="18395"/>
            <a:ext cx="895369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Устное народное творчество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0741" y="2073799"/>
            <a:ext cx="48042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 загадку.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2010" y="3562767"/>
            <a:ext cx="541412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Кто может говорить на всех языках?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66608" y="4941168"/>
            <a:ext cx="312834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Эхо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56213" y="4941168"/>
            <a:ext cx="3128348" cy="100811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5-конечная звезда 9"/>
          <p:cNvSpPr/>
          <p:nvPr/>
        </p:nvSpPr>
        <p:spPr>
          <a:xfrm>
            <a:off x="6804248" y="2458520"/>
            <a:ext cx="1913762" cy="17625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53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User\Desktop\photo.bigbo.ru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06604"/>
            <a:ext cx="5831400" cy="333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308" y="482419"/>
            <a:ext cx="895369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Устное народное творчество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3169" y="3074714"/>
            <a:ext cx="541412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с английского переводится фольклор?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6804248" y="2458520"/>
            <a:ext cx="1913762" cy="17625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3928" y="4869160"/>
            <a:ext cx="440601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Народная мудрость.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29577" y="4869160"/>
            <a:ext cx="4406014" cy="100811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988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" y="188640"/>
            <a:ext cx="8963597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Литературная сказка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6804248" y="1988840"/>
            <a:ext cx="1913762" cy="176256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615" y="2204864"/>
            <a:ext cx="5414126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И на мачеху стирала,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И горох перебирала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По ночам при свечке.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А спала у печки.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Хороша, как солнышко.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Кто же это?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04797" y="5157936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Золушка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04797" y="5157192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561" y="1199945"/>
            <a:ext cx="48042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 загадку.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10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" y="188640"/>
            <a:ext cx="8963597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Литературная сказка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9" y="1219398"/>
            <a:ext cx="6489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Узнай сказку по вещам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1\Desktop\кот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1" y="1988839"/>
            <a:ext cx="2256644" cy="169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\Desktop\сапоги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192" y="1988839"/>
            <a:ext cx="1248882" cy="91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Куб 7"/>
          <p:cNvSpPr/>
          <p:nvPr/>
        </p:nvSpPr>
        <p:spPr>
          <a:xfrm>
            <a:off x="3148228" y="1977491"/>
            <a:ext cx="3159994" cy="114257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Ш. Перро  «Кот в сапогах»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Куб 10"/>
          <p:cNvSpPr/>
          <p:nvPr/>
        </p:nvSpPr>
        <p:spPr>
          <a:xfrm>
            <a:off x="3139130" y="1977491"/>
            <a:ext cx="3159995" cy="114257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Picture 4" descr="C:\Users\1\Desktop\телефон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928" y="2981399"/>
            <a:ext cx="2469018" cy="174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Куб 12"/>
          <p:cNvSpPr/>
          <p:nvPr/>
        </p:nvSpPr>
        <p:spPr>
          <a:xfrm>
            <a:off x="4355976" y="3143541"/>
            <a:ext cx="3159995" cy="1142575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 Чуковский «Телефон»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Куб 13"/>
          <p:cNvSpPr/>
          <p:nvPr/>
        </p:nvSpPr>
        <p:spPr>
          <a:xfrm>
            <a:off x="4358533" y="3143541"/>
            <a:ext cx="3159995" cy="1142575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9" name="Picture 5" descr="C:\Users\1\Desktop\корзина с пирогами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7833" y="4039907"/>
            <a:ext cx="1920700" cy="164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Куб 15"/>
          <p:cNvSpPr/>
          <p:nvPr/>
        </p:nvSpPr>
        <p:spPr>
          <a:xfrm>
            <a:off x="4915633" y="4270092"/>
            <a:ext cx="3159995" cy="1142575"/>
          </a:xfrm>
          <a:prstGeom prst="cub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Сказка «Маша и медведь»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Куб 16"/>
          <p:cNvSpPr/>
          <p:nvPr/>
        </p:nvSpPr>
        <p:spPr>
          <a:xfrm>
            <a:off x="4915633" y="4286116"/>
            <a:ext cx="3159995" cy="1142575"/>
          </a:xfrm>
          <a:prstGeom prst="cub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0" name="Picture 6" descr="C:\Users\1\Desktop\зеркало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2127" y="5524397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1\Desktop\яблоко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8175" y="5428691"/>
            <a:ext cx="1524000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Куб 19"/>
          <p:cNvSpPr/>
          <p:nvPr/>
        </p:nvSpPr>
        <p:spPr>
          <a:xfrm>
            <a:off x="5220072" y="5452833"/>
            <a:ext cx="3616447" cy="1142575"/>
          </a:xfrm>
          <a:prstGeom prst="cube">
            <a:avLst/>
          </a:prstGeom>
          <a:solidFill>
            <a:srgbClr val="E109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Пушкин «Сказка о мертвой царевне»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Куб 20"/>
          <p:cNvSpPr/>
          <p:nvPr/>
        </p:nvSpPr>
        <p:spPr>
          <a:xfrm>
            <a:off x="5220072" y="5466372"/>
            <a:ext cx="3616447" cy="1142575"/>
          </a:xfrm>
          <a:prstGeom prst="cube">
            <a:avLst/>
          </a:prstGeom>
          <a:solidFill>
            <a:srgbClr val="E109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6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" y="188640"/>
            <a:ext cx="8963597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Литературная сказка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9" y="1219398"/>
            <a:ext cx="75074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какой сказки отрывок?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615" y="2132856"/>
            <a:ext cx="5414126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Отец их, король той страны, женился на злой королеве, которая невзлюбила бедных детей. Им пришлось испытать это в первый же день: во дворце шло веселье, и дети затеяли игру в гости, но мачеха вместо разных пирожных и печеных яблок, которых они всегда получали вдоволь, дала им чайную чашку песку и сказала, что они могут представить себе, будто это угощение.</a:t>
            </a:r>
          </a:p>
        </p:txBody>
      </p:sp>
      <p:sp>
        <p:nvSpPr>
          <p:cNvPr id="8" name="Стрелка вниз 7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64088" y="5157192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Г. Х. Андерсен «Дикие лебеди»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64088" y="5157192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451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екторный сток: персонажи советских мультфильмов :: NoNaM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4023" y="3063213"/>
            <a:ext cx="2997996" cy="379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536" y="188640"/>
            <a:ext cx="8963597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Литературная сказка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615" y="1738089"/>
            <a:ext cx="5096465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На чем ехали с железнодорожной станции в деревню Простоквашино дядя Фёдор и его друзья?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64088" y="4853136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 тракторе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64088" y="4829885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62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30236"/>
            <a:ext cx="4867364" cy="365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8568952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А. Н. Рыбаков «Кортик»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C000"/>
                </a:solidFill>
              </a:rPr>
              <a:t>10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615" y="1738089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Как Генка добирался до Москвы?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64088" y="4853136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ящике под вагоном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64088" y="4820879"/>
            <a:ext cx="3181878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трелка вниз 9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77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2-tub-ru.yandex.net/i?id=c514d8440bddf1d03b1fa24d19325ff6-43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207" y="3027787"/>
            <a:ext cx="3694592" cy="362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32656"/>
            <a:ext cx="8568952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А. Н. Рыбаков «Кортик»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6804248" y="1378400"/>
            <a:ext cx="1913762" cy="1762568"/>
          </a:xfrm>
          <a:prstGeom prst="star5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C000"/>
                </a:solidFill>
              </a:rPr>
              <a:t>20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1558244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Кому принадлежал кортик?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35996" y="485313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Офицеру с линкора «Императрица Мария»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35996" y="485313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02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ни православной культуры проходят в храме Христа Спасителя в Москве FineArtBlog.ru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3944"/>
            <a:ext cx="69723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32656"/>
            <a:ext cx="8568952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А. Н. Рыбаков «Кортик»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3466" y="1182504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Какой храм мог видеть из окна своей квартиры в Москве Мишка?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C000"/>
                </a:solidFill>
              </a:rPr>
              <a:t>30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600069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Храм Христа Спасителя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98326" y="5600069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3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568952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А. Н. Рыбаков «Кортик»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C000"/>
                </a:solidFill>
              </a:rPr>
              <a:t>40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6" name="Стрелка вниз 5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7613" y="2030226"/>
            <a:ext cx="6158213" cy="36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«молодой человек в длинной пожелтевшей бархатной толстовке с лоснящимся чёрным бантом и в узких брюках «дудочкой». У него длинный, тонкий нос и острый кадык… Растопыренной ладонью  ежесекундно откидывает назад падающие на лицо длинные, прямые, неопределённого цвета волосы»?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5600069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Славку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32040" y="5600069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0040" y="1022054"/>
            <a:ext cx="5580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Рыбаков описывает следующим образом: </a:t>
            </a:r>
          </a:p>
        </p:txBody>
      </p:sp>
    </p:spTree>
    <p:extLst>
      <p:ext uri="{BB962C8B-B14F-4D97-AF65-F5344CB8AC3E}">
        <p14:creationId xmlns:p14="http://schemas.microsoft.com/office/powerpoint/2010/main" xmlns="" val="74159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609" y="404664"/>
            <a:ext cx="8960862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Л. </a:t>
            </a:r>
            <a:r>
              <a:rPr lang="ru-RU" sz="3200" b="1" dirty="0" err="1" smtClean="0">
                <a:solidFill>
                  <a:srgbClr val="FF0000"/>
                </a:solidFill>
              </a:rPr>
              <a:t>Лагин</a:t>
            </a:r>
            <a:r>
              <a:rPr lang="ru-RU" sz="3200" b="1" dirty="0" smtClean="0">
                <a:solidFill>
                  <a:srgbClr val="FF0000"/>
                </a:solidFill>
              </a:rPr>
              <a:t> «Старик Хоттабыч»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Стрелка вниз 5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0609" y="1379326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Учеником какого класса был </a:t>
            </a:r>
            <a:r>
              <a:rPr lang="ru-RU" sz="3200" dirty="0" err="1" smtClean="0">
                <a:solidFill>
                  <a:schemeClr val="tx1"/>
                </a:solidFill>
              </a:rPr>
              <a:t>Волька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Костыльков</a:t>
            </a:r>
            <a:r>
              <a:rPr lang="ru-RU" sz="3200" dirty="0" smtClean="0">
                <a:solidFill>
                  <a:schemeClr val="tx1"/>
                </a:solidFill>
              </a:rPr>
              <a:t>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5399508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6 «Б» класса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32040" y="5399508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21422"/>
            <a:ext cx="2808312" cy="393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46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86805"/>
            <a:ext cx="3533736" cy="509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0609" y="404664"/>
            <a:ext cx="8960862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Л. </a:t>
            </a:r>
            <a:r>
              <a:rPr lang="ru-RU" sz="3200" b="1" dirty="0" err="1" smtClean="0">
                <a:solidFill>
                  <a:srgbClr val="FF0000"/>
                </a:solidFill>
              </a:rPr>
              <a:t>Лагин</a:t>
            </a:r>
            <a:r>
              <a:rPr lang="ru-RU" sz="3200" b="1" dirty="0" smtClean="0">
                <a:solidFill>
                  <a:srgbClr val="FF0000"/>
                </a:solidFill>
              </a:rPr>
              <a:t> «Старик Хоттабыч»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Стрелка вниз 5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29487" y="1405903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В кого превращался старик, когда огорчался?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8024" y="5229200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 рыбку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06458" y="5229200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215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3528"/>
            <a:ext cx="8964487" cy="641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0609" y="404664"/>
            <a:ext cx="8960862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Л. </a:t>
            </a:r>
            <a:r>
              <a:rPr lang="ru-RU" sz="3200" b="1" dirty="0" err="1" smtClean="0">
                <a:solidFill>
                  <a:srgbClr val="FF0000"/>
                </a:solidFill>
              </a:rPr>
              <a:t>Лагин</a:t>
            </a:r>
            <a:r>
              <a:rPr lang="ru-RU" sz="3200" b="1" dirty="0" smtClean="0">
                <a:solidFill>
                  <a:srgbClr val="FF0000"/>
                </a:solidFill>
              </a:rPr>
              <a:t> «Старик Хоттабыч»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4149080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Назовите полное имя Хоттабыча.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30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Стрелка вниз 6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5241562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Гассан</a:t>
            </a:r>
            <a:r>
              <a:rPr lang="ru-RU" sz="2400" b="1" dirty="0" smtClean="0">
                <a:solidFill>
                  <a:schemeClr val="tx1"/>
                </a:solidFill>
              </a:rPr>
              <a:t> Абдуррахман ибн </a:t>
            </a:r>
            <a:r>
              <a:rPr lang="ru-RU" sz="2400" b="1" dirty="0" err="1">
                <a:solidFill>
                  <a:schemeClr val="tx1"/>
                </a:solidFill>
              </a:rPr>
              <a:t>Х</a:t>
            </a:r>
            <a:r>
              <a:rPr lang="ru-RU" sz="2400" b="1" dirty="0" err="1" smtClean="0">
                <a:solidFill>
                  <a:schemeClr val="tx1"/>
                </a:solidFill>
              </a:rPr>
              <a:t>оттаб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5250690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90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03814"/>
            <a:ext cx="4076998" cy="520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0609" y="404664"/>
            <a:ext cx="8960862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Л. </a:t>
            </a:r>
            <a:r>
              <a:rPr lang="ru-RU" sz="3200" b="1" dirty="0" err="1" smtClean="0">
                <a:solidFill>
                  <a:srgbClr val="FF0000"/>
                </a:solidFill>
              </a:rPr>
              <a:t>Лагин</a:t>
            </a:r>
            <a:r>
              <a:rPr lang="ru-RU" sz="3200" b="1" dirty="0" smtClean="0">
                <a:solidFill>
                  <a:srgbClr val="FF0000"/>
                </a:solidFill>
              </a:rPr>
              <a:t> «Старик Хоттабыч»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1259632" y="3408590"/>
            <a:ext cx="1913762" cy="1762568"/>
          </a:xfrm>
          <a:prstGeom prst="star5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40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6301" y="1716832"/>
            <a:ext cx="5096465" cy="1402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 </a:t>
            </a:r>
            <a:r>
              <a:rPr lang="ru-RU" sz="3200" dirty="0">
                <a:solidFill>
                  <a:schemeClr val="tx1"/>
                </a:solidFill>
              </a:rPr>
              <a:t>Про какую страну рассказывал </a:t>
            </a:r>
            <a:r>
              <a:rPr lang="ru-RU" sz="3200" dirty="0" err="1">
                <a:solidFill>
                  <a:schemeClr val="tx1"/>
                </a:solidFill>
              </a:rPr>
              <a:t>Волька</a:t>
            </a:r>
            <a:r>
              <a:rPr lang="ru-RU" sz="3200" dirty="0">
                <a:solidFill>
                  <a:schemeClr val="tx1"/>
                </a:solidFill>
              </a:rPr>
              <a:t> на уроке географии?</a:t>
            </a:r>
          </a:p>
        </p:txBody>
      </p:sp>
      <p:sp>
        <p:nvSpPr>
          <p:cNvPr id="7" name="Стрелка вниз 6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5241562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 Индию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5241562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7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3795" y="332656"/>
            <a:ext cx="8810693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Поэтическая тетрадь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10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615" y="2536606"/>
            <a:ext cx="5809875" cy="22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Мороз и солнце; день чудесный</a:t>
            </a:r>
            <a:r>
              <a:rPr lang="ru-RU" sz="2400" dirty="0" smtClean="0">
                <a:solidFill>
                  <a:schemeClr val="tx1"/>
                </a:solidFill>
              </a:rPr>
              <a:t>!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Еще </a:t>
            </a:r>
            <a:r>
              <a:rPr lang="ru-RU" sz="2400" dirty="0">
                <a:solidFill>
                  <a:schemeClr val="tx1"/>
                </a:solidFill>
              </a:rPr>
              <a:t>ты дремлешь, друг прелестный –Пора, красавица, проснись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Открой </a:t>
            </a:r>
            <a:r>
              <a:rPr lang="ru-RU" sz="2400" dirty="0">
                <a:solidFill>
                  <a:schemeClr val="tx1"/>
                </a:solidFill>
              </a:rPr>
              <a:t>сомкнуты негой </a:t>
            </a:r>
            <a:r>
              <a:rPr lang="ru-RU" sz="2400" dirty="0" smtClean="0">
                <a:solidFill>
                  <a:schemeClr val="tx1"/>
                </a:solidFill>
              </a:rPr>
              <a:t>взоры…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00631" y="524230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</a:t>
            </a:r>
            <a:r>
              <a:rPr lang="ru-RU" sz="2400" b="1" dirty="0" smtClean="0">
                <a:solidFill>
                  <a:schemeClr val="tx1"/>
                </a:solidFill>
              </a:rPr>
              <a:t>. С. Пушкин</a:t>
            </a:r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00631" y="524230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9" y="1219398"/>
            <a:ext cx="61863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автор этих строк?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86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795" y="332656"/>
            <a:ext cx="8810693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Поэтическая тетрадь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5-конечная звезда 2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20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4" name="Стрелка вниз 3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497" y="2276872"/>
            <a:ext cx="5809875" cy="22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Какая из басен И. А. Крылова содержит мораль, соответствующую пословице «Без труда не выловишь и рыбку из пруда»?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59454" y="501317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«Стрекоза и Муравей»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8653" y="501317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1219398"/>
            <a:ext cx="59409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Басни И. А. Крылова</a:t>
            </a:r>
            <a:endParaRPr lang="ru-RU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11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3795" y="332656"/>
            <a:ext cx="8810693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Поэтическая тетрадь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30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6" name="Стрелка вниз 5">
            <a:hlinkClick r:id="rId2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995" y="1219399"/>
            <a:ext cx="6736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</a:rPr>
              <a:t>Какие средства художественной </a:t>
            </a:r>
          </a:p>
          <a:p>
            <a:r>
              <a:rPr lang="ru-RU" sz="2800" b="1" dirty="0" smtClean="0">
                <a:solidFill>
                  <a:srgbClr val="003300"/>
                </a:solidFill>
              </a:rPr>
              <a:t>выразительности использованы в </a:t>
            </a:r>
          </a:p>
          <a:p>
            <a:r>
              <a:rPr lang="ru-RU" sz="2800" b="1" dirty="0" smtClean="0">
                <a:solidFill>
                  <a:srgbClr val="003300"/>
                </a:solidFill>
              </a:rPr>
              <a:t>данном отрывке?</a:t>
            </a:r>
            <a:endParaRPr lang="ru-RU" sz="2800" b="1" dirty="0">
              <a:solidFill>
                <a:srgbClr val="0033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7166" y="2754235"/>
            <a:ext cx="5809875" cy="22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tx1"/>
                </a:solidFill>
              </a:rPr>
              <a:t>Буря мглою небо кроет,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Вихри снежные крутя;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i="1" dirty="0">
                <a:solidFill>
                  <a:schemeClr val="tx1"/>
                </a:solidFill>
              </a:rPr>
              <a:t>То, как зверь, она завоет, </a:t>
            </a:r>
            <a:br>
              <a:rPr lang="ru-RU" sz="2800" i="1" dirty="0">
                <a:solidFill>
                  <a:schemeClr val="tx1"/>
                </a:solidFill>
              </a:rPr>
            </a:br>
            <a:r>
              <a:rPr lang="ru-RU" sz="2800" i="1" dirty="0">
                <a:solidFill>
                  <a:schemeClr val="tx1"/>
                </a:solidFill>
              </a:rPr>
              <a:t>То заплачет, как </a:t>
            </a:r>
            <a:r>
              <a:rPr lang="ru-RU" sz="2800" i="1" dirty="0" smtClean="0">
                <a:solidFill>
                  <a:schemeClr val="tx1"/>
                </a:solidFill>
              </a:rPr>
              <a:t>дитя…</a:t>
            </a:r>
            <a:r>
              <a:rPr lang="ru-RU" sz="2400" i="1" dirty="0" smtClean="0"/>
              <a:t> 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5399508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Олицетворение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6406" y="5399508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5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9343" y="3951447"/>
            <a:ext cx="2660610" cy="313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795" y="332656"/>
            <a:ext cx="8810693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Поэтическая тетрадь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256522" y="1019637"/>
            <a:ext cx="1913762" cy="1762568"/>
          </a:xfrm>
          <a:prstGeom prst="star5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40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6" name="Стрелка вниз 5">
            <a:hlinkClick r:id="rId3" action="ppaction://hlinksldjump"/>
          </p:cNvPr>
          <p:cNvSpPr/>
          <p:nvPr/>
        </p:nvSpPr>
        <p:spPr>
          <a:xfrm rot="5400000">
            <a:off x="442503" y="591841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5995" y="1219399"/>
            <a:ext cx="6736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Биография А. С. Пушкина</a:t>
            </a:r>
            <a:endParaRPr lang="ru-RU" sz="4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5615" y="2276872"/>
            <a:ext cx="5809875" cy="1754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1"/>
                </a:solidFill>
              </a:rPr>
              <a:t>Как назывался лицей, в котором обучался А. С. Пушкин?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46910" y="501317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Царскосельский лицей</a:t>
            </a:r>
            <a:endParaRPr lang="ru-RU" sz="2800" b="1" dirty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46910" y="5013176"/>
            <a:ext cx="4009970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72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139774"/>
            <a:ext cx="84969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Источники:</a:t>
            </a:r>
          </a:p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pushkin.ru/news/pushkin-news/interesnie-fakti-o-pushkine-1208.html</a:t>
            </a:r>
            <a:endParaRPr lang="ru-RU" sz="2400" dirty="0" smtClean="0"/>
          </a:p>
          <a:p>
            <a:r>
              <a:rPr lang="en-US" sz="2400" dirty="0">
                <a:hlinkClick r:id="rId3"/>
              </a:rPr>
              <a:t>http://www.kostyor.ru</a:t>
            </a:r>
            <a:r>
              <a:rPr lang="en-US" sz="2400" dirty="0" smtClean="0">
                <a:hlinkClick r:id="rId3"/>
              </a:rPr>
              <a:t>/</a:t>
            </a:r>
            <a:endParaRPr lang="ru-RU" sz="2400" dirty="0" smtClean="0"/>
          </a:p>
          <a:p>
            <a:r>
              <a:rPr lang="en-US" sz="2400" dirty="0">
                <a:hlinkClick r:id="rId4"/>
              </a:rPr>
              <a:t>http://www.detskiy-mir.net</a:t>
            </a:r>
            <a:r>
              <a:rPr lang="en-US" sz="2400" dirty="0" smtClean="0">
                <a:hlinkClick r:id="rId4"/>
              </a:rPr>
              <a:t>/</a:t>
            </a:r>
            <a:endParaRPr lang="ru-RU" sz="2400" dirty="0" smtClean="0"/>
          </a:p>
          <a:p>
            <a:r>
              <a:rPr lang="en-US" sz="2400" dirty="0" smtClean="0">
                <a:hlinkClick r:id="rId5"/>
              </a:rPr>
              <a:t>www.litmir.co</a:t>
            </a:r>
            <a:endParaRPr lang="ru-RU" sz="2400" dirty="0" smtClean="0"/>
          </a:p>
          <a:p>
            <a:r>
              <a:rPr lang="en-US" sz="2400" dirty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www.dzu-dzu.ru/khram-khrista-spasitelya</a:t>
            </a:r>
            <a:endParaRPr lang="ru-RU" sz="2400" dirty="0"/>
          </a:p>
          <a:p>
            <a:r>
              <a:rPr lang="en-US" sz="2400" dirty="0" smtClean="0">
                <a:hlinkClick r:id="rId7"/>
              </a:rPr>
              <a:t>http://ru.wikipedia.org</a:t>
            </a:r>
            <a:endParaRPr lang="en-US" sz="2400" dirty="0" smtClean="0"/>
          </a:p>
          <a:p>
            <a:r>
              <a:rPr lang="en-US" sz="2400" dirty="0">
                <a:hlinkClick r:id="rId8"/>
              </a:rPr>
              <a:t>http://</a:t>
            </a:r>
            <a:r>
              <a:rPr lang="en-US" sz="2400" dirty="0" smtClean="0">
                <a:hlinkClick r:id="rId8"/>
              </a:rPr>
              <a:t>us.123rf.com/450wm/lenm/lenm1111/lenm111100010/11197732-82.jpg</a:t>
            </a:r>
            <a:endParaRPr lang="ru-RU" sz="2400" dirty="0" smtClean="0"/>
          </a:p>
          <a:p>
            <a:r>
              <a:rPr lang="en-US" sz="2400" dirty="0">
                <a:hlinkClick r:id="rId9"/>
              </a:rPr>
              <a:t>http://mp3xl.net/song/russkaya_narodnaya_vo_pole_bereza_stoyala</a:t>
            </a:r>
            <a:r>
              <a:rPr lang="en-US" sz="2400" dirty="0" smtClean="0">
                <a:hlinkClick r:id="rId9"/>
              </a:rPr>
              <a:t>/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468684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450</TotalTime>
  <Words>654</Words>
  <Application>Microsoft Office PowerPoint</Application>
  <PresentationFormat>Экран (4:3)</PresentationFormat>
  <Paragraphs>152</Paragraphs>
  <Slides>24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ОЛЕГ</cp:lastModifiedBy>
  <cp:revision>101</cp:revision>
  <dcterms:created xsi:type="dcterms:W3CDTF">2015-02-01T12:41:01Z</dcterms:created>
  <dcterms:modified xsi:type="dcterms:W3CDTF">2015-12-15T18:15:46Z</dcterms:modified>
</cp:coreProperties>
</file>