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00FFFF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6AE1A-79F8-48B8-9482-096BD9EB5EC9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18B01-2988-4DD5-9BDC-C73F4C27A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28662" y="3643314"/>
            <a:ext cx="2214578" cy="27146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Ирина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Токмакова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«МНЕ ГРУСТНО»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2" name="Picture 4" descr="http://s12.mggcdn.net/s/data/peoples/1/339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2214578" cy="2963765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143372" y="557214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 smtClean="0">
                <a:solidFill>
                  <a:schemeClr val="bg1"/>
                </a:solidFill>
              </a:rPr>
              <a:t>Презентацию подготовила:</a:t>
            </a:r>
          </a:p>
          <a:p>
            <a:pPr algn="ctr"/>
            <a:r>
              <a:rPr lang="ru-RU" sz="1200" i="1" dirty="0" smtClean="0">
                <a:solidFill>
                  <a:schemeClr val="bg1"/>
                </a:solidFill>
              </a:rPr>
              <a:t>Еремеева Елена Юрьевна</a:t>
            </a:r>
          </a:p>
          <a:p>
            <a:pPr algn="ctr"/>
            <a:r>
              <a:rPr lang="ru-RU" sz="1200" i="1" dirty="0" smtClean="0">
                <a:solidFill>
                  <a:schemeClr val="bg1"/>
                </a:solidFill>
              </a:rPr>
              <a:t>БОУ «СОШ с УИОП №73» г.Омск</a:t>
            </a:r>
            <a:endParaRPr lang="ru-RU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42638264_Syuzhetno-rolevaya-igra-Carevna-Nesmeyana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357562"/>
            <a:ext cx="4321979" cy="2881319"/>
          </a:xfrm>
          <a:prstGeom prst="rect">
            <a:avLst/>
          </a:prstGeom>
        </p:spPr>
      </p:pic>
      <p:sp>
        <p:nvSpPr>
          <p:cNvPr id="3" name="Загнутый угол 2"/>
          <p:cNvSpPr/>
          <p:nvPr/>
        </p:nvSpPr>
        <p:spPr>
          <a:xfrm>
            <a:off x="3500430" y="714356"/>
            <a:ext cx="4857784" cy="1285884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</a:rPr>
              <a:t>Мне грустно – я лежу больной,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3500430" y="714356"/>
            <a:ext cx="4857784" cy="1285884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</a:rPr>
              <a:t>Вот новый катер заводной,</a:t>
            </a:r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7172" name="Picture 4" descr="http://www.toy.com.ua/i/goods/gallery/b/4899.jpe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3643314"/>
            <a:ext cx="4024341" cy="3018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xit" presetSubtype="16" fill="hold" grpId="1" nodeType="after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929ca_4f6c22b1_XL.jpg"/>
          <p:cNvPicPr>
            <a:picLocks noChangeAspect="1"/>
          </p:cNvPicPr>
          <p:nvPr/>
        </p:nvPicPr>
        <p:blipFill>
          <a:blip r:embed="rId2"/>
          <a:srcRect r="26562"/>
          <a:stretch>
            <a:fillRect/>
          </a:stretch>
        </p:blipFill>
        <p:spPr>
          <a:xfrm>
            <a:off x="857224" y="2786058"/>
            <a:ext cx="3643338" cy="3307420"/>
          </a:xfrm>
          <a:prstGeom prst="rect">
            <a:avLst/>
          </a:prstGeom>
        </p:spPr>
      </p:pic>
      <p:pic>
        <p:nvPicPr>
          <p:cNvPr id="6148" name="Picture 4" descr="http://v.foto.radikal.ru/0705/cb/101c1f94de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642918"/>
            <a:ext cx="3714776" cy="3286148"/>
          </a:xfrm>
          <a:prstGeom prst="cloudCallout">
            <a:avLst>
              <a:gd name="adj1" fmla="val -79667"/>
              <a:gd name="adj2" fmla="val 26628"/>
            </a:avLst>
          </a:prstGeom>
          <a:noFill/>
          <a:ln w="57150">
            <a:solidFill>
              <a:srgbClr val="7030A0"/>
            </a:solidFill>
          </a:ln>
        </p:spPr>
      </p:pic>
      <p:sp>
        <p:nvSpPr>
          <p:cNvPr id="10" name="Загнутый угол 9"/>
          <p:cNvSpPr/>
          <p:nvPr/>
        </p:nvSpPr>
        <p:spPr>
          <a:xfrm>
            <a:off x="4643438" y="4071942"/>
            <a:ext cx="3786214" cy="192882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</a:rPr>
              <a:t>А в деревне – 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ЛОШАДИ</a:t>
            </a:r>
            <a:r>
              <a:rPr lang="ru-RU" sz="4400" b="1" dirty="0" smtClean="0">
                <a:solidFill>
                  <a:srgbClr val="7030A0"/>
                </a:solidFill>
              </a:rPr>
              <a:t>.</a:t>
            </a:r>
            <a:endParaRPr lang="ru-RU" sz="4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42638264_Syuzhetno-rolevaya-igra-Carevna-Nesmeyana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357562"/>
            <a:ext cx="4321979" cy="2881319"/>
          </a:xfrm>
          <a:prstGeom prst="rect">
            <a:avLst/>
          </a:prstGeom>
        </p:spPr>
      </p:pic>
      <p:sp>
        <p:nvSpPr>
          <p:cNvPr id="4" name="Загнутый угол 3"/>
          <p:cNvSpPr/>
          <p:nvPr/>
        </p:nvSpPr>
        <p:spPr>
          <a:xfrm>
            <a:off x="2000232" y="928670"/>
            <a:ext cx="6357982" cy="1857388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4400" b="1" dirty="0" smtClean="0">
                <a:solidFill>
                  <a:srgbClr val="7030A0"/>
                </a:solidFill>
              </a:rPr>
              <a:t>Папа мне купил тягач,</a:t>
            </a:r>
          </a:p>
          <a:p>
            <a:pPr algn="ctr"/>
            <a:r>
              <a:rPr lang="ru-RU" sz="4400" b="1" dirty="0" smtClean="0">
                <a:solidFill>
                  <a:srgbClr val="7030A0"/>
                </a:solidFill>
              </a:rPr>
              <a:t>Кран игрушечный и мяч,</a:t>
            </a:r>
          </a:p>
          <a:p>
            <a:pPr algn="ctr"/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5122" name="Picture 2" descr="http://www.pm-plus.ru/images/831012_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928934"/>
            <a:ext cx="3500461" cy="2800370"/>
          </a:xfrm>
          <a:prstGeom prst="rect">
            <a:avLst/>
          </a:prstGeom>
          <a:noFill/>
        </p:spPr>
      </p:pic>
      <p:pic>
        <p:nvPicPr>
          <p:cNvPr id="7" name="Рисунок 6" descr="pelot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5000636"/>
            <a:ext cx="1437332" cy="1395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929ca_4f6c22b1_XL.jpg"/>
          <p:cNvPicPr>
            <a:picLocks noChangeAspect="1"/>
          </p:cNvPicPr>
          <p:nvPr/>
        </p:nvPicPr>
        <p:blipFill>
          <a:blip r:embed="rId2"/>
          <a:srcRect r="26562"/>
          <a:stretch>
            <a:fillRect/>
          </a:stretch>
        </p:blipFill>
        <p:spPr>
          <a:xfrm>
            <a:off x="857224" y="2786058"/>
            <a:ext cx="3643338" cy="3307420"/>
          </a:xfrm>
          <a:prstGeom prst="rect">
            <a:avLst/>
          </a:prstGeom>
        </p:spPr>
      </p:pic>
      <p:sp>
        <p:nvSpPr>
          <p:cNvPr id="3" name="Загнутый угол 2"/>
          <p:cNvSpPr/>
          <p:nvPr/>
        </p:nvSpPr>
        <p:spPr>
          <a:xfrm>
            <a:off x="4643438" y="4071942"/>
            <a:ext cx="3786214" cy="192882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</a:rPr>
              <a:t>А в деревне – 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ЛОШАДИ</a:t>
            </a:r>
            <a:r>
              <a:rPr lang="ru-RU" sz="4400" b="1" dirty="0" smtClean="0">
                <a:solidFill>
                  <a:srgbClr val="7030A0"/>
                </a:solidFill>
              </a:rPr>
              <a:t>.</a:t>
            </a:r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4098" name="Picture 2" descr="http://img198.exs.cx/img198/6542/0093yy.jpg"/>
          <p:cNvPicPr>
            <a:picLocks noChangeAspect="1" noChangeArrowheads="1"/>
          </p:cNvPicPr>
          <p:nvPr/>
        </p:nvPicPr>
        <p:blipFill>
          <a:blip r:embed="rId3"/>
          <a:srcRect l="21109" t="6623" b="30463"/>
          <a:stretch>
            <a:fillRect/>
          </a:stretch>
        </p:blipFill>
        <p:spPr bwMode="auto">
          <a:xfrm>
            <a:off x="3857620" y="642918"/>
            <a:ext cx="4538637" cy="2928958"/>
          </a:xfrm>
          <a:prstGeom prst="cloudCallout">
            <a:avLst>
              <a:gd name="adj1" fmla="val -61855"/>
              <a:gd name="adj2" fmla="val 36952"/>
            </a:avLst>
          </a:prstGeom>
          <a:noFill/>
          <a:ln w="5715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7579b_16368ac1_XL.jpg"/>
          <p:cNvPicPr>
            <a:picLocks noChangeAspect="1"/>
          </p:cNvPicPr>
          <p:nvPr/>
        </p:nvPicPr>
        <p:blipFill>
          <a:blip r:embed="rId2"/>
          <a:srcRect b="8197"/>
          <a:stretch>
            <a:fillRect/>
          </a:stretch>
        </p:blipFill>
        <p:spPr>
          <a:xfrm flipH="1">
            <a:off x="642909" y="642918"/>
            <a:ext cx="4855743" cy="5572164"/>
          </a:xfrm>
          <a:prstGeom prst="rect">
            <a:avLst/>
          </a:prstGeom>
        </p:spPr>
      </p:pic>
      <p:sp>
        <p:nvSpPr>
          <p:cNvPr id="3" name="Загнутый угол 2"/>
          <p:cNvSpPr/>
          <p:nvPr/>
        </p:nvSpPr>
        <p:spPr>
          <a:xfrm>
            <a:off x="1928794" y="714356"/>
            <a:ext cx="6429420" cy="1500198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Мне грустно — я лежу больной. 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Вот вертолётик жестяной.</a:t>
            </a:r>
            <a:r>
              <a:rPr lang="ru-RU" sz="2800" dirty="0" smtClean="0">
                <a:solidFill>
                  <a:srgbClr val="7030A0"/>
                </a:solidFill>
              </a:rPr>
              <a:t> 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074" name="AutoShape 2" descr="http://www.lillu.ru/published/publicdata/SWAN51WA/attachments/SC/products_pictures/fj-703_2_enl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http://www.novorab.ru/Content/uploadfiles/image/%D0%A2%D0%9E%D0%92%D0%90%D0%A0%D0%AB/igrushka_vertolet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4253707" y="2786058"/>
            <a:ext cx="4223547" cy="3390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_kalend4-mart2004_1.jpg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tretch>
            <a:fillRect/>
          </a:stretch>
        </p:blipFill>
        <p:spPr>
          <a:xfrm>
            <a:off x="642910" y="1071546"/>
            <a:ext cx="4878693" cy="5000660"/>
          </a:xfrm>
          <a:prstGeom prst="rect">
            <a:avLst/>
          </a:prstGeom>
          <a:ln w="76200">
            <a:solidFill>
              <a:srgbClr val="7030A0"/>
            </a:solidFill>
          </a:ln>
        </p:spPr>
      </p:pic>
      <p:sp>
        <p:nvSpPr>
          <p:cNvPr id="3" name="Загнутый угол 2"/>
          <p:cNvSpPr/>
          <p:nvPr/>
        </p:nvSpPr>
        <p:spPr>
          <a:xfrm>
            <a:off x="4643438" y="642918"/>
            <a:ext cx="3786214" cy="192882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</a:rPr>
              <a:t>А в деревне – 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ЛОШАДИ</a:t>
            </a:r>
            <a:r>
              <a:rPr lang="ru-RU" sz="4400" b="1" dirty="0" smtClean="0">
                <a:solidFill>
                  <a:srgbClr val="7030A0"/>
                </a:solidFill>
              </a:rPr>
              <a:t>.</a:t>
            </a:r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0_929ca_4f6c22b1_XL.jpg"/>
          <p:cNvPicPr>
            <a:picLocks noChangeAspect="1"/>
          </p:cNvPicPr>
          <p:nvPr/>
        </p:nvPicPr>
        <p:blipFill>
          <a:blip r:embed="rId3"/>
          <a:srcRect r="26562"/>
          <a:stretch>
            <a:fillRect/>
          </a:stretch>
        </p:blipFill>
        <p:spPr>
          <a:xfrm rot="20699586" flipH="1">
            <a:off x="5563258" y="3692543"/>
            <a:ext cx="3873332" cy="3516208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14942" y="4929198"/>
            <a:ext cx="3071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3" name="Рисунок 2" descr="490091066807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571480"/>
            <a:ext cx="7169193" cy="3929090"/>
          </a:xfrm>
          <a:prstGeom prst="rect">
            <a:avLst/>
          </a:prstGeom>
        </p:spPr>
      </p:pic>
      <p:pic>
        <p:nvPicPr>
          <p:cNvPr id="4" name="Рисунок 3" descr="3969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-10000" contrast="20000"/>
          </a:blip>
          <a:stretch>
            <a:fillRect/>
          </a:stretch>
        </p:blipFill>
        <p:spPr>
          <a:xfrm>
            <a:off x="5000628" y="1542084"/>
            <a:ext cx="2736255" cy="2170763"/>
          </a:xfrm>
          <a:prstGeom prst="rect">
            <a:avLst/>
          </a:prstGeom>
        </p:spPr>
      </p:pic>
      <p:sp>
        <p:nvSpPr>
          <p:cNvPr id="7" name="Загнутый угол 6"/>
          <p:cNvSpPr/>
          <p:nvPr/>
        </p:nvSpPr>
        <p:spPr>
          <a:xfrm>
            <a:off x="571472" y="4429132"/>
            <a:ext cx="8001056" cy="178595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А я в деревне летом был, 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Я </a:t>
            </a:r>
            <a:r>
              <a:rPr lang="ru-RU" sz="3600" b="1" dirty="0" smtClean="0">
                <a:solidFill>
                  <a:srgbClr val="FF0000"/>
                </a:solidFill>
              </a:rPr>
              <a:t>ЛОШАДЬ</a:t>
            </a:r>
            <a:r>
              <a:rPr lang="ru-RU" sz="3600" b="1" dirty="0" smtClean="0">
                <a:solidFill>
                  <a:srgbClr val="7030A0"/>
                </a:solidFill>
              </a:rPr>
              <a:t> серую кормил, 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Она сухарь жевала и головой кивала.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artoon_farm_02_vector_161129.jpg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tretch>
            <a:fillRect/>
          </a:stretch>
        </p:blipFill>
        <p:spPr>
          <a:xfrm>
            <a:off x="642910" y="714356"/>
            <a:ext cx="4262439" cy="3500215"/>
          </a:xfrm>
          <a:prstGeom prst="rect">
            <a:avLst/>
          </a:prstGeom>
        </p:spPr>
      </p:pic>
      <p:sp>
        <p:nvSpPr>
          <p:cNvPr id="3" name="Загнутый угол 2"/>
          <p:cNvSpPr/>
          <p:nvPr/>
        </p:nvSpPr>
        <p:spPr>
          <a:xfrm>
            <a:off x="3571868" y="714356"/>
            <a:ext cx="4643470" cy="528641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571868" y="857232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Мне грустно — я лежу больной,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Вот новый катер заводной,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А в деревне —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ЛОШАДИ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ru-RU" sz="2400" b="1" dirty="0">
              <a:solidFill>
                <a:srgbClr val="7030A0"/>
              </a:solidFill>
            </a:endParaRP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Папа мне купил тягач,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Кран игрушечный и мяч.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А в деревне —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ЛОШАДИ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ru-RU" sz="2400" b="1" dirty="0">
              <a:solidFill>
                <a:srgbClr val="7030A0"/>
              </a:solidFill>
            </a:endParaRP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Мне грустно — я лежу больной.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Вот вертолётик жестяной.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А в деревне —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ЛОШАДИ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ru-RU" sz="2400" b="1" dirty="0">
              <a:solidFill>
                <a:srgbClr val="7030A0"/>
              </a:solidFill>
            </a:endParaRP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А я в деревне летом был,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ЛОШАДЬ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серую кормил,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Она сухарь жевала 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И головой кивала.</a:t>
            </a:r>
          </a:p>
        </p:txBody>
      </p:sp>
      <p:pic>
        <p:nvPicPr>
          <p:cNvPr id="5" name="Рисунок 4" descr="0_929ca_4f6c22b1_XL.jpg"/>
          <p:cNvPicPr>
            <a:picLocks noChangeAspect="1"/>
          </p:cNvPicPr>
          <p:nvPr/>
        </p:nvPicPr>
        <p:blipFill>
          <a:blip r:embed="rId3"/>
          <a:srcRect r="26562"/>
          <a:stretch>
            <a:fillRect/>
          </a:stretch>
        </p:blipFill>
        <p:spPr>
          <a:xfrm rot="20609459">
            <a:off x="-371020" y="3924332"/>
            <a:ext cx="3873332" cy="3516208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571480"/>
            <a:ext cx="5857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ОТВЕЧАЕМ НА ВОПРОСЫ: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357298"/>
            <a:ext cx="7786742" cy="571504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solidFill>
                  <a:srgbClr val="002060"/>
                </a:solidFill>
              </a:rPr>
              <a:t> Что тебе особенно понравилось в стихотворении?</a:t>
            </a:r>
            <a:endParaRPr lang="ru-RU" sz="2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357430"/>
            <a:ext cx="77867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§"/>
            </a:pPr>
            <a:r>
              <a:rPr lang="ru-RU" sz="2600" dirty="0" smtClean="0"/>
              <a:t> </a:t>
            </a:r>
            <a:r>
              <a:rPr lang="ru-RU" sz="2600" b="1" dirty="0" smtClean="0"/>
              <a:t>Почему слово «ЛОШАДЬ» выделено другим цветом?</a:t>
            </a:r>
            <a:endParaRPr lang="ru-RU" sz="2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3571876"/>
            <a:ext cx="7786742" cy="928694"/>
          </a:xfrm>
          <a:prstGeom prst="rect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§"/>
            </a:pPr>
            <a:r>
              <a:rPr lang="ru-RU" sz="2600" b="1" dirty="0" smtClean="0">
                <a:solidFill>
                  <a:srgbClr val="002060"/>
                </a:solidFill>
              </a:rPr>
              <a:t> Опиши характер героя.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600" b="1" dirty="0" smtClean="0">
                <a:solidFill>
                  <a:srgbClr val="002060"/>
                </a:solidFill>
              </a:rPr>
              <a:t> Чем он нравится автору </a:t>
            </a:r>
            <a:r>
              <a:rPr lang="ru-RU" sz="2600" b="1" dirty="0" err="1" smtClean="0">
                <a:solidFill>
                  <a:srgbClr val="002060"/>
                </a:solidFill>
              </a:rPr>
              <a:t>И.Токмаковой</a:t>
            </a:r>
            <a:r>
              <a:rPr lang="ru-RU" sz="2600" b="1" dirty="0" smtClean="0">
                <a:solidFill>
                  <a:srgbClr val="002060"/>
                </a:solidFill>
              </a:rPr>
              <a:t>?</a:t>
            </a:r>
            <a:endParaRPr lang="ru-RU" sz="26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4929198"/>
            <a:ext cx="7786742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§"/>
            </a:pPr>
            <a:r>
              <a:rPr lang="ru-RU" sz="2600" b="1" dirty="0" smtClean="0">
                <a:solidFill>
                  <a:srgbClr val="7030A0"/>
                </a:solidFill>
              </a:rPr>
              <a:t>Как рифмуются строчки?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600" b="1" dirty="0" smtClean="0">
                <a:solidFill>
                  <a:srgbClr val="7030A0"/>
                </a:solidFill>
              </a:rPr>
              <a:t> Почему одна строчка не рифмуется с другими?</a:t>
            </a:r>
            <a:endParaRPr lang="ru-RU" sz="2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744" y="642918"/>
            <a:ext cx="47863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7030A0"/>
                </a:solidFill>
              </a:rPr>
              <a:t>Презентацию подготовила: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ЕРЕМЕЕВА ЕЛЕНА ЮРЬЕВНА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учитель начальных классов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БОУ «</a:t>
            </a:r>
            <a:r>
              <a:rPr lang="ru-RU" sz="2800" b="1" dirty="0" err="1" smtClean="0">
                <a:solidFill>
                  <a:srgbClr val="7030A0"/>
                </a:solidFill>
              </a:rPr>
              <a:t>СОШсУИОП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№73»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Г.Омск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0_d6970_b1a5e3f3_XL.jpg"/>
          <p:cNvPicPr>
            <a:picLocks noChangeAspect="1"/>
          </p:cNvPicPr>
          <p:nvPr/>
        </p:nvPicPr>
        <p:blipFill>
          <a:blip r:embed="rId2"/>
          <a:srcRect l="26375"/>
          <a:stretch>
            <a:fillRect/>
          </a:stretch>
        </p:blipFill>
        <p:spPr>
          <a:xfrm flipH="1">
            <a:off x="857224" y="642918"/>
            <a:ext cx="2805139" cy="2857520"/>
          </a:xfrm>
          <a:prstGeom prst="rect">
            <a:avLst/>
          </a:prstGeom>
        </p:spPr>
      </p:pic>
      <p:pic>
        <p:nvPicPr>
          <p:cNvPr id="4" name="Рисунок 3" descr="1601.gif"/>
          <p:cNvPicPr>
            <a:picLocks noChangeAspect="1"/>
          </p:cNvPicPr>
          <p:nvPr/>
        </p:nvPicPr>
        <p:blipFill>
          <a:blip r:embed="rId3">
            <a:lum bright="-20000" contrast="20000"/>
          </a:blip>
          <a:stretch>
            <a:fillRect/>
          </a:stretch>
        </p:blipFill>
        <p:spPr>
          <a:xfrm flipH="1">
            <a:off x="6000760" y="4214818"/>
            <a:ext cx="1900239" cy="1857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4071942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Иллюстрации из сети Интернет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149</Words>
  <Application>Microsoft Office PowerPoint</Application>
  <PresentationFormat>Экран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USN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19</cp:revision>
  <dcterms:created xsi:type="dcterms:W3CDTF">2013-08-19T12:35:08Z</dcterms:created>
  <dcterms:modified xsi:type="dcterms:W3CDTF">2013-10-11T13:02:19Z</dcterms:modified>
</cp:coreProperties>
</file>