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5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2F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941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B88A4-5B27-4672-80E1-700B02A2B861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D3C23-486E-4C0A-8B3D-B8C2A088C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802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D3C23-486E-4C0A-8B3D-B8C2A088CCC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780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D3C23-486E-4C0A-8B3D-B8C2A088CCC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755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D3C23-486E-4C0A-8B3D-B8C2A088CCC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917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0EC1-5CBA-4B08-9D86-6829F59C704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86AA-4399-4FA6-9D7B-7E7A907CA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235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0EC1-5CBA-4B08-9D86-6829F59C704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86AA-4399-4FA6-9D7B-7E7A907CA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789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0EC1-5CBA-4B08-9D86-6829F59C704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86AA-4399-4FA6-9D7B-7E7A907CA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022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0EC1-5CBA-4B08-9D86-6829F59C704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86AA-4399-4FA6-9D7B-7E7A907CA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599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0EC1-5CBA-4B08-9D86-6829F59C704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86AA-4399-4FA6-9D7B-7E7A907CA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776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0EC1-5CBA-4B08-9D86-6829F59C704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86AA-4399-4FA6-9D7B-7E7A907CA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747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0EC1-5CBA-4B08-9D86-6829F59C704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86AA-4399-4FA6-9D7B-7E7A907CA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70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0EC1-5CBA-4B08-9D86-6829F59C704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86AA-4399-4FA6-9D7B-7E7A907CA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965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0EC1-5CBA-4B08-9D86-6829F59C704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86AA-4399-4FA6-9D7B-7E7A907CA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722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0EC1-5CBA-4B08-9D86-6829F59C704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86AA-4399-4FA6-9D7B-7E7A907CA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640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0EC1-5CBA-4B08-9D86-6829F59C704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86AA-4399-4FA6-9D7B-7E7A907CA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205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C0EC1-5CBA-4B08-9D86-6829F59C704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686AA-4399-4FA6-9D7B-7E7A907CA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341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agadochnaya-sila.ru/images/stories/picture/gorynych/gorynych_6.jpg" TargetMode="External"/><Relationship Id="rId7" Type="http://schemas.openxmlformats.org/officeDocument/2006/relationships/hyperlink" Target="http://b2buhgalteria.ru/wp-content/uploads/2014/02/galochka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019.radikal.ru/i626/1402/65/b58eecc68c5c.png" TargetMode="External"/><Relationship Id="rId5" Type="http://schemas.openxmlformats.org/officeDocument/2006/relationships/hyperlink" Target="http://img0.liveinternet.ru/images/attach/c/3/122/168/122168746_0_9f812_756b8b4c_XXL.png" TargetMode="External"/><Relationship Id="rId4" Type="http://schemas.openxmlformats.org/officeDocument/2006/relationships/hyperlink" Target="http://ufolive.ucoz.ru/Skazki/zmej_gorynych_new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ln w="19050"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Проверка читательских </a:t>
            </a:r>
            <a:br>
              <a:rPr lang="ru-RU" sz="5400" b="1" dirty="0" smtClean="0">
                <a:ln w="19050"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5400" b="1" dirty="0" smtClean="0">
                <a:ln w="19050"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умений</a:t>
            </a:r>
            <a:endParaRPr lang="ru-RU" sz="5400" b="1" dirty="0">
              <a:ln w="19050">
                <a:solidFill>
                  <a:srgbClr val="642F04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b="1" dirty="0" smtClean="0">
                <a:solidFill>
                  <a:srgbClr val="642F04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Контрольная работа №1</a:t>
            </a:r>
          </a:p>
          <a:p>
            <a:pPr algn="r"/>
            <a:r>
              <a:rPr lang="ru-RU" b="1" dirty="0">
                <a:solidFill>
                  <a:srgbClr val="642F04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п</a:t>
            </a:r>
            <a:r>
              <a:rPr lang="ru-RU" b="1" dirty="0" smtClean="0">
                <a:solidFill>
                  <a:srgbClr val="642F04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о литературному чтению</a:t>
            </a:r>
            <a:endParaRPr lang="ru-RU" b="1" dirty="0">
              <a:solidFill>
                <a:srgbClr val="642F04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Управляющая кнопка: сведения 3">
            <a:hlinkClick r:id="" action="ppaction://hlinkshowjump?jump=lastslide" highlightClick="1"/>
          </p:cNvPr>
          <p:cNvSpPr/>
          <p:nvPr/>
        </p:nvSpPr>
        <p:spPr>
          <a:xfrm>
            <a:off x="251520" y="243496"/>
            <a:ext cx="540000" cy="540000"/>
          </a:xfrm>
          <a:prstGeom prst="actionButtonInformation">
            <a:avLst/>
          </a:prstGeom>
          <a:solidFill>
            <a:srgbClr val="FFFF00"/>
          </a:solidFill>
          <a:ln w="9525">
            <a:solidFill>
              <a:srgbClr val="642F04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783868" y="188640"/>
            <a:ext cx="1576264" cy="593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800" b="1" dirty="0" smtClean="0">
                <a:solidFill>
                  <a:srgbClr val="642F04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3 класс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58547" y="5373216"/>
            <a:ext cx="39533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Составитель: Печенкина С.В.</a:t>
            </a:r>
          </a:p>
          <a:p>
            <a:pPr algn="ctr"/>
            <a:r>
              <a:rPr lang="ru-RU" b="1" dirty="0" smtClean="0"/>
              <a:t>МКОУ «СОШ №44»,</a:t>
            </a:r>
          </a:p>
          <a:p>
            <a:pPr algn="ctr"/>
            <a:r>
              <a:rPr lang="ru-RU" b="1" dirty="0"/>
              <a:t>г</a:t>
            </a:r>
            <a:r>
              <a:rPr lang="ru-RU" b="1" dirty="0" smtClean="0"/>
              <a:t>орода Миасса, Челябинской области</a:t>
            </a:r>
          </a:p>
          <a:p>
            <a:pPr algn="ctr"/>
            <a:r>
              <a:rPr lang="ru-RU" b="1" dirty="0" smtClean="0"/>
              <a:t>2015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1158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zagadochnaya-sila.ru/images/stories/picture/gorynych/gorynych_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719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45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0.liveinternet.ru/images/attach/c/3/122/168/122168746_0_9f812_756b8b4c_XXL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904656"/>
            <a:ext cx="1836712" cy="1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942398" y="2132856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42398" y="2924944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6" name="Овал 5"/>
          <p:cNvSpPr/>
          <p:nvPr/>
        </p:nvSpPr>
        <p:spPr>
          <a:xfrm>
            <a:off x="942398" y="3681088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6708" y="332656"/>
            <a:ext cx="7990585" cy="19082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1. Выбери </a:t>
            </a:r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наиболее подходящее название </a:t>
            </a:r>
            <a:endParaRPr lang="ru-RU" sz="3200" b="1" dirty="0" smtClean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для </a:t>
            </a:r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текста.</a:t>
            </a:r>
          </a:p>
          <a:p>
            <a:pPr algn="ctr"/>
            <a:endParaRPr lang="ru-RU" sz="54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2110468"/>
            <a:ext cx="1524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Дракон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80" y="2852936"/>
            <a:ext cx="40999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Бой </a:t>
            </a:r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Змея с Добрыней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80" y="3636313"/>
            <a:ext cx="2793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Змей Горыныч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02319"/>
              </p:ext>
            </p:extLst>
          </p:nvPr>
        </p:nvGraphicFramePr>
        <p:xfrm>
          <a:off x="650072" y="5517232"/>
          <a:ext cx="6078220" cy="98145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8330"/>
                <a:gridCol w="60833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№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1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3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4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5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6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7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8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9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AutoShape 4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019.radikal.ru/i626/1402/65/b58eecc68c5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68" y="4731102"/>
            <a:ext cx="76808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12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0.liveinternet.ru/images/attach/c/3/122/168/122168746_0_9f812_756b8b4c_XXL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904656"/>
            <a:ext cx="1836712" cy="1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942398" y="2132856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42398" y="2924944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6" name="Овал 5"/>
          <p:cNvSpPr/>
          <p:nvPr/>
        </p:nvSpPr>
        <p:spPr>
          <a:xfrm>
            <a:off x="942398" y="3681088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6708" y="332656"/>
            <a:ext cx="6657528" cy="19082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2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. В </a:t>
            </a:r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тексте в основном говорится о…</a:t>
            </a: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algn="ctr"/>
            <a:endParaRPr lang="ru-RU" sz="54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2110468"/>
            <a:ext cx="4225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жизни Змея Горыныча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80" y="2852936"/>
            <a:ext cx="4737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повадках Змея Горыныча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80" y="3636313"/>
            <a:ext cx="63243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битве Змея Горыныча с Добрыней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376765"/>
              </p:ext>
            </p:extLst>
          </p:nvPr>
        </p:nvGraphicFramePr>
        <p:xfrm>
          <a:off x="650072" y="5517232"/>
          <a:ext cx="6078220" cy="98145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8330"/>
                <a:gridCol w="60833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№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1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3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4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5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6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7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8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9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AutoShape 4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75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s019.radikal.ru/i626/1402/65/b58eecc68c5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68" y="4731102"/>
            <a:ext cx="76808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05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6708" y="332656"/>
            <a:ext cx="7413633" cy="28931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3. </a:t>
            </a:r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Из текста понятно, что нельзя близко </a:t>
            </a:r>
            <a:endParaRPr lang="ru-RU" sz="3200" b="1" dirty="0" smtClean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подойти </a:t>
            </a:r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к Змею Горынычу, потому что…</a:t>
            </a:r>
          </a:p>
          <a:p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algn="ctr"/>
            <a:endParaRPr lang="ru-RU" sz="54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4" name="Picture 2" descr="http://img0.liveinternet.ru/images/attach/c/3/122/168/122168746_0_9f812_756b8b4c_XXL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904656"/>
            <a:ext cx="1836712" cy="1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942398" y="2132856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42398" y="2924944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6" name="Овал 5"/>
          <p:cNvSpPr/>
          <p:nvPr/>
        </p:nvSpPr>
        <p:spPr>
          <a:xfrm>
            <a:off x="942398" y="3681088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80" y="2110468"/>
            <a:ext cx="4165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у него ядовитая кровь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80" y="2852936"/>
            <a:ext cx="30642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он пахнет серой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80" y="3636313"/>
            <a:ext cx="46967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у него есть медные когти</a:t>
            </a:r>
            <a:endParaRPr lang="ru-RU" sz="3200" b="1" dirty="0" smtClean="0">
              <a:ln>
                <a:solidFill>
                  <a:srgbClr val="642F04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753793"/>
              </p:ext>
            </p:extLst>
          </p:nvPr>
        </p:nvGraphicFramePr>
        <p:xfrm>
          <a:off x="650072" y="5517232"/>
          <a:ext cx="6078220" cy="98145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8330"/>
                <a:gridCol w="60833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№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1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3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4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5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6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7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8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9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AutoShape 4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75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s019.radikal.ru/i626/1402/65/b58eecc68c5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68" y="4731102"/>
            <a:ext cx="76808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85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6708" y="332656"/>
            <a:ext cx="7440498" cy="33855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4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. </a:t>
            </a:r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Славяне считали, что Змей Горыныч – </a:t>
            </a:r>
            <a:endParaRPr lang="ru-RU" sz="3200" b="1" dirty="0" smtClean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злобное </a:t>
            </a:r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существо, потому что…</a:t>
            </a: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algn="ctr"/>
            <a:endParaRPr lang="ru-RU" sz="54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4" name="Picture 2" descr="http://img0.liveinternet.ru/images/attach/c/3/122/168/122168746_0_9f812_756b8b4c_XXL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904656"/>
            <a:ext cx="1836712" cy="1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942398" y="2132856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42398" y="2924944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6" name="Овал 5"/>
          <p:cNvSpPr/>
          <p:nvPr/>
        </p:nvSpPr>
        <p:spPr>
          <a:xfrm>
            <a:off x="942398" y="3681088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80" y="2110468"/>
            <a:ext cx="65692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у него три ужасные рогатые головы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80" y="2852936"/>
            <a:ext cx="6979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у него семь бьющих по земле хвостов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80" y="3636313"/>
            <a:ext cx="74222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острое обоняние позволяет ему </a:t>
            </a:r>
            <a:endParaRPr lang="ru-RU" sz="3200" b="1" dirty="0" smtClean="0">
              <a:ln>
                <a:solidFill>
                  <a:srgbClr val="642F04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sz="3200" b="1" dirty="0" smtClean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издалека </a:t>
            </a:r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учуять приближение человека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726276"/>
              </p:ext>
            </p:extLst>
          </p:nvPr>
        </p:nvGraphicFramePr>
        <p:xfrm>
          <a:off x="650072" y="5517232"/>
          <a:ext cx="6078220" cy="98145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8330"/>
                <a:gridCol w="60833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№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1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3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4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5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6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7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8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9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AutoShape 4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75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s019.radikal.ru/i626/1402/65/b58eecc68c5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68" y="4731102"/>
            <a:ext cx="76808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28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6708" y="332656"/>
            <a:ext cx="8659294" cy="38779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5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. </a:t>
            </a:r>
            <a:r>
              <a:rPr lang="ru-RU" sz="3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Выбери все предложения, соответствующие </a:t>
            </a:r>
            <a:endParaRPr lang="ru-RU" sz="3200" b="1" dirty="0" smtClean="0">
              <a:ln>
                <a:solidFill>
                  <a:sysClr val="windowText" lastClr="000000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r>
              <a:rPr lang="ru-RU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содержанию </a:t>
            </a:r>
            <a:r>
              <a:rPr lang="ru-RU" sz="3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текста.</a:t>
            </a:r>
          </a:p>
          <a:p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algn="ctr"/>
            <a:endParaRPr lang="ru-RU" sz="54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4" name="Picture 2" descr="http://img0.liveinternet.ru/images/attach/c/3/122/168/122168746_0_9f812_756b8b4c_XXL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904656"/>
            <a:ext cx="1836712" cy="1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942398" y="2060848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42398" y="3033016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6" name="Овал 5"/>
          <p:cNvSpPr/>
          <p:nvPr/>
        </p:nvSpPr>
        <p:spPr>
          <a:xfrm>
            <a:off x="942398" y="3969120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80" y="1844824"/>
            <a:ext cx="62460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Кровь его настолько ядовита, что </a:t>
            </a:r>
            <a:endParaRPr lang="ru-RU" sz="3200" b="1" dirty="0" smtClean="0">
              <a:ln>
                <a:solidFill>
                  <a:srgbClr val="642F04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sz="3200" b="1" dirty="0" smtClean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не </a:t>
            </a:r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впитывается в землю.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80" y="2852936"/>
            <a:ext cx="77011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Убитый горем князь предложил великую </a:t>
            </a:r>
            <a:endParaRPr lang="ru-RU" sz="3200" b="1" dirty="0" smtClean="0">
              <a:ln>
                <a:solidFill>
                  <a:srgbClr val="642F04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sz="3200" b="1" dirty="0" smtClean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награду </a:t>
            </a:r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тому, кто спасёт его дочь.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80" y="3863950"/>
            <a:ext cx="647626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Оторвал цепи богатырь и деву </a:t>
            </a:r>
            <a:endParaRPr lang="ru-RU" sz="3200" b="1" dirty="0" smtClean="0">
              <a:ln>
                <a:solidFill>
                  <a:srgbClr val="642F04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sz="3200" b="1" dirty="0" smtClean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на </a:t>
            </a:r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вольный свет из пещеры вынес.</a:t>
            </a:r>
            <a:endParaRPr lang="ru-RU" sz="3200" b="1" dirty="0" smtClean="0">
              <a:ln>
                <a:solidFill>
                  <a:srgbClr val="642F04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477127"/>
              </p:ext>
            </p:extLst>
          </p:nvPr>
        </p:nvGraphicFramePr>
        <p:xfrm>
          <a:off x="650072" y="5517232"/>
          <a:ext cx="6078220" cy="98145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8330"/>
                <a:gridCol w="60833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№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1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3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4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5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6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7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8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9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AutoShape 4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75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s019.radikal.ru/i626/1402/65/b58eecc68c5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68" y="4731102"/>
            <a:ext cx="76808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5733296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63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6708" y="332656"/>
            <a:ext cx="7679218" cy="38779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6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. </a:t>
            </a:r>
            <a:r>
              <a:rPr lang="ru-RU" sz="3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Определи верную последовательность </a:t>
            </a:r>
            <a:endParaRPr lang="ru-RU" sz="3200" b="1" dirty="0" smtClean="0">
              <a:ln>
                <a:solidFill>
                  <a:sysClr val="windowText" lastClr="000000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r>
              <a:rPr lang="ru-RU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перечисленных </a:t>
            </a:r>
            <a:r>
              <a:rPr lang="ru-RU" sz="3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событий.</a:t>
            </a:r>
          </a:p>
          <a:p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algn="ctr"/>
            <a:endParaRPr lang="ru-RU" sz="54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4" name="Picture 2" descr="http://img0.liveinternet.ru/images/attach/c/3/122/168/122168746_0_9f812_756b8b4c_XXL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904656"/>
            <a:ext cx="1836712" cy="1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942398" y="2132856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42398" y="2961008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6" name="Овал 5"/>
          <p:cNvSpPr/>
          <p:nvPr/>
        </p:nvSpPr>
        <p:spPr>
          <a:xfrm>
            <a:off x="942398" y="3825104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80" y="2110468"/>
            <a:ext cx="7581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Укротил он его и отрубил все три головы.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80" y="2852936"/>
            <a:ext cx="73895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Вспомнил тут богатырь про волшебную </a:t>
            </a:r>
            <a:endParaRPr lang="ru-RU" sz="3200" b="1" dirty="0" smtClean="0">
              <a:ln>
                <a:solidFill>
                  <a:srgbClr val="642F04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sz="3200" b="1" dirty="0" smtClean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плётку</a:t>
            </a:r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80" y="3852337"/>
            <a:ext cx="4518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Оторвал цепи богатырь.</a:t>
            </a:r>
            <a:endParaRPr lang="ru-RU" sz="3200" b="1" dirty="0" smtClean="0">
              <a:ln>
                <a:solidFill>
                  <a:srgbClr val="642F04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884786"/>
              </p:ext>
            </p:extLst>
          </p:nvPr>
        </p:nvGraphicFramePr>
        <p:xfrm>
          <a:off x="650072" y="5517232"/>
          <a:ext cx="6078220" cy="98145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8330"/>
                <a:gridCol w="60833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№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1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3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4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5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6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7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8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9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642F04"/>
                          </a:solidFill>
                          <a:effectLst/>
                        </a:rPr>
                        <a:t>А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r>
                        <a:rPr lang="ru-RU" sz="1400" b="1" baseline="0" dirty="0" smtClean="0">
                          <a:solidFill>
                            <a:srgbClr val="642F04"/>
                          </a:solidFill>
                          <a:effectLst/>
                        </a:rPr>
                        <a:t> 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642F04"/>
                          </a:solidFill>
                          <a:effectLst/>
                        </a:rPr>
                        <a:t>В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AutoShape 4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75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s019.radikal.ru/i626/1402/65/b58eecc68c5c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68" y="4731102"/>
            <a:ext cx="76808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5733296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66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6708" y="332656"/>
            <a:ext cx="7708072" cy="38779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7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. </a:t>
            </a:r>
            <a:r>
              <a:rPr lang="ru-RU" sz="3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В тексте встретилось слово сера, найди </a:t>
            </a:r>
            <a:endParaRPr lang="ru-RU" sz="3200" b="1" dirty="0" smtClean="0">
              <a:ln>
                <a:solidFill>
                  <a:sysClr val="windowText" lastClr="000000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r>
              <a:rPr lang="ru-RU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его </a:t>
            </a:r>
            <a:r>
              <a:rPr lang="ru-RU" sz="3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верное толкование.</a:t>
            </a:r>
          </a:p>
          <a:p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algn="ctr"/>
            <a:endParaRPr lang="ru-RU" sz="54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4" name="Picture 2" descr="http://img0.liveinternet.ru/images/attach/c/3/122/168/122168746_0_9f812_756b8b4c_XXL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904656"/>
            <a:ext cx="1836712" cy="1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942398" y="2132856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42398" y="2924944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6" name="Овал 5"/>
          <p:cNvSpPr/>
          <p:nvPr/>
        </p:nvSpPr>
        <p:spPr>
          <a:xfrm>
            <a:off x="942398" y="3681088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80" y="2110468"/>
            <a:ext cx="51500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вещество с резким запахом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80" y="2852936"/>
            <a:ext cx="51095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признак злобного существа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80" y="3636313"/>
            <a:ext cx="5609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облако вокруг Змея Горыныча</a:t>
            </a:r>
            <a:endParaRPr lang="ru-RU" sz="3200" b="1" dirty="0" smtClean="0">
              <a:ln>
                <a:solidFill>
                  <a:srgbClr val="642F04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AutoShape 4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2" descr="http://s019.radikal.ru/i626/1402/65/b58eecc68c5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68" y="4731102"/>
            <a:ext cx="76808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591493"/>
              </p:ext>
            </p:extLst>
          </p:nvPr>
        </p:nvGraphicFramePr>
        <p:xfrm>
          <a:off x="650072" y="5517232"/>
          <a:ext cx="6078220" cy="98145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8330"/>
                <a:gridCol w="60833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№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1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3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4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5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6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7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8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9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642F04"/>
                          </a:solidFill>
                          <a:effectLst/>
                        </a:rPr>
                        <a:t>А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r>
                        <a:rPr lang="ru-RU" sz="1400" b="1" baseline="0" dirty="0" smtClean="0">
                          <a:solidFill>
                            <a:srgbClr val="642F04"/>
                          </a:solidFill>
                          <a:effectLst/>
                        </a:rPr>
                        <a:t> 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642F04"/>
                          </a:solidFill>
                          <a:effectLst/>
                        </a:rPr>
                        <a:t>В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75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5733296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619" y="5733296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50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6708" y="332656"/>
            <a:ext cx="6482031" cy="43704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8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. </a:t>
            </a:r>
            <a:r>
              <a:rPr lang="ru-RU" sz="3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Как ты думаешь, какому народу </a:t>
            </a:r>
            <a:endParaRPr lang="ru-RU" sz="3200" b="1" dirty="0" smtClean="0">
              <a:ln>
                <a:solidFill>
                  <a:sysClr val="windowText" lastClr="000000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r>
              <a:rPr lang="ru-RU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принадлежит </a:t>
            </a:r>
            <a:r>
              <a:rPr lang="ru-RU" sz="3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эта история?</a:t>
            </a:r>
          </a:p>
          <a:p>
            <a:pPr lvl="0"/>
            <a:endParaRPr lang="ru-RU" sz="3200" dirty="0"/>
          </a:p>
          <a:p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algn="ctr"/>
            <a:endParaRPr lang="ru-RU" sz="54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4" name="Picture 2" descr="http://img0.liveinternet.ru/images/attach/c/3/122/168/122168746_0_9f812_756b8b4c_XXL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904656"/>
            <a:ext cx="1836712" cy="1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942398" y="2132856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42398" y="2924944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6" name="Овал 5"/>
          <p:cNvSpPr/>
          <p:nvPr/>
        </p:nvSpPr>
        <p:spPr>
          <a:xfrm>
            <a:off x="942398" y="3681088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80" y="2110468"/>
            <a:ext cx="2811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африканскому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80" y="2852936"/>
            <a:ext cx="30340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американскому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80" y="3636313"/>
            <a:ext cx="24779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славянскому</a:t>
            </a:r>
            <a:endParaRPr lang="ru-RU" sz="3200" b="1" dirty="0" smtClean="0">
              <a:ln>
                <a:solidFill>
                  <a:srgbClr val="642F04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AutoShape 4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2" descr="http://s019.radikal.ru/i626/1402/65/b58eecc68c5c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68" y="4731102"/>
            <a:ext cx="76808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807663"/>
              </p:ext>
            </p:extLst>
          </p:nvPr>
        </p:nvGraphicFramePr>
        <p:xfrm>
          <a:off x="650072" y="5517232"/>
          <a:ext cx="6078220" cy="98145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8330"/>
                <a:gridCol w="60833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№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1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3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4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5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6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7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8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9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642F04"/>
                          </a:solidFill>
                          <a:effectLst/>
                        </a:rPr>
                        <a:t>А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r>
                        <a:rPr lang="ru-RU" sz="1400" b="1" baseline="0" dirty="0" smtClean="0">
                          <a:solidFill>
                            <a:srgbClr val="642F04"/>
                          </a:solidFill>
                          <a:effectLst/>
                        </a:rPr>
                        <a:t> 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642F04"/>
                          </a:solidFill>
                          <a:effectLst/>
                        </a:rPr>
                        <a:t>В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75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5733296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619" y="5733296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935" y="6187796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83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6708" y="332656"/>
            <a:ext cx="7309180" cy="48628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9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. </a:t>
            </a:r>
            <a:r>
              <a:rPr lang="ru-RU" sz="3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Как ты думаешь, из какой книги взят </a:t>
            </a:r>
            <a:endParaRPr lang="ru-RU" sz="3200" b="1" dirty="0" smtClean="0">
              <a:ln>
                <a:solidFill>
                  <a:sysClr val="windowText" lastClr="000000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r>
              <a:rPr lang="ru-RU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этот </a:t>
            </a:r>
            <a:r>
              <a:rPr lang="ru-RU" sz="3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текст?</a:t>
            </a:r>
          </a:p>
          <a:p>
            <a:endParaRPr lang="ru-RU" sz="3200" dirty="0"/>
          </a:p>
          <a:p>
            <a:pPr lvl="0"/>
            <a:endParaRPr lang="ru-RU" sz="3200" dirty="0"/>
          </a:p>
          <a:p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lvl="0"/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algn="ctr"/>
            <a:endParaRPr lang="ru-RU" sz="54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942398" y="2132856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42398" y="2924944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6" name="Овал 5"/>
          <p:cNvSpPr/>
          <p:nvPr/>
        </p:nvSpPr>
        <p:spPr>
          <a:xfrm>
            <a:off x="942398" y="3681088"/>
            <a:ext cx="540000" cy="54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80" y="2110468"/>
            <a:ext cx="3368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Легенды и мифы.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80" y="2852936"/>
            <a:ext cx="3382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Учебник Истории.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80" y="3636313"/>
            <a:ext cx="29343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Энциклопедия.</a:t>
            </a:r>
            <a:endParaRPr lang="ru-RU" sz="3200" b="1" dirty="0" smtClean="0">
              <a:ln>
                <a:solidFill>
                  <a:srgbClr val="642F04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AutoShape 4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http://&amp;bcy;&amp;ucy;&amp;dcy;&amp;softcy;&amp;ucy;&amp;scy;&amp;pcy;&amp;iecy;&amp;shcy;&amp;iecy;&amp;ncy;.&amp;rcy;&amp;fcy;/images/upload/%D0%B3%D0%B0%D0%BB%D0%BE%D1%87%D0%BA%D0%B0%20%D0%BA%D1%80%D0%B0%D1%81%D0%BD%D0%B0%D1%8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2" descr="http://s019.radikal.ru/i626/1402/65/b58eecc68c5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68" y="4731102"/>
            <a:ext cx="76808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83099"/>
              </p:ext>
            </p:extLst>
          </p:nvPr>
        </p:nvGraphicFramePr>
        <p:xfrm>
          <a:off x="650072" y="5517232"/>
          <a:ext cx="6078220" cy="98145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7695"/>
                <a:gridCol w="608330"/>
                <a:gridCol w="60833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№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1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3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4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5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6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7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8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9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642F04"/>
                          </a:solidFill>
                          <a:effectLst/>
                        </a:rPr>
                        <a:t>А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r>
                        <a:rPr lang="ru-RU" sz="1400" b="1" baseline="0" dirty="0" smtClean="0">
                          <a:solidFill>
                            <a:srgbClr val="642F04"/>
                          </a:solidFill>
                          <a:effectLst/>
                        </a:rPr>
                        <a:t> 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Б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642F04"/>
                          </a:solidFill>
                          <a:effectLst/>
                        </a:rPr>
                        <a:t>В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642F04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rgbClr val="642F0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75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5733296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5949280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3" y="6165304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619" y="5733256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935" y="6187796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http://b2buhgalteria.ru/wp-content/uploads/2014/02/galochk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755" y="5733256"/>
            <a:ext cx="4354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7020272" y="4904656"/>
            <a:ext cx="1985882" cy="1836712"/>
            <a:chOff x="7020272" y="4904656"/>
            <a:chExt cx="1985882" cy="1836712"/>
          </a:xfrm>
        </p:grpSpPr>
        <p:pic>
          <p:nvPicPr>
            <p:cNvPr id="3074" name="Picture 2" descr="http://img0.liveinternet.ru/images/attach/c/3/122/168/122168746_0_9f812_756b8b4c_XXL.png">
              <a:hlinkClick r:id="" action="ppaction://hlinkshowjump?jump=endshow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272" y="4904656"/>
              <a:ext cx="1836712" cy="18367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8172400" y="6309280"/>
              <a:ext cx="8337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Выход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262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>
                  <a:solidFill>
                    <a:srgbClr val="642F04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Интернет-источники:</a:t>
            </a:r>
            <a:endParaRPr lang="ru-RU" b="1" dirty="0">
              <a:ln>
                <a:solidFill>
                  <a:srgbClr val="642F04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hlinkClick r:id="rId3"/>
              </a:rPr>
              <a:t>http://www.zagadochnaya-sila.ru/images/stories/picture/gorynych/gorynych_6.jpg</a:t>
            </a:r>
            <a:r>
              <a:rPr lang="ru-RU" sz="1800" dirty="0" smtClean="0"/>
              <a:t> Змей Горыныч </a:t>
            </a:r>
          </a:p>
          <a:p>
            <a:pPr marL="0" indent="0">
              <a:buNone/>
            </a:pPr>
            <a:r>
              <a:rPr lang="en-US" sz="1800" dirty="0" smtClean="0">
                <a:hlinkClick r:id="rId4"/>
              </a:rPr>
              <a:t>http://ufolive.ucoz.ru/Skazki/zmej_gorynych_new.jpg</a:t>
            </a:r>
            <a:r>
              <a:rPr lang="ru-RU" sz="1800" dirty="0" smtClean="0"/>
              <a:t> фон презентации</a:t>
            </a:r>
          </a:p>
          <a:p>
            <a:pPr marL="0" indent="0">
              <a:buNone/>
            </a:pPr>
            <a:r>
              <a:rPr lang="en-US" sz="1800" dirty="0" smtClean="0">
                <a:hlinkClick r:id="rId5"/>
              </a:rPr>
              <a:t>http://img0.liveinternet.ru/images/attach/c/3/122/168/122168746_0_9f812_756b8b4c_XXL.png</a:t>
            </a:r>
            <a:r>
              <a:rPr lang="ru-RU" sz="1800" dirty="0" smtClean="0"/>
              <a:t> богатырь</a:t>
            </a:r>
          </a:p>
          <a:p>
            <a:pPr marL="0" indent="0">
              <a:buNone/>
            </a:pPr>
            <a:r>
              <a:rPr lang="en-US" sz="1800" dirty="0">
                <a:hlinkClick r:id="rId6"/>
              </a:rPr>
              <a:t>http://</a:t>
            </a:r>
            <a:r>
              <a:rPr lang="en-US" sz="1800" dirty="0" smtClean="0">
                <a:hlinkClick r:id="rId6"/>
              </a:rPr>
              <a:t>s019.radikal.ru/i626/1402/65/b58eecc68c5c.png</a:t>
            </a:r>
            <a:r>
              <a:rPr lang="ru-RU" sz="1800" dirty="0" smtClean="0"/>
              <a:t> змей</a:t>
            </a:r>
          </a:p>
          <a:p>
            <a:pPr marL="0" indent="0">
              <a:buNone/>
            </a:pPr>
            <a:r>
              <a:rPr lang="en-US" sz="1800" dirty="0" smtClean="0">
                <a:hlinkClick r:id="rId7"/>
              </a:rPr>
              <a:t>http://b2buhgalteria.ru/wp-content/uploads/2014/02/galochka.jpg</a:t>
            </a:r>
            <a:r>
              <a:rPr lang="ru-RU" sz="1800" dirty="0" smtClean="0"/>
              <a:t> галочка   </a:t>
            </a:r>
            <a:endParaRPr lang="ru-RU" sz="1800" dirty="0"/>
          </a:p>
        </p:txBody>
      </p:sp>
      <p:sp>
        <p:nvSpPr>
          <p:cNvPr id="4" name="Управляющая кнопка: в начало 3">
            <a:hlinkClick r:id="" action="ppaction://hlinkshowjump?jump=firstslide" highlightClick="1"/>
          </p:cNvPr>
          <p:cNvSpPr/>
          <p:nvPr/>
        </p:nvSpPr>
        <p:spPr>
          <a:xfrm>
            <a:off x="251520" y="243496"/>
            <a:ext cx="540000" cy="540000"/>
          </a:xfrm>
          <a:prstGeom prst="actionButtonBeginning">
            <a:avLst/>
          </a:prstGeom>
          <a:solidFill>
            <a:srgbClr val="FFFF00"/>
          </a:solidFill>
          <a:ln w="9525">
            <a:solidFill>
              <a:srgbClr val="642F04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90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00"/>
      </a:hlink>
      <a:folHlink>
        <a:srgbClr val="E36C0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664</Words>
  <Application>Microsoft Office PowerPoint</Application>
  <PresentationFormat>Экран (4:3)</PresentationFormat>
  <Paragraphs>457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Проверка читательских  умений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Интернет-источники: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Света</dc:creator>
  <cp:lastModifiedBy>Света</cp:lastModifiedBy>
  <cp:revision>17</cp:revision>
  <dcterms:created xsi:type="dcterms:W3CDTF">2015-10-30T19:17:13Z</dcterms:created>
  <dcterms:modified xsi:type="dcterms:W3CDTF">2015-10-31T02:45:58Z</dcterms:modified>
</cp:coreProperties>
</file>