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5" r:id="rId10"/>
    <p:sldId id="264" r:id="rId11"/>
    <p:sldId id="266" r:id="rId12"/>
    <p:sldId id="269" r:id="rId13"/>
    <p:sldId id="267" r:id="rId14"/>
    <p:sldId id="26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36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9835-35E4-49B8-A52C-AD9785E4F7C1}" type="datetimeFigureOut">
              <a:rPr lang="ru-RU" smtClean="0"/>
              <a:t>01.06.2016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11077-DF02-4201-80B4-EFEE81BB8FF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9835-35E4-49B8-A52C-AD9785E4F7C1}" type="datetimeFigureOut">
              <a:rPr lang="ru-RU" smtClean="0"/>
              <a:t>01.06.2016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11077-DF02-4201-80B4-EFEE81BB8FF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9835-35E4-49B8-A52C-AD9785E4F7C1}" type="datetimeFigureOut">
              <a:rPr lang="ru-RU" smtClean="0"/>
              <a:t>01.06.2016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11077-DF02-4201-80B4-EFEE81BB8FF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9835-35E4-49B8-A52C-AD9785E4F7C1}" type="datetimeFigureOut">
              <a:rPr lang="ru-RU" smtClean="0"/>
              <a:t>01.06.2016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11077-DF02-4201-80B4-EFEE81BB8FF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9835-35E4-49B8-A52C-AD9785E4F7C1}" type="datetimeFigureOut">
              <a:rPr lang="ru-RU" smtClean="0"/>
              <a:t>01.06.2016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11077-DF02-4201-80B4-EFEE81BB8FF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9835-35E4-49B8-A52C-AD9785E4F7C1}" type="datetimeFigureOut">
              <a:rPr lang="ru-RU" smtClean="0"/>
              <a:t>01.06.2016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11077-DF02-4201-80B4-EFEE81BB8FF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9835-35E4-49B8-A52C-AD9785E4F7C1}" type="datetimeFigureOut">
              <a:rPr lang="ru-RU" smtClean="0"/>
              <a:t>01.06.2016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11077-DF02-4201-80B4-EFEE81BB8FF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9835-35E4-49B8-A52C-AD9785E4F7C1}" type="datetimeFigureOut">
              <a:rPr lang="ru-RU" smtClean="0"/>
              <a:t>01.06.2016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211077-DF02-4201-80B4-EFEE81BB8FF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9835-35E4-49B8-A52C-AD9785E4F7C1}" type="datetimeFigureOut">
              <a:rPr lang="ru-RU" smtClean="0"/>
              <a:t>01.06.2016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11077-DF02-4201-80B4-EFEE81BB8FF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9835-35E4-49B8-A52C-AD9785E4F7C1}" type="datetimeFigureOut">
              <a:rPr lang="ru-RU" smtClean="0"/>
              <a:t>01.06.2016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11077-DF02-4201-80B4-EFEE81BB8FF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9835-35E4-49B8-A52C-AD9785E4F7C1}" type="datetimeFigureOut">
              <a:rPr lang="ru-RU" smtClean="0"/>
              <a:t>01.06.2016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11077-DF02-4201-80B4-EFEE81BB8FF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85BB9835-35E4-49B8-A52C-AD9785E4F7C1}" type="datetimeFigureOut">
              <a:rPr lang="ru-RU" smtClean="0"/>
              <a:t>01.06.2016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10211077-DF02-4201-80B4-EFEE81BB8FF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19140000">
            <a:off x="769934" y="990902"/>
            <a:ext cx="6668028" cy="2317329"/>
          </a:xfrm>
        </p:spPr>
        <p:txBody>
          <a:bodyPr/>
          <a:lstStyle/>
          <a:p>
            <a:r>
              <a:rPr lang="ru-RU" sz="6000" b="1" dirty="0"/>
              <a:t>Множества </a:t>
            </a:r>
            <a:r>
              <a:rPr lang="ru-RU" sz="6000" b="1" dirty="0" smtClean="0"/>
              <a:t/>
            </a:r>
            <a:br>
              <a:rPr lang="ru-RU" sz="6000" b="1" dirty="0" smtClean="0"/>
            </a:br>
            <a:r>
              <a:rPr lang="ru-RU" sz="6000" b="1" dirty="0" smtClean="0"/>
              <a:t>в </a:t>
            </a:r>
            <a:r>
              <a:rPr lang="ru-RU" sz="6000" b="1" dirty="0"/>
              <a:t>языке </a:t>
            </a:r>
            <a:r>
              <a:rPr lang="en-US" sz="6000" b="1" dirty="0"/>
              <a:t>Pascal</a:t>
            </a:r>
            <a:r>
              <a:rPr lang="en-US" b="1" dirty="0"/>
              <a:t/>
            </a:r>
            <a:br>
              <a:rPr lang="en-US" b="1" dirty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189066" cy="128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238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400" dirty="0" smtClean="0"/>
              <a:t>Понятие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340768"/>
            <a:ext cx="8712968" cy="37444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u="sng" dirty="0"/>
              <a:t>Множество</a:t>
            </a:r>
            <a:r>
              <a:rPr lang="ru-RU" sz="2800" dirty="0"/>
              <a:t> </a:t>
            </a:r>
            <a:r>
              <a:rPr lang="ru-RU" sz="2800" b="0" dirty="0"/>
              <a:t>— это структурированный тип данных, представляющий собой набор взаимосвязанных по какому-либо признаку или группе признаков объектов, которые можно рассматривать как единое целое. </a:t>
            </a:r>
            <a:endParaRPr lang="ru-RU" sz="2800" b="0" dirty="0" smtClean="0"/>
          </a:p>
          <a:p>
            <a:pPr marL="0" indent="0">
              <a:buNone/>
            </a:pPr>
            <a:endParaRPr lang="ru-RU" sz="2800" b="0" dirty="0" smtClean="0"/>
          </a:p>
          <a:p>
            <a:pPr marL="0" indent="0">
              <a:buNone/>
            </a:pPr>
            <a:r>
              <a:rPr lang="ru-RU" sz="2800" dirty="0" smtClean="0"/>
              <a:t>Каждый </a:t>
            </a:r>
            <a:r>
              <a:rPr lang="ru-RU" sz="2800" dirty="0"/>
              <a:t>объект </a:t>
            </a:r>
            <a:r>
              <a:rPr lang="ru-RU" sz="2800" b="0" dirty="0"/>
              <a:t>в множестве называется </a:t>
            </a:r>
            <a:r>
              <a:rPr lang="ru-RU" sz="2800" u="sng" dirty="0"/>
              <a:t>элементом</a:t>
            </a:r>
            <a:r>
              <a:rPr lang="ru-RU" sz="2800" dirty="0"/>
              <a:t> множества.</a:t>
            </a:r>
          </a:p>
        </p:txBody>
      </p:sp>
    </p:spTree>
    <p:extLst>
      <p:ext uri="{BB962C8B-B14F-4D97-AF65-F5344CB8AC3E}">
        <p14:creationId xmlns:p14="http://schemas.microsoft.com/office/powerpoint/2010/main" val="1042148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4752528"/>
          </a:xfrm>
        </p:spPr>
        <p:txBody>
          <a:bodyPr>
            <a:normAutofit/>
          </a:bodyPr>
          <a:lstStyle/>
          <a:p>
            <a:r>
              <a:rPr lang="ru-RU" sz="2800" b="0" dirty="0"/>
              <a:t>Все элементы множества должны принадлежать одному из порядковых </a:t>
            </a:r>
            <a:r>
              <a:rPr lang="ru-RU" sz="2800" b="0" dirty="0" smtClean="0"/>
              <a:t>типов, содержащему </a:t>
            </a:r>
            <a:r>
              <a:rPr lang="ru-RU" sz="2800" b="0" dirty="0"/>
              <a:t>не более 256 значений</a:t>
            </a:r>
            <a:r>
              <a:rPr lang="ru-RU" sz="2800" b="0" dirty="0" smtClean="0"/>
              <a:t>.</a:t>
            </a:r>
          </a:p>
          <a:p>
            <a:r>
              <a:rPr lang="ru-RU" sz="2800" b="0" dirty="0" smtClean="0"/>
              <a:t> </a:t>
            </a:r>
            <a:r>
              <a:rPr lang="ru-RU" sz="2800" b="0" dirty="0"/>
              <a:t>Этот тип называется </a:t>
            </a:r>
            <a:r>
              <a:rPr lang="ru-RU" sz="2800" dirty="0"/>
              <a:t>базовым типом </a:t>
            </a:r>
            <a:r>
              <a:rPr lang="ru-RU" sz="2800" b="0" dirty="0"/>
              <a:t>множества. Базовый тип задается диапазоном или </a:t>
            </a:r>
            <a:r>
              <a:rPr lang="ru-RU" sz="2800" b="0" dirty="0" smtClean="0"/>
              <a:t>перечисление</a:t>
            </a:r>
            <a:r>
              <a:rPr lang="ru-RU" sz="2800" b="0" dirty="0"/>
              <a:t>м.</a:t>
            </a:r>
            <a:endParaRPr lang="ru-RU" sz="2800" dirty="0"/>
          </a:p>
          <a:p>
            <a:endParaRPr lang="ru-RU" b="0" dirty="0" smtClean="0"/>
          </a:p>
          <a:p>
            <a:pPr algn="ctr"/>
            <a:r>
              <a:rPr lang="ru-RU" sz="3200" dirty="0"/>
              <a:t> [1,2,3,4], ['а',‘</a:t>
            </a:r>
            <a:r>
              <a:rPr lang="en-US" sz="3200" dirty="0"/>
              <a:t>b','</a:t>
            </a:r>
            <a:r>
              <a:rPr lang="ru-RU" sz="3200" dirty="0"/>
              <a:t>с'], </a:t>
            </a:r>
            <a:r>
              <a:rPr lang="ru-RU" sz="3200" dirty="0" smtClean="0"/>
              <a:t>[‘</a:t>
            </a:r>
            <a:r>
              <a:rPr lang="en-US" sz="3200" dirty="0" err="1" smtClean="0"/>
              <a:t>a</a:t>
            </a:r>
            <a:r>
              <a:rPr lang="en-US" sz="3200" dirty="0" err="1"/>
              <a:t>'..'z</a:t>
            </a:r>
            <a:r>
              <a:rPr lang="en-US" sz="3200" dirty="0" smtClean="0"/>
              <a:t>']</a:t>
            </a:r>
            <a:endParaRPr lang="ru-RU" sz="3200" dirty="0" smtClean="0"/>
          </a:p>
          <a:p>
            <a:r>
              <a:rPr lang="ru-RU" sz="2800" b="0" dirty="0"/>
              <a:t>Если множество не имеет элементов, оно называется пустым и обозначается как </a:t>
            </a:r>
            <a:r>
              <a:rPr lang="ru-RU" sz="2800" dirty="0"/>
              <a:t>[]</a:t>
            </a:r>
            <a:r>
              <a:rPr lang="ru-RU" sz="2800" b="0" dirty="0"/>
              <a:t>. 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752341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712968" cy="4824536"/>
          </a:xfrm>
        </p:spPr>
        <p:txBody>
          <a:bodyPr>
            <a:normAutofit lnSpcReduction="10000"/>
          </a:bodyPr>
          <a:lstStyle/>
          <a:p>
            <a:pPr indent="0"/>
            <a:r>
              <a:rPr lang="ru-RU" sz="2400" b="0" dirty="0"/>
              <a:t>Множество в памяти хранится как </a:t>
            </a:r>
            <a:r>
              <a:rPr lang="ru-RU" sz="2400" dirty="0"/>
              <a:t>массив битов</a:t>
            </a:r>
            <a:r>
              <a:rPr lang="ru-RU" sz="2400" b="0" dirty="0"/>
              <a:t>, в котором каждый бит указывает является ли элемент принадлежащим объявленному множеству или нет. </a:t>
            </a:r>
            <a:endParaRPr lang="ru-RU" sz="2400" b="0" dirty="0" smtClean="0"/>
          </a:p>
          <a:p>
            <a:pPr indent="0"/>
            <a:r>
              <a:rPr lang="ru-RU" sz="2400" dirty="0" smtClean="0"/>
              <a:t>Максимальное </a:t>
            </a:r>
            <a:r>
              <a:rPr lang="ru-RU" sz="2400" dirty="0"/>
              <a:t>число </a:t>
            </a:r>
            <a:r>
              <a:rPr lang="ru-RU" sz="2400" b="0" dirty="0"/>
              <a:t>элементов множества </a:t>
            </a:r>
            <a:r>
              <a:rPr lang="ru-RU" sz="2400" u="sng" dirty="0"/>
              <a:t>256</a:t>
            </a:r>
            <a:r>
              <a:rPr lang="ru-RU" sz="2400" b="0" dirty="0"/>
              <a:t>, а данные типа множество могут занимать не более </a:t>
            </a:r>
            <a:r>
              <a:rPr lang="ru-RU" sz="2400" dirty="0"/>
              <a:t>32 байт</a:t>
            </a:r>
            <a:r>
              <a:rPr lang="ru-RU" sz="2400" b="0" dirty="0"/>
              <a:t>.</a:t>
            </a:r>
          </a:p>
          <a:p>
            <a:pPr indent="0"/>
            <a:r>
              <a:rPr lang="ru-RU" sz="2400" b="0" dirty="0"/>
              <a:t>Число байтов, выделяемых для данных типа множество, вычисляется по формуле</a:t>
            </a:r>
            <a:r>
              <a:rPr lang="ru-RU" sz="2400" b="0" dirty="0" smtClean="0"/>
              <a:t>:</a:t>
            </a:r>
          </a:p>
          <a:p>
            <a:pPr indent="0"/>
            <a:endParaRPr lang="ru-RU" sz="2400" b="0" dirty="0"/>
          </a:p>
          <a:p>
            <a:pPr indent="0" algn="ctr"/>
            <a:r>
              <a:rPr lang="ru-RU" sz="2400" dirty="0" err="1"/>
              <a:t>ByteSize</a:t>
            </a:r>
            <a:r>
              <a:rPr lang="ru-RU" sz="2400" dirty="0"/>
              <a:t> = (</a:t>
            </a:r>
            <a:r>
              <a:rPr lang="ru-RU" sz="2400" dirty="0" err="1"/>
              <a:t>max</a:t>
            </a:r>
            <a:r>
              <a:rPr lang="ru-RU" sz="2400" dirty="0"/>
              <a:t> </a:t>
            </a:r>
            <a:r>
              <a:rPr lang="ru-RU" sz="2400" dirty="0" err="1"/>
              <a:t>div</a:t>
            </a:r>
            <a:r>
              <a:rPr lang="ru-RU" sz="2400" dirty="0"/>
              <a:t> 8) - (</a:t>
            </a:r>
            <a:r>
              <a:rPr lang="ru-RU" sz="2400" dirty="0" err="1"/>
              <a:t>min</a:t>
            </a:r>
            <a:r>
              <a:rPr lang="ru-RU" sz="2400" dirty="0"/>
              <a:t> </a:t>
            </a:r>
            <a:r>
              <a:rPr lang="ru-RU" sz="2400" dirty="0" err="1"/>
              <a:t>div</a:t>
            </a:r>
            <a:r>
              <a:rPr lang="ru-RU" sz="2400" dirty="0"/>
              <a:t> 8) + </a:t>
            </a:r>
            <a:r>
              <a:rPr lang="ru-RU" sz="2400" dirty="0" smtClean="0"/>
              <a:t>1,</a:t>
            </a:r>
          </a:p>
          <a:p>
            <a:pPr indent="0" algn="ctr"/>
            <a:endParaRPr lang="ru-RU" sz="2400" dirty="0" smtClean="0"/>
          </a:p>
          <a:p>
            <a:pPr indent="0" algn="ctr"/>
            <a:r>
              <a:rPr lang="ru-RU" sz="2400" b="0" dirty="0" smtClean="0"/>
              <a:t>где </a:t>
            </a:r>
            <a:r>
              <a:rPr lang="ru-RU" sz="2400" b="0" dirty="0" err="1"/>
              <a:t>max</a:t>
            </a:r>
            <a:r>
              <a:rPr lang="ru-RU" sz="2400" b="0" dirty="0"/>
              <a:t> и </a:t>
            </a:r>
            <a:r>
              <a:rPr lang="ru-RU" sz="2400" b="0" dirty="0" err="1"/>
              <a:t>min</a:t>
            </a:r>
            <a:r>
              <a:rPr lang="ru-RU" sz="2400" b="0" dirty="0"/>
              <a:t> — верхняя и нижняя границы базового типа данного множества.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389146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404664"/>
            <a:ext cx="8964488" cy="4536504"/>
          </a:xfrm>
        </p:spPr>
        <p:txBody>
          <a:bodyPr/>
          <a:lstStyle/>
          <a:p>
            <a:r>
              <a:rPr lang="ru-RU" sz="2000" b="0" dirty="0"/>
              <a:t>Номер байта для конкретного элемента Е вычисляется по формуле:</a:t>
            </a:r>
          </a:p>
          <a:p>
            <a:pPr algn="ctr"/>
            <a:r>
              <a:rPr lang="ru-RU" sz="2000" dirty="0" err="1"/>
              <a:t>ByteNumber</a:t>
            </a:r>
            <a:r>
              <a:rPr lang="ru-RU" sz="2000" dirty="0"/>
              <a:t> = (E </a:t>
            </a:r>
            <a:r>
              <a:rPr lang="ru-RU" sz="2000" dirty="0" err="1"/>
              <a:t>div</a:t>
            </a:r>
            <a:r>
              <a:rPr lang="ru-RU" sz="2000" dirty="0"/>
              <a:t> 8) - (</a:t>
            </a:r>
            <a:r>
              <a:rPr lang="ru-RU" sz="2000" dirty="0" err="1"/>
              <a:t>min</a:t>
            </a:r>
            <a:r>
              <a:rPr lang="ru-RU" sz="2000" dirty="0"/>
              <a:t> </a:t>
            </a:r>
            <a:r>
              <a:rPr lang="ru-RU" sz="2000" dirty="0" err="1"/>
              <a:t>div</a:t>
            </a:r>
            <a:r>
              <a:rPr lang="ru-RU" sz="2000" dirty="0"/>
              <a:t> 8</a:t>
            </a:r>
            <a:r>
              <a:rPr lang="ru-RU" sz="2000" dirty="0" smtClean="0"/>
              <a:t>),</a:t>
            </a:r>
          </a:p>
          <a:p>
            <a:r>
              <a:rPr lang="ru-RU" sz="2000" b="0" dirty="0" smtClean="0"/>
              <a:t>номер </a:t>
            </a:r>
            <a:r>
              <a:rPr lang="ru-RU" sz="2000" b="0" dirty="0"/>
              <a:t>бита внутри этого байта по формуле</a:t>
            </a:r>
            <a:r>
              <a:rPr lang="ru-RU" sz="2000" b="0" dirty="0" smtClean="0"/>
              <a:t>:</a:t>
            </a:r>
          </a:p>
          <a:p>
            <a:pPr algn="ctr"/>
            <a:r>
              <a:rPr lang="ru-RU" sz="2000" dirty="0" err="1" smtClean="0"/>
              <a:t>BitNumber</a:t>
            </a:r>
            <a:r>
              <a:rPr lang="ru-RU" sz="2000" dirty="0" smtClean="0"/>
              <a:t> </a:t>
            </a:r>
            <a:r>
              <a:rPr lang="ru-RU" sz="2000" dirty="0"/>
              <a:t>= E </a:t>
            </a:r>
            <a:r>
              <a:rPr lang="ru-RU" sz="2000" dirty="0" err="1"/>
              <a:t>mod</a:t>
            </a:r>
            <a:r>
              <a:rPr lang="ru-RU" sz="2000" dirty="0"/>
              <a:t> </a:t>
            </a:r>
            <a:r>
              <a:rPr lang="ru-RU" sz="2000" dirty="0" smtClean="0"/>
              <a:t>8</a:t>
            </a:r>
          </a:p>
          <a:p>
            <a:r>
              <a:rPr lang="ru-RU" sz="2000" b="0" dirty="0" smtClean="0"/>
              <a:t>Не </a:t>
            </a:r>
            <a:r>
              <a:rPr lang="ru-RU" sz="2000" b="0" dirty="0"/>
              <a:t>имеет значения порядок записи элементов множества </a:t>
            </a:r>
            <a:r>
              <a:rPr lang="ru-RU" sz="2000" b="0" dirty="0" smtClean="0"/>
              <a:t>внутри конструктора</a:t>
            </a:r>
            <a:r>
              <a:rPr lang="ru-RU" sz="2000" b="0" dirty="0"/>
              <a:t>. </a:t>
            </a:r>
            <a:endParaRPr lang="ru-RU" sz="2000" b="0" dirty="0" smtClean="0"/>
          </a:p>
          <a:p>
            <a:r>
              <a:rPr lang="ru-RU" sz="2000" b="0" dirty="0" smtClean="0"/>
              <a:t>Например</a:t>
            </a:r>
            <a:r>
              <a:rPr lang="ru-RU" sz="2000" b="0" dirty="0"/>
              <a:t>, [1, 2, 3] и [3, 2, 1] — это эквивалентные множества.</a:t>
            </a:r>
          </a:p>
          <a:p>
            <a:r>
              <a:rPr lang="ru-RU" sz="2000" b="0" dirty="0"/>
              <a:t>Каждый элемент в множестве учитывается только один раз. Поэтому множество [1, 2, 3, 4, 2, 3, 4, 5] эквивалентно [1..5].</a:t>
            </a:r>
          </a:p>
          <a:p>
            <a:pPr algn="ctr"/>
            <a:endParaRPr lang="ru-RU" sz="2000" b="0" dirty="0" smtClean="0"/>
          </a:p>
          <a:p>
            <a:pPr algn="ctr"/>
            <a:r>
              <a:rPr lang="ru-RU" sz="2000" b="0" dirty="0" smtClean="0"/>
              <a:t>Переменные </a:t>
            </a:r>
            <a:r>
              <a:rPr lang="ru-RU" sz="2000" b="0" dirty="0"/>
              <a:t>множественного типа описываются так:</a:t>
            </a:r>
            <a:br>
              <a:rPr lang="ru-RU" sz="2000" b="0" dirty="0"/>
            </a:br>
            <a:r>
              <a:rPr lang="ru-RU" sz="2000" dirty="0"/>
              <a:t>Var &lt;идентификатор&gt; : </a:t>
            </a:r>
            <a:r>
              <a:rPr lang="ru-RU" sz="2000" dirty="0" err="1"/>
              <a:t>set</a:t>
            </a:r>
            <a:r>
              <a:rPr lang="ru-RU" sz="2000" dirty="0"/>
              <a:t> </a:t>
            </a:r>
            <a:r>
              <a:rPr lang="ru-RU" sz="2000" dirty="0" err="1"/>
              <a:t>of</a:t>
            </a:r>
            <a:r>
              <a:rPr lang="ru-RU" sz="2000" dirty="0"/>
              <a:t> &lt;базовый тип&gt;;</a:t>
            </a:r>
            <a:endParaRPr lang="ru-RU" sz="2000" b="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2598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Например</a:t>
            </a:r>
            <a:r>
              <a:rPr lang="en-US" dirty="0" smtClean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1628800"/>
            <a:ext cx="7520940" cy="3579849"/>
          </a:xfrm>
        </p:spPr>
        <p:txBody>
          <a:bodyPr>
            <a:normAutofit/>
          </a:bodyPr>
          <a:lstStyle/>
          <a:p>
            <a:r>
              <a:rPr lang="en-US" sz="3200" dirty="0" smtClean="0"/>
              <a:t>Var </a:t>
            </a:r>
            <a:endParaRPr lang="ru-RU" sz="3200" dirty="0" smtClean="0"/>
          </a:p>
          <a:p>
            <a:r>
              <a:rPr lang="en-US" sz="3200" dirty="0" smtClean="0"/>
              <a:t>A</a:t>
            </a:r>
            <a:r>
              <a:rPr lang="en-US" sz="3200" dirty="0"/>
              <a:t>, D : Set Of Byte; </a:t>
            </a:r>
            <a:endParaRPr lang="ru-RU" sz="3200" dirty="0" smtClean="0"/>
          </a:p>
          <a:p>
            <a:r>
              <a:rPr lang="en-US" sz="3200" dirty="0" smtClean="0"/>
              <a:t>B </a:t>
            </a:r>
            <a:r>
              <a:rPr lang="en-US" sz="3200" dirty="0"/>
              <a:t>: Set Of '</a:t>
            </a:r>
            <a:r>
              <a:rPr lang="en-US" sz="3200" dirty="0" err="1"/>
              <a:t>a'..'z</a:t>
            </a:r>
            <a:r>
              <a:rPr lang="en-US" sz="3200" dirty="0"/>
              <a:t>'; </a:t>
            </a:r>
            <a:endParaRPr lang="ru-RU" sz="3200" dirty="0" smtClean="0"/>
          </a:p>
          <a:p>
            <a:r>
              <a:rPr lang="en-US" sz="3200" dirty="0" smtClean="0"/>
              <a:t>C </a:t>
            </a:r>
            <a:r>
              <a:rPr lang="en-US" sz="3200" dirty="0"/>
              <a:t>: Set Of Boolean;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893406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6632"/>
            <a:ext cx="8568952" cy="5400600"/>
          </a:xfrm>
        </p:spPr>
        <p:txBody>
          <a:bodyPr>
            <a:normAutofit/>
          </a:bodyPr>
          <a:lstStyle/>
          <a:p>
            <a:r>
              <a:rPr lang="ru-RU" sz="2400" b="0" dirty="0"/>
              <a:t>Нельзя вводить значения во множественную переменную процедурой ввода и выводить процедурой вывода.</a:t>
            </a:r>
          </a:p>
          <a:p>
            <a:r>
              <a:rPr lang="ru-RU" sz="2400" b="0" dirty="0"/>
              <a:t>Множественная переменная может получить конкретное значение только в результате выполнения оператора присваивания</a:t>
            </a:r>
            <a:r>
              <a:rPr lang="ru-RU" sz="2400" b="0" dirty="0" smtClean="0"/>
              <a:t>:</a:t>
            </a:r>
            <a:endParaRPr lang="ru-RU" sz="2400" b="0" dirty="0"/>
          </a:p>
          <a:p>
            <a:pPr algn="ctr"/>
            <a:r>
              <a:rPr lang="ru-RU" sz="2400" dirty="0" smtClean="0"/>
              <a:t>&lt;</a:t>
            </a:r>
            <a:r>
              <a:rPr lang="ru-RU" sz="2400" dirty="0"/>
              <a:t>множественная переменная&gt; := &lt;множественное выражение&gt;;</a:t>
            </a:r>
            <a:endParaRPr lang="ru-RU" sz="2400" b="0" dirty="0"/>
          </a:p>
          <a:p>
            <a:r>
              <a:rPr lang="ru-RU" sz="2000" b="0" dirty="0"/>
              <a:t>Например:</a:t>
            </a:r>
          </a:p>
          <a:p>
            <a:r>
              <a:rPr lang="ru-RU" sz="2000" dirty="0"/>
              <a:t>A : = [50, 100, 150, 200]; </a:t>
            </a:r>
            <a:endParaRPr lang="ru-RU" sz="2000" dirty="0" smtClean="0"/>
          </a:p>
          <a:p>
            <a:r>
              <a:rPr lang="ru-RU" sz="2000" dirty="0" smtClean="0"/>
              <a:t>B </a:t>
            </a:r>
            <a:r>
              <a:rPr lang="ru-RU" sz="2000" dirty="0"/>
              <a:t>: = ['m', 'n', 'k']; </a:t>
            </a:r>
            <a:endParaRPr lang="ru-RU" sz="2000" dirty="0" smtClean="0"/>
          </a:p>
          <a:p>
            <a:r>
              <a:rPr lang="ru-RU" sz="2000" dirty="0" smtClean="0"/>
              <a:t>C </a:t>
            </a:r>
            <a:r>
              <a:rPr lang="ru-RU" sz="2000" dirty="0"/>
              <a:t>: = [</a:t>
            </a:r>
            <a:r>
              <a:rPr lang="ru-RU" sz="2000" dirty="0" err="1"/>
              <a:t>True</a:t>
            </a:r>
            <a:r>
              <a:rPr lang="ru-RU" sz="2000" dirty="0"/>
              <a:t>, </a:t>
            </a:r>
            <a:r>
              <a:rPr lang="ru-RU" sz="2000" dirty="0" err="1"/>
              <a:t>False</a:t>
            </a:r>
            <a:r>
              <a:rPr lang="ru-RU" sz="2000" dirty="0"/>
              <a:t>]; </a:t>
            </a:r>
            <a:endParaRPr lang="ru-RU" sz="2000" dirty="0" smtClean="0"/>
          </a:p>
          <a:p>
            <a:r>
              <a:rPr lang="ru-RU" sz="2000" dirty="0" smtClean="0"/>
              <a:t>D </a:t>
            </a:r>
            <a:r>
              <a:rPr lang="ru-RU" sz="2000" dirty="0"/>
              <a:t>: = A;</a:t>
            </a:r>
          </a:p>
        </p:txBody>
      </p:sp>
    </p:spTree>
    <p:extLst>
      <p:ext uri="{BB962C8B-B14F-4D97-AF65-F5344CB8AC3E}">
        <p14:creationId xmlns:p14="http://schemas.microsoft.com/office/powerpoint/2010/main" val="3343215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7520940" cy="548640"/>
          </a:xfrm>
        </p:spPr>
        <p:txBody>
          <a:bodyPr/>
          <a:lstStyle/>
          <a:p>
            <a:r>
              <a:rPr lang="ru-RU" b="1" dirty="0" smtClean="0"/>
              <a:t>Операции над множествами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08721"/>
            <a:ext cx="8496944" cy="3888432"/>
          </a:xfrm>
        </p:spPr>
        <p:txBody>
          <a:bodyPr>
            <a:normAutofit fontScale="85000" lnSpcReduction="20000"/>
          </a:bodyPr>
          <a:lstStyle/>
          <a:p>
            <a:r>
              <a:rPr lang="ru-RU" sz="2400" dirty="0"/>
              <a:t>Объединением</a:t>
            </a:r>
            <a:r>
              <a:rPr lang="ru-RU" sz="2400" b="0" dirty="0"/>
              <a:t> двух множеств A и B называется множество, состоящее из элементов, входящих хотя бы в одно из множеств A или B. Знак операции объединения в Паскале </a:t>
            </a:r>
            <a:r>
              <a:rPr lang="ru-RU" sz="2400" b="0" dirty="0" smtClean="0"/>
              <a:t>«+».</a:t>
            </a:r>
          </a:p>
          <a:p>
            <a:endParaRPr lang="ru-RU" b="0" dirty="0"/>
          </a:p>
          <a:p>
            <a:endParaRPr lang="ru-RU" b="0" dirty="0" smtClean="0"/>
          </a:p>
          <a:p>
            <a:endParaRPr lang="ru-RU" b="0" dirty="0"/>
          </a:p>
          <a:p>
            <a:endParaRPr lang="ru-RU" b="0" dirty="0" smtClean="0"/>
          </a:p>
          <a:p>
            <a:endParaRPr lang="ru-RU" b="0" dirty="0"/>
          </a:p>
          <a:p>
            <a:endParaRPr lang="ru-RU" sz="2200" b="0" dirty="0" smtClean="0"/>
          </a:p>
          <a:p>
            <a:r>
              <a:rPr lang="ru-RU" sz="2200" b="0" dirty="0" smtClean="0"/>
              <a:t>Примеры</a:t>
            </a:r>
            <a:r>
              <a:rPr lang="ru-RU" sz="2200" b="0" dirty="0"/>
              <a:t>:</a:t>
            </a:r>
          </a:p>
          <a:p>
            <a:pPr>
              <a:buAutoNum type="arabicParenR"/>
            </a:pPr>
            <a:r>
              <a:rPr lang="ru-RU" sz="2200" dirty="0" smtClean="0"/>
              <a:t>[</a:t>
            </a:r>
            <a:r>
              <a:rPr lang="ru-RU" sz="2200" dirty="0"/>
              <a:t>1, 2, 3, 4] + [3, 4, 5, 6] =&gt; [1, 2, 3, 4, 5, 6] </a:t>
            </a:r>
            <a:endParaRPr lang="ru-RU" sz="2200" dirty="0" smtClean="0"/>
          </a:p>
          <a:p>
            <a:pPr>
              <a:buAutoNum type="arabicParenR"/>
            </a:pPr>
            <a:r>
              <a:rPr lang="ru-RU" sz="2200" dirty="0" smtClean="0"/>
              <a:t>[]+[‘</a:t>
            </a:r>
            <a:r>
              <a:rPr lang="en-US" sz="2200" dirty="0" err="1"/>
              <a:t>a’..’z</a:t>
            </a:r>
            <a:r>
              <a:rPr lang="en-US" sz="2200" dirty="0"/>
              <a:t>’]+[‘A’..’E’, ‘k’]  =&gt; [‘A’..’E’, ‘</a:t>
            </a:r>
            <a:r>
              <a:rPr lang="en-US" sz="2200" dirty="0" err="1"/>
              <a:t>a’..’z</a:t>
            </a:r>
            <a:r>
              <a:rPr lang="en-US" sz="2200" dirty="0"/>
              <a:t>’] </a:t>
            </a:r>
            <a:endParaRPr lang="ru-RU" sz="2200" dirty="0" smtClean="0"/>
          </a:p>
          <a:p>
            <a:pPr>
              <a:buAutoNum type="arabicParenR"/>
            </a:pPr>
            <a:r>
              <a:rPr lang="en-US" sz="2200" dirty="0" smtClean="0"/>
              <a:t>[5&lt;4</a:t>
            </a:r>
            <a:r>
              <a:rPr lang="en-US" sz="2200" dirty="0"/>
              <a:t>, true and false] + [true]  =&gt; [false, true]</a:t>
            </a:r>
            <a:endParaRPr lang="ru-RU" sz="2200" b="0" dirty="0"/>
          </a:p>
          <a:p>
            <a:endParaRPr lang="ru-RU" dirty="0"/>
          </a:p>
        </p:txBody>
      </p:sp>
      <p:pic>
        <p:nvPicPr>
          <p:cNvPr id="1026" name="Picture 2" descr="Диаграмма Эйлера-Венна для объединения двух множест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8220" y="1957899"/>
            <a:ext cx="2057400" cy="128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9051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Операции над множествами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sz="2800" dirty="0"/>
              <a:t>Пересечением</a:t>
            </a:r>
            <a:r>
              <a:rPr lang="ru-RU" sz="2800" b="0" dirty="0"/>
              <a:t> двух множеств A и B называется множество, состоящее из элементов, одновременно входящих во множество A и во множество B.</a:t>
            </a:r>
          </a:p>
          <a:p>
            <a:r>
              <a:rPr lang="ru-RU" sz="2800" b="0" dirty="0"/>
              <a:t>Знак операции пересечения в Паскале </a:t>
            </a:r>
            <a:r>
              <a:rPr lang="ru-RU" sz="2800" b="0" dirty="0" smtClean="0"/>
              <a:t>«*»</a:t>
            </a:r>
          </a:p>
          <a:p>
            <a:endParaRPr lang="ru-RU" sz="2000" b="0" dirty="0"/>
          </a:p>
          <a:p>
            <a:endParaRPr lang="ru-RU" b="0" dirty="0" smtClean="0"/>
          </a:p>
          <a:p>
            <a:endParaRPr lang="ru-RU" b="0" dirty="0"/>
          </a:p>
          <a:p>
            <a:endParaRPr lang="ru-RU" b="0" dirty="0" smtClean="0"/>
          </a:p>
          <a:p>
            <a:r>
              <a:rPr lang="ru-RU" sz="2200" b="0" dirty="0"/>
              <a:t>Примеры:</a:t>
            </a:r>
          </a:p>
          <a:p>
            <a:pPr>
              <a:buAutoNum type="arabicParenR"/>
            </a:pPr>
            <a:r>
              <a:rPr lang="ru-RU" sz="2200" dirty="0" smtClean="0"/>
              <a:t>[</a:t>
            </a:r>
            <a:r>
              <a:rPr lang="ru-RU" sz="2200" dirty="0"/>
              <a:t>1, 2, 3, 4] * [3, 4, 5, 6] =&gt; [3, 4] </a:t>
            </a:r>
            <a:endParaRPr lang="ru-RU" sz="2200" dirty="0" smtClean="0"/>
          </a:p>
          <a:p>
            <a:pPr>
              <a:buAutoNum type="arabicParenR"/>
            </a:pPr>
            <a:r>
              <a:rPr lang="ru-RU" sz="2200" dirty="0" smtClean="0"/>
              <a:t>[‘</a:t>
            </a:r>
            <a:r>
              <a:rPr lang="en-US" sz="2200" dirty="0" err="1"/>
              <a:t>a’..’z</a:t>
            </a:r>
            <a:r>
              <a:rPr lang="en-US" sz="2200" dirty="0"/>
              <a:t>’]*[‘A’..’E’, ‘k’]  =&gt; [‘k</a:t>
            </a:r>
            <a:r>
              <a:rPr lang="en-US" sz="2200" dirty="0" smtClean="0"/>
              <a:t>’]</a:t>
            </a:r>
            <a:endParaRPr lang="ru-RU" sz="2200" dirty="0" smtClean="0"/>
          </a:p>
          <a:p>
            <a:pPr>
              <a:buAutoNum type="arabicParenR"/>
            </a:pPr>
            <a:r>
              <a:rPr lang="en-US" sz="2200" dirty="0" smtClean="0"/>
              <a:t>[</a:t>
            </a:r>
            <a:r>
              <a:rPr lang="en-US" sz="2200" dirty="0"/>
              <a:t>5&lt;4, true and false] * [true]  =&gt; []</a:t>
            </a:r>
            <a:endParaRPr lang="ru-RU" sz="2200" b="0" dirty="0"/>
          </a:p>
          <a:p>
            <a:endParaRPr lang="ru-RU" dirty="0"/>
          </a:p>
        </p:txBody>
      </p:sp>
      <p:pic>
        <p:nvPicPr>
          <p:cNvPr id="2050" name="Picture 2" descr="Диаграмма Эйлера-Венна для пересечения двух множест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348880"/>
            <a:ext cx="2162175" cy="156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7873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7520940" cy="548640"/>
          </a:xfrm>
        </p:spPr>
        <p:txBody>
          <a:bodyPr/>
          <a:lstStyle/>
          <a:p>
            <a:r>
              <a:rPr lang="ru-RU" b="1" dirty="0"/>
              <a:t>Операции над множествами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764704"/>
            <a:ext cx="7952988" cy="4344596"/>
          </a:xfrm>
        </p:spPr>
        <p:txBody>
          <a:bodyPr>
            <a:normAutofit/>
          </a:bodyPr>
          <a:lstStyle/>
          <a:p>
            <a:r>
              <a:rPr lang="ru-RU" sz="2000" dirty="0"/>
              <a:t>Разностью</a:t>
            </a:r>
            <a:r>
              <a:rPr lang="ru-RU" sz="2000" b="0" dirty="0"/>
              <a:t> двух множеств </a:t>
            </a:r>
            <a:r>
              <a:rPr lang="en-US" sz="2000" b="0" dirty="0"/>
              <a:t>A </a:t>
            </a:r>
            <a:r>
              <a:rPr lang="ru-RU" sz="2000" b="0" dirty="0"/>
              <a:t>и </a:t>
            </a:r>
            <a:r>
              <a:rPr lang="en-US" sz="2000" b="0" dirty="0"/>
              <a:t>B </a:t>
            </a:r>
            <a:r>
              <a:rPr lang="ru-RU" sz="2000" b="0" dirty="0"/>
              <a:t>называется множество, состоящее из элементов множества </a:t>
            </a:r>
            <a:r>
              <a:rPr lang="en-US" sz="2000" b="0" dirty="0"/>
              <a:t>A, </a:t>
            </a:r>
            <a:r>
              <a:rPr lang="ru-RU" sz="2000" b="0" dirty="0"/>
              <a:t>не входящих во множество </a:t>
            </a:r>
            <a:r>
              <a:rPr lang="en-US" sz="2000" b="0" dirty="0"/>
              <a:t>B</a:t>
            </a:r>
            <a:r>
              <a:rPr lang="en-US" sz="2000" b="0" dirty="0" smtClean="0"/>
              <a:t>.</a:t>
            </a:r>
            <a:endParaRPr lang="ru-RU" sz="2000" b="0" dirty="0" smtClean="0"/>
          </a:p>
          <a:p>
            <a:endParaRPr lang="ru-RU" b="0" dirty="0"/>
          </a:p>
          <a:p>
            <a:endParaRPr lang="ru-RU" b="0" dirty="0" smtClean="0"/>
          </a:p>
          <a:p>
            <a:endParaRPr lang="en-US" b="0" dirty="0"/>
          </a:p>
          <a:p>
            <a:r>
              <a:rPr lang="ru-RU" b="0" dirty="0"/>
              <a:t>Примеры:</a:t>
            </a:r>
          </a:p>
          <a:p>
            <a:r>
              <a:rPr lang="ru-RU" dirty="0"/>
              <a:t>1</a:t>
            </a:r>
            <a:r>
              <a:rPr lang="en-US" dirty="0"/>
              <a:t>a) [1, 2, 3, 4] - [3, 4, 5, 6] =&gt; [1, 2] </a:t>
            </a:r>
            <a:endParaRPr lang="ru-RU" dirty="0" smtClean="0"/>
          </a:p>
          <a:p>
            <a:r>
              <a:rPr lang="en-US" dirty="0" smtClean="0"/>
              <a:t>1b</a:t>
            </a:r>
            <a:r>
              <a:rPr lang="en-US" dirty="0"/>
              <a:t>)  [3, 4, 5, 6] - [1, 2, 3, 4]  =&gt; [5, 6] </a:t>
            </a:r>
            <a:endParaRPr lang="ru-RU" dirty="0" smtClean="0"/>
          </a:p>
          <a:p>
            <a:r>
              <a:rPr lang="en-US" dirty="0" smtClean="0"/>
              <a:t>2a</a:t>
            </a:r>
            <a:r>
              <a:rPr lang="en-US" dirty="0"/>
              <a:t>) [‘</a:t>
            </a:r>
            <a:r>
              <a:rPr lang="en-US" dirty="0" err="1"/>
              <a:t>a’..’z</a:t>
            </a:r>
            <a:r>
              <a:rPr lang="en-US" dirty="0"/>
              <a:t>’]-[‘A’..’E’, ‘k’]  =&gt; [‘</a:t>
            </a:r>
            <a:r>
              <a:rPr lang="en-US" dirty="0" err="1"/>
              <a:t>a’..’j</a:t>
            </a:r>
            <a:r>
              <a:rPr lang="en-US" dirty="0"/>
              <a:t>’, ‘</a:t>
            </a:r>
            <a:r>
              <a:rPr lang="en-US" dirty="0" err="1"/>
              <a:t>i</a:t>
            </a:r>
            <a:r>
              <a:rPr lang="en-US" dirty="0"/>
              <a:t>’..’z’] </a:t>
            </a:r>
            <a:endParaRPr lang="ru-RU" dirty="0" smtClean="0"/>
          </a:p>
          <a:p>
            <a:r>
              <a:rPr lang="en-US" dirty="0" smtClean="0"/>
              <a:t>2b</a:t>
            </a:r>
            <a:r>
              <a:rPr lang="en-US" dirty="0"/>
              <a:t>) [‘A’..’E’, ‘k’] - [‘</a:t>
            </a:r>
            <a:r>
              <a:rPr lang="en-US" dirty="0" err="1"/>
              <a:t>a’..’z</a:t>
            </a:r>
            <a:r>
              <a:rPr lang="en-US" dirty="0"/>
              <a:t>’]  =&gt; [‘A’..’E’] </a:t>
            </a:r>
            <a:endParaRPr lang="ru-RU" dirty="0" smtClean="0"/>
          </a:p>
          <a:p>
            <a:r>
              <a:rPr lang="en-US" dirty="0" smtClean="0"/>
              <a:t>3a</a:t>
            </a:r>
            <a:r>
              <a:rPr lang="en-US" dirty="0"/>
              <a:t>) [5&lt;4, true and false] - [true] =&gt; [false] </a:t>
            </a:r>
            <a:endParaRPr lang="ru-RU" dirty="0" smtClean="0"/>
          </a:p>
          <a:p>
            <a:r>
              <a:rPr lang="en-US" dirty="0" smtClean="0"/>
              <a:t>3b</a:t>
            </a:r>
            <a:r>
              <a:rPr lang="en-US" dirty="0"/>
              <a:t>) [true] - [5&lt;4, true and false] =&gt; [true]</a:t>
            </a:r>
            <a:endParaRPr lang="ru-RU" dirty="0"/>
          </a:p>
        </p:txBody>
      </p:sp>
      <p:pic>
        <p:nvPicPr>
          <p:cNvPr id="3074" name="Picture 2" descr="Диаграмма Эйлера-Венна для разности двух множест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700808"/>
            <a:ext cx="3384376" cy="1200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4092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7520940" cy="548640"/>
          </a:xfrm>
        </p:spPr>
        <p:txBody>
          <a:bodyPr/>
          <a:lstStyle/>
          <a:p>
            <a:r>
              <a:rPr lang="ru-RU" b="1" dirty="0"/>
              <a:t>Операция вхождения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sz="2400" b="0" dirty="0"/>
              <a:t>Это операция, устанавливающая связь между множеством и скалярной величиной, тип которой совпадает с базовым типом множества. </a:t>
            </a:r>
            <a:endParaRPr lang="ru-RU" sz="2400" b="0" dirty="0" smtClean="0"/>
          </a:p>
          <a:p>
            <a:r>
              <a:rPr lang="ru-RU" sz="2400" b="0" dirty="0" smtClean="0"/>
              <a:t>Если </a:t>
            </a:r>
            <a:r>
              <a:rPr lang="ru-RU" sz="2400" b="0" dirty="0"/>
              <a:t>x — такая скалярная величина, а M — множество, то операция вхождения записывается так: </a:t>
            </a:r>
            <a:r>
              <a:rPr lang="ru-RU" sz="2400" dirty="0"/>
              <a:t>x </a:t>
            </a:r>
            <a:r>
              <a:rPr lang="ru-RU" sz="2400" dirty="0" err="1"/>
              <a:t>in</a:t>
            </a:r>
            <a:r>
              <a:rPr lang="ru-RU" sz="2400" dirty="0"/>
              <a:t> M.</a:t>
            </a:r>
            <a:endParaRPr lang="ru-RU" sz="2400" b="0" dirty="0"/>
          </a:p>
          <a:p>
            <a:r>
              <a:rPr lang="ru-RU" sz="2400" b="0" dirty="0"/>
              <a:t>Результат — логическая величина </a:t>
            </a:r>
            <a:r>
              <a:rPr lang="ru-RU" sz="2400" b="0" dirty="0" err="1"/>
              <a:t>true</a:t>
            </a:r>
            <a:r>
              <a:rPr lang="ru-RU" sz="2400" b="0" dirty="0"/>
              <a:t>, если значение x входит в множество M, и </a:t>
            </a:r>
            <a:r>
              <a:rPr lang="ru-RU" sz="2400" b="0" dirty="0" err="1"/>
              <a:t>false</a:t>
            </a:r>
            <a:r>
              <a:rPr lang="ru-RU" sz="2400" b="0" dirty="0"/>
              <a:t> — в противном случае.</a:t>
            </a:r>
          </a:p>
          <a:p>
            <a:r>
              <a:rPr lang="ru-RU" sz="2400" b="0" dirty="0"/>
              <a:t>Например, 4 </a:t>
            </a:r>
            <a:r>
              <a:rPr lang="ru-RU" sz="2400" b="0" dirty="0" err="1"/>
              <a:t>in</a:t>
            </a:r>
            <a:r>
              <a:rPr lang="ru-RU" sz="2400" b="0" dirty="0"/>
              <a:t> [3, 4, 7, 9] –– </a:t>
            </a:r>
            <a:r>
              <a:rPr lang="ru-RU" sz="2400" b="0" dirty="0" err="1"/>
              <a:t>true</a:t>
            </a:r>
            <a:r>
              <a:rPr lang="ru-RU" sz="2400" b="0" dirty="0"/>
              <a:t>, 5 </a:t>
            </a:r>
            <a:r>
              <a:rPr lang="ru-RU" sz="2400" b="0" dirty="0" err="1"/>
              <a:t>in</a:t>
            </a:r>
            <a:r>
              <a:rPr lang="ru-RU" sz="2400" b="0" dirty="0"/>
              <a:t> [3, 4, 7, 9] –– </a:t>
            </a:r>
            <a:r>
              <a:rPr lang="ru-RU" sz="2400" b="0" dirty="0" err="1"/>
              <a:t>false</a:t>
            </a:r>
            <a:r>
              <a:rPr lang="ru-RU" sz="2400" b="0" dirty="0"/>
              <a:t>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75819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Задача </a:t>
            </a:r>
            <a:r>
              <a:rPr lang="en-US" dirty="0" smtClean="0"/>
              <a:t>1</a:t>
            </a:r>
            <a:r>
              <a:rPr lang="ru-RU" dirty="0" smtClean="0"/>
              <a:t>.</a:t>
            </a:r>
            <a:r>
              <a:rPr lang="ru-RU" dirty="0"/>
              <a:t> 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07716" y="1555051"/>
            <a:ext cx="7520940" cy="3579849"/>
          </a:xfrm>
        </p:spPr>
        <p:txBody>
          <a:bodyPr numCol="2">
            <a:normAutofit/>
          </a:bodyPr>
          <a:lstStyle/>
          <a:p>
            <a:r>
              <a:rPr lang="en-US" dirty="0" smtClean="0"/>
              <a:t>program </a:t>
            </a:r>
            <a:r>
              <a:rPr lang="en-US" dirty="0"/>
              <a:t>ex_set_3; </a:t>
            </a:r>
            <a:endParaRPr lang="ru-RU" dirty="0" smtClean="0"/>
          </a:p>
          <a:p>
            <a:r>
              <a:rPr lang="en-US" dirty="0" err="1" smtClean="0"/>
              <a:t>var</a:t>
            </a:r>
            <a:r>
              <a:rPr lang="en-US" dirty="0" smtClean="0"/>
              <a:t> </a:t>
            </a:r>
            <a:r>
              <a:rPr lang="en-US" dirty="0"/>
              <a:t>m : set of char; </a:t>
            </a:r>
            <a:endParaRPr lang="ru-RU" dirty="0" smtClean="0"/>
          </a:p>
          <a:p>
            <a:r>
              <a:rPr lang="en-US" dirty="0" smtClean="0"/>
              <a:t>s </a:t>
            </a:r>
            <a:r>
              <a:rPr lang="en-US" dirty="0"/>
              <a:t>: string; </a:t>
            </a:r>
            <a:endParaRPr lang="ru-RU" dirty="0" smtClean="0"/>
          </a:p>
          <a:p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/>
              <a:t>: byte; </a:t>
            </a:r>
            <a:endParaRPr lang="ru-RU" dirty="0" smtClean="0"/>
          </a:p>
          <a:p>
            <a:r>
              <a:rPr lang="en-US" dirty="0" smtClean="0"/>
              <a:t>begin </a:t>
            </a:r>
            <a:endParaRPr lang="ru-RU" dirty="0" smtClean="0"/>
          </a:p>
          <a:p>
            <a:r>
              <a:rPr lang="en-US" dirty="0" smtClean="0"/>
              <a:t>write</a:t>
            </a:r>
            <a:r>
              <a:rPr lang="en-US" dirty="0"/>
              <a:t>('</a:t>
            </a:r>
            <a:r>
              <a:rPr lang="en-US" dirty="0" err="1"/>
              <a:t>Введите</a:t>
            </a:r>
            <a:r>
              <a:rPr lang="en-US" dirty="0"/>
              <a:t> </a:t>
            </a:r>
            <a:r>
              <a:rPr lang="en-US" dirty="0" err="1"/>
              <a:t>строку</a:t>
            </a:r>
            <a:r>
              <a:rPr lang="en-US" dirty="0"/>
              <a:t>: '); </a:t>
            </a:r>
            <a:endParaRPr lang="ru-RU" dirty="0" smtClean="0"/>
          </a:p>
          <a:p>
            <a:r>
              <a:rPr lang="en-US" dirty="0" err="1" smtClean="0"/>
              <a:t>readln</a:t>
            </a:r>
            <a:r>
              <a:rPr lang="en-US" dirty="0" smtClean="0"/>
              <a:t>(s</a:t>
            </a:r>
            <a:r>
              <a:rPr lang="en-US" dirty="0"/>
              <a:t>); </a:t>
            </a:r>
            <a:endParaRPr lang="ru-RU" dirty="0" smtClean="0"/>
          </a:p>
          <a:p>
            <a:r>
              <a:rPr lang="en-US" dirty="0" smtClean="0"/>
              <a:t>m </a:t>
            </a:r>
            <a:r>
              <a:rPr lang="en-US" dirty="0"/>
              <a:t>:=[]; </a:t>
            </a:r>
            <a:endParaRPr lang="ru-RU" dirty="0" smtClean="0"/>
          </a:p>
          <a:p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/>
              <a:t>:= 1; </a:t>
            </a:r>
            <a:endParaRPr lang="ru-RU" dirty="0" smtClean="0"/>
          </a:p>
          <a:p>
            <a:r>
              <a:rPr lang="en-US" dirty="0" smtClean="0"/>
              <a:t>while </a:t>
            </a:r>
            <a:r>
              <a:rPr lang="en-US" dirty="0" err="1"/>
              <a:t>i</a:t>
            </a:r>
            <a:r>
              <a:rPr lang="en-US" dirty="0"/>
              <a:t> &lt;= length(s) do </a:t>
            </a:r>
            <a:endParaRPr lang="ru-RU" dirty="0" smtClean="0"/>
          </a:p>
          <a:p>
            <a:r>
              <a:rPr lang="en-US" dirty="0" smtClean="0"/>
              <a:t>if </a:t>
            </a:r>
            <a:r>
              <a:rPr lang="en-US" dirty="0"/>
              <a:t>s[</a:t>
            </a:r>
            <a:r>
              <a:rPr lang="en-US" dirty="0" err="1"/>
              <a:t>i</a:t>
            </a:r>
            <a:r>
              <a:rPr lang="en-US" dirty="0"/>
              <a:t>] in m then </a:t>
            </a:r>
            <a:endParaRPr lang="ru-RU" dirty="0" smtClean="0"/>
          </a:p>
          <a:p>
            <a:r>
              <a:rPr lang="en-US" dirty="0" smtClean="0"/>
              <a:t>delete(s</a:t>
            </a:r>
            <a:r>
              <a:rPr lang="en-US" dirty="0"/>
              <a:t>, </a:t>
            </a:r>
            <a:r>
              <a:rPr lang="en-US" dirty="0" err="1"/>
              <a:t>i</a:t>
            </a:r>
            <a:r>
              <a:rPr lang="en-US" dirty="0"/>
              <a:t>, 1) </a:t>
            </a:r>
            <a:endParaRPr lang="ru-RU" dirty="0" smtClean="0"/>
          </a:p>
          <a:p>
            <a:r>
              <a:rPr lang="en-US" dirty="0" smtClean="0"/>
              <a:t>else begin </a:t>
            </a:r>
            <a:endParaRPr lang="ru-RU" dirty="0" smtClean="0"/>
          </a:p>
          <a:p>
            <a:r>
              <a:rPr lang="en-US" dirty="0" smtClean="0"/>
              <a:t>m</a:t>
            </a:r>
            <a:r>
              <a:rPr lang="en-US" dirty="0"/>
              <a:t>:=m+[s[i]]; </a:t>
            </a:r>
            <a:endParaRPr lang="ru-RU" dirty="0" smtClean="0"/>
          </a:p>
          <a:p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/>
              <a:t>:= </a:t>
            </a:r>
            <a:r>
              <a:rPr lang="en-US" dirty="0" err="1"/>
              <a:t>i</a:t>
            </a:r>
            <a:r>
              <a:rPr lang="en-US" dirty="0"/>
              <a:t> + 1 </a:t>
            </a:r>
            <a:endParaRPr lang="ru-RU" dirty="0" smtClean="0"/>
          </a:p>
          <a:p>
            <a:r>
              <a:rPr lang="en-US" dirty="0" smtClean="0"/>
              <a:t>end</a:t>
            </a:r>
            <a:r>
              <a:rPr lang="en-US" dirty="0"/>
              <a:t>; </a:t>
            </a:r>
            <a:endParaRPr lang="ru-RU" dirty="0" smtClean="0"/>
          </a:p>
          <a:p>
            <a:r>
              <a:rPr lang="en-US" dirty="0" smtClean="0"/>
              <a:t>writeln(s</a:t>
            </a:r>
            <a:r>
              <a:rPr lang="en-US" dirty="0"/>
              <a:t>) </a:t>
            </a:r>
            <a:endParaRPr lang="ru-RU" dirty="0" smtClean="0"/>
          </a:p>
          <a:p>
            <a:r>
              <a:rPr lang="en-US" dirty="0" smtClean="0"/>
              <a:t>end</a:t>
            </a:r>
            <a:r>
              <a:rPr lang="en-US" dirty="0"/>
              <a:t>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908720"/>
            <a:ext cx="77048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0" dirty="0" smtClean="0"/>
              <a:t>Дана строка. Сохранить в ней только первые вхождения символов, удалив все остальные.</a:t>
            </a:r>
            <a:endParaRPr lang="ru-RU" b="0" dirty="0"/>
          </a:p>
        </p:txBody>
      </p:sp>
    </p:spTree>
    <p:extLst>
      <p:ext uri="{BB962C8B-B14F-4D97-AF65-F5344CB8AC3E}">
        <p14:creationId xmlns:p14="http://schemas.microsoft.com/office/powerpoint/2010/main" val="2253396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Задача </a:t>
            </a:r>
            <a:r>
              <a:rPr lang="en-US" dirty="0" smtClean="0"/>
              <a:t>2</a:t>
            </a:r>
            <a:r>
              <a:rPr lang="ru-RU" dirty="0" smtClean="0"/>
              <a:t>.</a:t>
            </a:r>
            <a:r>
              <a:rPr lang="ru-RU" dirty="0"/>
              <a:t> </a:t>
            </a:r>
            <a:r>
              <a:rPr lang="en-US" dirty="0" smtClean="0"/>
              <a:t>(</a:t>
            </a:r>
            <a:r>
              <a:rPr lang="ru-RU" dirty="0" smtClean="0"/>
              <a:t>Самостоятельная работа</a:t>
            </a:r>
            <a:r>
              <a:rPr lang="en-US" dirty="0" smtClean="0"/>
              <a:t>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0" dirty="0" smtClean="0"/>
              <a:t>В </a:t>
            </a:r>
            <a:r>
              <a:rPr lang="ru-RU" b="0" dirty="0"/>
              <a:t>городе имеется n высших учебных заведений, которые производят закупку компьютерной техники. Есть шесть компьютерных фирм: «Диалог», «</a:t>
            </a:r>
            <a:r>
              <a:rPr lang="ru-RU" b="0" dirty="0" err="1"/>
              <a:t>Avicom</a:t>
            </a:r>
            <a:r>
              <a:rPr lang="ru-RU" b="0" dirty="0"/>
              <a:t>», «</a:t>
            </a:r>
            <a:r>
              <a:rPr lang="ru-RU" b="0" dirty="0" err="1"/>
              <a:t>Нэта</a:t>
            </a:r>
            <a:r>
              <a:rPr lang="ru-RU" b="0" dirty="0"/>
              <a:t>», «Сервер», «Декада», «Dega.ru». Ответить на следующие вопросы:</a:t>
            </a:r>
            <a:br>
              <a:rPr lang="ru-RU" b="0" dirty="0"/>
            </a:br>
            <a:r>
              <a:rPr lang="ru-RU" b="0" dirty="0"/>
              <a:t>1) в каких фирмах закупка производилась каждым из вузов?</a:t>
            </a:r>
            <a:br>
              <a:rPr lang="ru-RU" b="0" dirty="0"/>
            </a:br>
            <a:r>
              <a:rPr lang="ru-RU" b="0" dirty="0"/>
              <a:t>2) в каких фирмах закупка производилась хотя бы одним из вузов?</a:t>
            </a:r>
            <a:br>
              <a:rPr lang="ru-RU" b="0" dirty="0"/>
            </a:br>
            <a:r>
              <a:rPr lang="ru-RU" b="0" dirty="0"/>
              <a:t>3) в каких фирмах ни один из вузов не закупал компьютеры?</a:t>
            </a:r>
          </a:p>
          <a:p>
            <a:r>
              <a:rPr lang="ru-RU" b="0" dirty="0"/>
              <a:t>Решим задачу с использованием множеств. Для удобства дальнейших манипуляций в порядке следования занумеруем компьютерные фирмы, начиная с единицы. Занесём информации о месте закупок компьютеров каждым из вузов в отдельное множество.</a:t>
            </a:r>
          </a:p>
          <a:p>
            <a:r>
              <a:rPr lang="ru-RU" b="0" dirty="0"/>
              <a:t>Ответ на первый вопрос можно получить, выполнив пересечение всех таких множеств.</a:t>
            </a:r>
          </a:p>
          <a:p>
            <a:r>
              <a:rPr lang="ru-RU" b="0" dirty="0"/>
              <a:t>Ответ на второй вопрос – результат объединения множеств.</a:t>
            </a:r>
          </a:p>
          <a:p>
            <a:r>
              <a:rPr lang="ru-RU" b="0" dirty="0"/>
              <a:t>И, наконец, на последний – разность множества всех фирм и множества фирм, где хотя бы один вуз делал покупки.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7967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Задача </a:t>
            </a:r>
            <a:r>
              <a:rPr lang="en-US" dirty="0" smtClean="0"/>
              <a:t>3</a:t>
            </a:r>
            <a:r>
              <a:rPr lang="ru-RU" dirty="0" smtClean="0"/>
              <a:t>.</a:t>
            </a:r>
            <a:r>
              <a:rPr lang="ru-RU" dirty="0"/>
              <a:t> </a:t>
            </a:r>
            <a:r>
              <a:rPr lang="en-US" dirty="0"/>
              <a:t> (</a:t>
            </a:r>
            <a:r>
              <a:rPr lang="ru-RU" dirty="0"/>
              <a:t>Самостоятельная работа</a:t>
            </a:r>
            <a:r>
              <a:rPr lang="en-US" dirty="0"/>
              <a:t>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b="0" dirty="0" smtClean="0"/>
              <a:t>Сгенерировать</a:t>
            </a:r>
            <a:r>
              <a:rPr lang="ru-RU" sz="3200" b="0" dirty="0"/>
              <a:t> </a:t>
            </a:r>
            <a:r>
              <a:rPr lang="ru-RU" sz="3200" b="0" i="1" dirty="0"/>
              <a:t>n</a:t>
            </a:r>
            <a:r>
              <a:rPr lang="ru-RU" sz="3200" b="0" dirty="0"/>
              <a:t> множеств (нумерацию начать с 1). Вывести элементы, которые входят во все множества с номерами, кратными трём, но не входят в первое множество.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562008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Углы">
  <a:themeElements>
    <a:clrScheme name="Углы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Угл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71</TotalTime>
  <Words>396</Words>
  <Application>Microsoft Office PowerPoint</Application>
  <PresentationFormat>Экран (4:3)</PresentationFormat>
  <Paragraphs>107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Углы</vt:lpstr>
      <vt:lpstr>Множества  в языке Pascal </vt:lpstr>
      <vt:lpstr>Понятие</vt:lpstr>
      <vt:lpstr>Презентация PowerPoint</vt:lpstr>
      <vt:lpstr>Презентация PowerPoint</vt:lpstr>
      <vt:lpstr>Презентация PowerPoint</vt:lpstr>
      <vt:lpstr>Например:</vt:lpstr>
      <vt:lpstr>Презентация PowerPoint</vt:lpstr>
      <vt:lpstr>Операции над множествами</vt:lpstr>
      <vt:lpstr>Операции над множествами</vt:lpstr>
      <vt:lpstr>Операции над множествами</vt:lpstr>
      <vt:lpstr>Операция вхождения</vt:lpstr>
      <vt:lpstr>Задача 1. </vt:lpstr>
      <vt:lpstr>Задача 2. (Самостоятельная работа)</vt:lpstr>
      <vt:lpstr>Задача 3.  (Самостоятельная работа)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Множества  в языке Pascal</dc:title>
  <dc:creator>Admin</dc:creator>
  <cp:lastModifiedBy>Admin</cp:lastModifiedBy>
  <cp:revision>5</cp:revision>
  <dcterms:created xsi:type="dcterms:W3CDTF">2016-04-29T05:32:02Z</dcterms:created>
  <dcterms:modified xsi:type="dcterms:W3CDTF">2016-06-01T06:31:15Z</dcterms:modified>
</cp:coreProperties>
</file>