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3"/>
  </p:notesMasterIdLst>
  <p:sldIdLst>
    <p:sldId id="257" r:id="rId2"/>
    <p:sldId id="258" r:id="rId3"/>
    <p:sldId id="259" r:id="rId4"/>
    <p:sldId id="268" r:id="rId5"/>
    <p:sldId id="266" r:id="rId6"/>
    <p:sldId id="270" r:id="rId7"/>
    <p:sldId id="269" r:id="rId8"/>
    <p:sldId id="267" r:id="rId9"/>
    <p:sldId id="261" r:id="rId10"/>
    <p:sldId id="262" r:id="rId11"/>
    <p:sldId id="26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1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CB894B-9D2B-4207-9533-78AFA720E1F9}" type="datetimeFigureOut">
              <a:rPr lang="ru-RU" smtClean="0"/>
              <a:pPr/>
              <a:t>09.01.2015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CC281-98D9-40E3-B965-68628629E59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C9BBE-B9E7-496A-9BC1-D42A950ECDD6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F5A27-9812-486F-B6BA-46EE77783B53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Аппликаци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2130425"/>
            <a:ext cx="6982544" cy="1470025"/>
          </a:xfrm>
        </p:spPr>
        <p:txBody>
          <a:bodyPr/>
          <a:lstStyle>
            <a:lvl1pPr>
              <a:defRPr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9712" y="4077072"/>
            <a:ext cx="572068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242" name="AutoShape 2" descr="http://tvoyrebenok.ru/images/presentation/math/b/0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Impact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260648"/>
            <a:ext cx="6445950" cy="1525278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28860" y="1857364"/>
            <a:ext cx="6500858" cy="473998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268" name="AutoShape 4" descr="http://tvoyrebenok.ru/images/presentation/math/b/0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0" name="AutoShape 6" descr="http://tvoyrebenok.ru/images/presentation/math/b/0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7" r:id="rId3"/>
    <p:sldLayoutId id="2147483668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ln>
            <a:solidFill>
              <a:schemeClr val="bg1"/>
            </a:solidFill>
          </a:ln>
          <a:solidFill>
            <a:srgbClr val="00206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Impact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5.xml"/><Relationship Id="rId7" Type="http://schemas.openxmlformats.org/officeDocument/2006/relationships/image" Target="../media/image8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slide" Target="slide6.xml"/><Relationship Id="rId10" Type="http://schemas.openxmlformats.org/officeDocument/2006/relationships/image" Target="../media/image4.jpeg"/><Relationship Id="rId4" Type="http://schemas.openxmlformats.org/officeDocument/2006/relationships/image" Target="../media/image6.jpe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slide" Target="slide5.xml"/><Relationship Id="rId7" Type="http://schemas.openxmlformats.org/officeDocument/2006/relationships/slide" Target="slide7.xml"/><Relationship Id="rId12" Type="http://schemas.openxmlformats.org/officeDocument/2006/relationships/image" Target="../media/image15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11" Type="http://schemas.openxmlformats.org/officeDocument/2006/relationships/image" Target="../media/image14.jpeg"/><Relationship Id="rId5" Type="http://schemas.openxmlformats.org/officeDocument/2006/relationships/slide" Target="slide6.xml"/><Relationship Id="rId10" Type="http://schemas.openxmlformats.org/officeDocument/2006/relationships/image" Target="../media/image13.jpeg"/><Relationship Id="rId4" Type="http://schemas.openxmlformats.org/officeDocument/2006/relationships/image" Target="../media/image10.jpeg"/><Relationship Id="rId9" Type="http://schemas.openxmlformats.org/officeDocument/2006/relationships/slide" Target="slide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slide" Target="slide5.xml"/><Relationship Id="rId7" Type="http://schemas.openxmlformats.org/officeDocument/2006/relationships/slide" Target="slide7.xml"/><Relationship Id="rId12" Type="http://schemas.openxmlformats.org/officeDocument/2006/relationships/image" Target="../media/image1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11" Type="http://schemas.openxmlformats.org/officeDocument/2006/relationships/image" Target="../media/image14.jpeg"/><Relationship Id="rId5" Type="http://schemas.openxmlformats.org/officeDocument/2006/relationships/slide" Target="slide6.xml"/><Relationship Id="rId10" Type="http://schemas.openxmlformats.org/officeDocument/2006/relationships/image" Target="../media/image13.jpeg"/><Relationship Id="rId4" Type="http://schemas.openxmlformats.org/officeDocument/2006/relationships/image" Target="../media/image10.jpeg"/><Relationship Id="rId9" Type="http://schemas.openxmlformats.org/officeDocument/2006/relationships/slide" Target="slide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slide" Target="slide5.xml"/><Relationship Id="rId7" Type="http://schemas.openxmlformats.org/officeDocument/2006/relationships/image" Target="../media/image17.jpeg"/><Relationship Id="rId12" Type="http://schemas.openxmlformats.org/officeDocument/2006/relationships/image" Target="../media/image14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11" Type="http://schemas.openxmlformats.org/officeDocument/2006/relationships/image" Target="../media/image13.jpeg"/><Relationship Id="rId5" Type="http://schemas.openxmlformats.org/officeDocument/2006/relationships/slide" Target="slide6.xml"/><Relationship Id="rId10" Type="http://schemas.openxmlformats.org/officeDocument/2006/relationships/slide" Target="slide8.xml"/><Relationship Id="rId4" Type="http://schemas.openxmlformats.org/officeDocument/2006/relationships/image" Target="../media/image10.jpeg"/><Relationship Id="rId9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slide" Target="slide5.xml"/><Relationship Id="rId7" Type="http://schemas.openxmlformats.org/officeDocument/2006/relationships/slide" Target="slide7.xml"/><Relationship Id="rId12" Type="http://schemas.openxmlformats.org/officeDocument/2006/relationships/image" Target="../media/image14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11" Type="http://schemas.openxmlformats.org/officeDocument/2006/relationships/image" Target="../media/image20.jpeg"/><Relationship Id="rId5" Type="http://schemas.openxmlformats.org/officeDocument/2006/relationships/slide" Target="slide6.xml"/><Relationship Id="rId10" Type="http://schemas.openxmlformats.org/officeDocument/2006/relationships/slide" Target="slide8.xml"/><Relationship Id="rId4" Type="http://schemas.openxmlformats.org/officeDocument/2006/relationships/image" Target="../media/image10.jpeg"/><Relationship Id="rId9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hyperlink" Target="http://www.liveinternet.ru/users/ladyinred11/post260788825/" TargetMode="External"/><Relationship Id="rId7" Type="http://schemas.openxmlformats.org/officeDocument/2006/relationships/hyperlink" Target="http://mam2mam.ru/articles/favorites/article.php?ID=21078" TargetMode="External"/><Relationship Id="rId2" Type="http://schemas.openxmlformats.org/officeDocument/2006/relationships/hyperlink" Target="http://tvoyrebenok.ru/images/presentation/math/b/02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rawreactor.ru/wp-content/uploads/2011/11/karandasch.jpg" TargetMode="External"/><Relationship Id="rId5" Type="http://schemas.openxmlformats.org/officeDocument/2006/relationships/hyperlink" Target="http://img-fotki.yandex.ru/get/5307/47407354.26d/0_8db22_86708575_orig.png" TargetMode="External"/><Relationship Id="rId4" Type="http://schemas.openxmlformats.org/officeDocument/2006/relationships/hyperlink" Target="http://img-fotki.yandex.ru/get/5809/47407354.26d/0_8db1f_5f5d2974_orig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Управляющая кнопка: сведения 5">
            <a:hlinkClick r:id="rId3" action="ppaction://hlinksldjump" highlightClick="1"/>
          </p:cNvPr>
          <p:cNvSpPr/>
          <p:nvPr/>
        </p:nvSpPr>
        <p:spPr>
          <a:xfrm>
            <a:off x="285720" y="5500702"/>
            <a:ext cx="504056" cy="720080"/>
          </a:xfrm>
          <a:prstGeom prst="actionButtonInformation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1643042" y="6072206"/>
            <a:ext cx="648072" cy="504056"/>
          </a:xfrm>
          <a:prstGeom prst="actionButtonForwardNex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Аппликация </a:t>
            </a:r>
            <a:b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</a:b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из карандашной стружки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4" name="Подзаголовок 2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2400" b="1" i="0" u="none" strike="noStrike" kern="0" normalizeH="0" baseline="0" noProof="0" dirty="0" smtClean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Учитель начальных классов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2400" b="1" i="0" u="none" strike="noStrike" kern="0" normalizeH="0" baseline="0" noProof="0" dirty="0" smtClean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МБОУ СОШ № 8 г. Моздока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2400" b="1" i="0" u="none" strike="noStrike" kern="0" normalizeH="0" baseline="0" noProof="0" dirty="0" smtClean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Сук Наталия Ивановна</a:t>
            </a:r>
            <a:endParaRPr kumimoji="0" lang="ru-RU" sz="2400" b="1" i="0" u="none" strike="noStrike" kern="0" normalizeH="0" baseline="0" noProof="0" dirty="0">
              <a:ln w="1905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drawreactor.ru/wp-content/uploads/2011/11/karandasch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635896" y="4221088"/>
            <a:ext cx="3744416" cy="190624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699792" y="836712"/>
            <a:ext cx="5715040" cy="172819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36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Что  такое  карандаш?</a:t>
            </a:r>
            <a:endParaRPr lang="ru-RU" sz="3600" b="1" dirty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99792" y="836712"/>
            <a:ext cx="5715040" cy="171679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ru-RU" sz="2400" dirty="0" smtClean="0">
              <a:solidFill>
                <a:srgbClr val="000000"/>
              </a:solidFill>
              <a:ea typeface="Times New Roman" pitchFamily="18" charset="0"/>
            </a:endParaRPr>
          </a:p>
          <a:p>
            <a:pPr lvl="0" algn="ctr">
              <a:defRPr/>
            </a:pPr>
            <a:r>
              <a:rPr lang="ru-RU" sz="2400" dirty="0" smtClean="0"/>
              <a:t>Карандаш – это письменная принадлежность, сделанная </a:t>
            </a:r>
          </a:p>
          <a:p>
            <a:pPr lvl="0" algn="ctr">
              <a:defRPr/>
            </a:pPr>
            <a:r>
              <a:rPr lang="ru-RU" sz="2400" dirty="0" smtClean="0"/>
              <a:t>из деревянной палочки со стержнем </a:t>
            </a:r>
          </a:p>
          <a:p>
            <a:pPr lvl="0" algn="ctr">
              <a:defRPr/>
            </a:pPr>
            <a:r>
              <a:rPr lang="ru-RU" sz="2400" dirty="0" smtClean="0"/>
              <a:t>из смеси глинистой массы с графитом.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99792" y="908720"/>
            <a:ext cx="5644172" cy="165618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11760" y="6237312"/>
            <a:ext cx="6000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Чтобы  узнать , что такое карандаш, щёлкни на табличку.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491880" y="270892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/>
              <a:t>Почему из-под точилки </a:t>
            </a:r>
          </a:p>
          <a:p>
            <a:r>
              <a:rPr lang="ru-RU" sz="2400" dirty="0" smtClean="0"/>
              <a:t>Вьются стружки и опилки? </a:t>
            </a:r>
          </a:p>
          <a:p>
            <a:r>
              <a:rPr lang="ru-RU" sz="2400" dirty="0" smtClean="0"/>
              <a:t>Карандаш писать не хочет,</a:t>
            </a:r>
          </a:p>
          <a:p>
            <a:r>
              <a:rPr lang="ru-RU" sz="2400" dirty="0" smtClean="0"/>
              <a:t> Вот она его и точит.</a:t>
            </a:r>
            <a:endParaRPr lang="ru-RU" sz="2400" dirty="0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1142976" y="6072206"/>
            <a:ext cx="648072" cy="504056"/>
          </a:xfrm>
          <a:prstGeom prst="actionButtonForwardNex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9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drawreactor.ru/wp-content/uploads/2011/11/karandas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1772816"/>
            <a:ext cx="3960440" cy="2016224"/>
          </a:xfrm>
          <a:prstGeom prst="rect">
            <a:avLst/>
          </a:prstGeom>
          <a:noFill/>
        </p:spPr>
      </p:pic>
      <p:sp>
        <p:nvSpPr>
          <p:cNvPr id="5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Аппликация </a:t>
            </a:r>
            <a:br>
              <a:rPr lang="ru-RU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</a:br>
            <a:r>
              <a:rPr lang="ru-RU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из карандашной стружки</a:t>
            </a:r>
            <a:endParaRPr lang="ru-RU" sz="4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43808" y="4005064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/>
              <a:t>Материалы для аппликации:</a:t>
            </a:r>
            <a:br>
              <a:rPr lang="ru-RU" sz="2400" dirty="0" smtClean="0"/>
            </a:br>
            <a:r>
              <a:rPr lang="ru-RU" sz="2400" dirty="0" smtClean="0"/>
              <a:t>- точилка;</a:t>
            </a:r>
            <a:br>
              <a:rPr lang="ru-RU" sz="2400" dirty="0" smtClean="0"/>
            </a:br>
            <a:r>
              <a:rPr lang="ru-RU" sz="2400" dirty="0" smtClean="0"/>
              <a:t>- карандаши;</a:t>
            </a:r>
            <a:br>
              <a:rPr lang="ru-RU" sz="2400" dirty="0" smtClean="0"/>
            </a:br>
            <a:r>
              <a:rPr lang="ru-RU" sz="2400" dirty="0" smtClean="0"/>
              <a:t>- лист бумаги;</a:t>
            </a:r>
            <a:br>
              <a:rPr lang="ru-RU" sz="2400" dirty="0" smtClean="0"/>
            </a:br>
            <a:r>
              <a:rPr lang="ru-RU" sz="2400" dirty="0" smtClean="0"/>
              <a:t>- клей.</a:t>
            </a:r>
            <a:endParaRPr lang="ru-RU" sz="2400" dirty="0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1142976" y="6072206"/>
            <a:ext cx="648072" cy="504056"/>
          </a:xfrm>
          <a:prstGeom prst="actionButtonForwardNex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348" y="214290"/>
            <a:ext cx="1143008" cy="7143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80" name="Picture 8" descr="http://luntiki.ru/uploads/images/a/0/2/f/25/f36ee5da6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071547"/>
            <a:ext cx="1000132" cy="500066"/>
          </a:xfrm>
          <a:prstGeom prst="rect">
            <a:avLst/>
          </a:prstGeom>
          <a:noFill/>
        </p:spPr>
      </p:pic>
      <p:sp>
        <p:nvSpPr>
          <p:cNvPr id="25" name="Прямоугольник 24"/>
          <p:cNvSpPr/>
          <p:nvPr/>
        </p:nvSpPr>
        <p:spPr>
          <a:xfrm>
            <a:off x="714348" y="1000108"/>
            <a:ext cx="1143008" cy="7143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714348" y="1785926"/>
            <a:ext cx="1143008" cy="642942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714348" y="2500306"/>
            <a:ext cx="1143008" cy="7143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Picture 2" descr="http://mam2mam.ru/upload/medialibrary/edf/32deed225e67b8b5edc6aa710599a91c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 r="1121" b="6205"/>
          <a:stretch>
            <a:fillRect/>
          </a:stretch>
        </p:blipFill>
        <p:spPr bwMode="auto">
          <a:xfrm flipH="1">
            <a:off x="714348" y="243706"/>
            <a:ext cx="1143008" cy="672358"/>
          </a:xfrm>
          <a:prstGeom prst="rect">
            <a:avLst/>
          </a:prstGeom>
          <a:noFill/>
        </p:spPr>
      </p:pic>
      <p:pic>
        <p:nvPicPr>
          <p:cNvPr id="37" name="Picture 2" descr="http://mam2mam.ru/upload/medialibrary/5a8/bf4d0209ed7462051b37b9b04f7722bb.jp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/>
          <a:srcRect r="2372" b="6205"/>
          <a:stretch>
            <a:fillRect/>
          </a:stretch>
        </p:blipFill>
        <p:spPr bwMode="auto">
          <a:xfrm>
            <a:off x="714348" y="1000108"/>
            <a:ext cx="1128720" cy="714380"/>
          </a:xfrm>
          <a:prstGeom prst="rect">
            <a:avLst/>
          </a:prstGeom>
          <a:noFill/>
        </p:spPr>
      </p:pic>
      <p:pic>
        <p:nvPicPr>
          <p:cNvPr id="38" name="Picture 2" descr="http://mam2mam.ru/upload/medialibrary/c89/1e284d16b6a621fa27638a7e7e1735b9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7" cstate="email">
            <a:lum contrast="14000"/>
          </a:blip>
          <a:srcRect r="1121" b="6205"/>
          <a:stretch>
            <a:fillRect/>
          </a:stretch>
        </p:blipFill>
        <p:spPr bwMode="auto">
          <a:xfrm>
            <a:off x="714348" y="1785926"/>
            <a:ext cx="1071570" cy="616935"/>
          </a:xfrm>
          <a:prstGeom prst="rect">
            <a:avLst/>
          </a:prstGeom>
          <a:noFill/>
        </p:spPr>
      </p:pic>
      <p:pic>
        <p:nvPicPr>
          <p:cNvPr id="39" name="Picture 2" descr="http://mam2mam.ru/upload/medialibrary/635/a5b7bcd30fba1556fc0f9c94e74fc409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email">
            <a:lum contrast="10000"/>
          </a:blip>
          <a:srcRect r="1121" b="6205"/>
          <a:stretch>
            <a:fillRect/>
          </a:stretch>
        </p:blipFill>
        <p:spPr bwMode="auto">
          <a:xfrm>
            <a:off x="733883" y="2500306"/>
            <a:ext cx="1123474" cy="714380"/>
          </a:xfrm>
          <a:prstGeom prst="rect">
            <a:avLst/>
          </a:prstGeom>
          <a:noFill/>
        </p:spPr>
      </p:pic>
      <p:sp>
        <p:nvSpPr>
          <p:cNvPr id="40" name="Прямоугольник 39"/>
          <p:cNvSpPr/>
          <p:nvPr/>
        </p:nvSpPr>
        <p:spPr>
          <a:xfrm>
            <a:off x="2786050" y="1571612"/>
            <a:ext cx="58579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   Когда ты точишь карандаши точилкой, получается ажурная кружевная стружка. Обычно на её красоту никто не обращает внимание. </a:t>
            </a:r>
          </a:p>
          <a:p>
            <a:r>
              <a:rPr lang="ru-RU" sz="2400" dirty="0" smtClean="0"/>
              <a:t>    А зря! Нажимай на маленькие картинки, и ты увидишь, какие необычные аппликации можно создать при помощи карандашной стружки.</a:t>
            </a:r>
            <a:endParaRPr lang="ru-RU" sz="2400" dirty="0"/>
          </a:p>
        </p:txBody>
      </p:sp>
      <p:sp>
        <p:nvSpPr>
          <p:cNvPr id="14" name="Заголовок 3"/>
          <p:cNvSpPr txBox="1">
            <a:spLocks/>
          </p:cNvSpPr>
          <p:nvPr/>
        </p:nvSpPr>
        <p:spPr>
          <a:xfrm>
            <a:off x="2483768" y="260648"/>
            <a:ext cx="6445950" cy="152527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Аппликация </a:t>
            </a:r>
            <a:br>
              <a:rPr kumimoji="0" lang="ru-RU" sz="4000" b="1" i="0" u="none" strike="noStrike" kern="1200" cap="none" spc="0" normalizeH="0" baseline="0" noProof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</a:br>
            <a:r>
              <a:rPr kumimoji="0" lang="ru-RU" sz="4000" b="1" i="0" u="none" strike="noStrike" kern="1200" cap="none" spc="0" normalizeH="0" baseline="0" noProof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из карандашной стружки</a:t>
            </a:r>
            <a:endParaRPr kumimoji="0" lang="ru-RU" sz="4000" b="1" i="0" u="none" strike="noStrike" kern="1200" cap="none" spc="0" normalizeH="0" baseline="0" noProof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15" name="Picture 2" descr="http://drawreactor.ru/wp-content/uploads/2011/11/karandasch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00430" y="4500570"/>
            <a:ext cx="3960440" cy="201622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348" y="214290"/>
            <a:ext cx="1143008" cy="7143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500298" y="714356"/>
            <a:ext cx="6357982" cy="4000528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 smtClean="0"/>
          </a:p>
        </p:txBody>
      </p:sp>
      <p:pic>
        <p:nvPicPr>
          <p:cNvPr id="3080" name="Picture 8" descr="http://luntiki.ru/uploads/images/a/0/2/f/25/f36ee5da6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071547"/>
            <a:ext cx="1000132" cy="500066"/>
          </a:xfrm>
          <a:prstGeom prst="rect">
            <a:avLst/>
          </a:prstGeom>
          <a:noFill/>
        </p:spPr>
      </p:pic>
      <p:sp>
        <p:nvSpPr>
          <p:cNvPr id="25" name="Прямоугольник 24"/>
          <p:cNvSpPr/>
          <p:nvPr/>
        </p:nvSpPr>
        <p:spPr>
          <a:xfrm>
            <a:off x="714348" y="1000108"/>
            <a:ext cx="1143008" cy="7143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714348" y="1785926"/>
            <a:ext cx="1143008" cy="7143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714348" y="2571744"/>
            <a:ext cx="1143008" cy="7143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Picture 2" descr="http://mam2mam.ru/upload/medialibrary/edf/32deed225e67b8b5edc6aa710599a91c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 r="1121" b="6205"/>
          <a:stretch>
            <a:fillRect/>
          </a:stretch>
        </p:blipFill>
        <p:spPr bwMode="auto">
          <a:xfrm flipH="1">
            <a:off x="785786" y="285728"/>
            <a:ext cx="1000132" cy="588314"/>
          </a:xfrm>
          <a:prstGeom prst="rect">
            <a:avLst/>
          </a:prstGeom>
          <a:noFill/>
        </p:spPr>
      </p:pic>
      <p:pic>
        <p:nvPicPr>
          <p:cNvPr id="12" name="Picture 2" descr="http://mam2mam.ru/upload/medialibrary/5a8/bf4d0209ed7462051b37b9b04f7722bb.jp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/>
          <a:srcRect r="2372" b="6205"/>
          <a:stretch>
            <a:fillRect/>
          </a:stretch>
        </p:blipFill>
        <p:spPr bwMode="auto">
          <a:xfrm>
            <a:off x="785786" y="1036278"/>
            <a:ext cx="1000132" cy="632995"/>
          </a:xfrm>
          <a:prstGeom prst="rect">
            <a:avLst/>
          </a:prstGeom>
          <a:noFill/>
        </p:spPr>
      </p:pic>
      <p:pic>
        <p:nvPicPr>
          <p:cNvPr id="14" name="Picture 2" descr="http://mam2mam.ru/upload/medialibrary/c89/1e284d16b6a621fa27638a7e7e1735b9.jp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email">
            <a:lum contrast="14000"/>
          </a:blip>
          <a:srcRect r="1121" b="6205"/>
          <a:stretch>
            <a:fillRect/>
          </a:stretch>
        </p:blipFill>
        <p:spPr bwMode="auto">
          <a:xfrm>
            <a:off x="785786" y="1857365"/>
            <a:ext cx="1000132" cy="575806"/>
          </a:xfrm>
          <a:prstGeom prst="rect">
            <a:avLst/>
          </a:prstGeom>
          <a:noFill/>
        </p:spPr>
      </p:pic>
      <p:pic>
        <p:nvPicPr>
          <p:cNvPr id="15" name="Picture 2" descr="http://mam2mam.ru/upload/medialibrary/635/a5b7bcd30fba1556fc0f9c94e74fc409.jp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email">
            <a:lum contrast="21000"/>
          </a:blip>
          <a:srcRect r="1121" b="6205"/>
          <a:stretch>
            <a:fillRect/>
          </a:stretch>
        </p:blipFill>
        <p:spPr bwMode="auto">
          <a:xfrm>
            <a:off x="785786" y="2643182"/>
            <a:ext cx="1000133" cy="611222"/>
          </a:xfrm>
          <a:prstGeom prst="rect">
            <a:avLst/>
          </a:prstGeom>
          <a:noFill/>
        </p:spPr>
      </p:pic>
      <p:pic>
        <p:nvPicPr>
          <p:cNvPr id="16" name="Picture 2" descr="http://drawreactor.ru/wp-content/uploads/2011/11/karandasch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3571868" y="4771108"/>
            <a:ext cx="3429024" cy="1745685"/>
          </a:xfrm>
          <a:prstGeom prst="rect">
            <a:avLst/>
          </a:prstGeom>
          <a:noFill/>
        </p:spPr>
      </p:pic>
      <p:pic>
        <p:nvPicPr>
          <p:cNvPr id="17" name="Picture 2" descr="http://mam2mam.ru/upload/medialibrary/edf/32deed225e67b8b5edc6aa710599a91c.jpg"/>
          <p:cNvPicPr>
            <a:picLocks noChangeAspect="1" noChangeArrowheads="1"/>
          </p:cNvPicPr>
          <p:nvPr/>
        </p:nvPicPr>
        <p:blipFill>
          <a:blip r:embed="rId12" cstate="print"/>
          <a:srcRect r="1121" b="6205"/>
          <a:stretch>
            <a:fillRect/>
          </a:stretch>
        </p:blipFill>
        <p:spPr bwMode="auto">
          <a:xfrm>
            <a:off x="2643174" y="785794"/>
            <a:ext cx="6143668" cy="3888397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348" y="214290"/>
            <a:ext cx="1143008" cy="7143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500298" y="714356"/>
            <a:ext cx="6357982" cy="4000528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 smtClean="0"/>
          </a:p>
        </p:txBody>
      </p:sp>
      <p:pic>
        <p:nvPicPr>
          <p:cNvPr id="3080" name="Picture 8" descr="http://luntiki.ru/uploads/images/a/0/2/f/25/f36ee5da6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071547"/>
            <a:ext cx="1000132" cy="500066"/>
          </a:xfrm>
          <a:prstGeom prst="rect">
            <a:avLst/>
          </a:prstGeom>
          <a:noFill/>
        </p:spPr>
      </p:pic>
      <p:sp>
        <p:nvSpPr>
          <p:cNvPr id="25" name="Прямоугольник 24"/>
          <p:cNvSpPr/>
          <p:nvPr/>
        </p:nvSpPr>
        <p:spPr>
          <a:xfrm>
            <a:off x="714348" y="1000108"/>
            <a:ext cx="1143008" cy="7143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714348" y="1785926"/>
            <a:ext cx="1143008" cy="7143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714348" y="2571744"/>
            <a:ext cx="1143008" cy="7143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Picture 2" descr="http://mam2mam.ru/upload/medialibrary/edf/32deed225e67b8b5edc6aa710599a91c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 r="1121" b="6205"/>
          <a:stretch>
            <a:fillRect/>
          </a:stretch>
        </p:blipFill>
        <p:spPr bwMode="auto">
          <a:xfrm flipH="1">
            <a:off x="785786" y="285728"/>
            <a:ext cx="1000132" cy="588314"/>
          </a:xfrm>
          <a:prstGeom prst="rect">
            <a:avLst/>
          </a:prstGeom>
          <a:noFill/>
        </p:spPr>
      </p:pic>
      <p:pic>
        <p:nvPicPr>
          <p:cNvPr id="12" name="Picture 2" descr="http://mam2mam.ru/upload/medialibrary/5a8/bf4d0209ed7462051b37b9b04f7722bb.jp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/>
          <a:srcRect r="2372" b="6205"/>
          <a:stretch>
            <a:fillRect/>
          </a:stretch>
        </p:blipFill>
        <p:spPr bwMode="auto">
          <a:xfrm>
            <a:off x="785786" y="1036278"/>
            <a:ext cx="1000132" cy="632995"/>
          </a:xfrm>
          <a:prstGeom prst="rect">
            <a:avLst/>
          </a:prstGeom>
          <a:noFill/>
        </p:spPr>
      </p:pic>
      <p:pic>
        <p:nvPicPr>
          <p:cNvPr id="14" name="Picture 2" descr="http://mam2mam.ru/upload/medialibrary/c89/1e284d16b6a621fa27638a7e7e1735b9.jp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email">
            <a:lum contrast="14000"/>
          </a:blip>
          <a:srcRect r="1121" b="6205"/>
          <a:stretch>
            <a:fillRect/>
          </a:stretch>
        </p:blipFill>
        <p:spPr bwMode="auto">
          <a:xfrm>
            <a:off x="785786" y="1857365"/>
            <a:ext cx="1000132" cy="575806"/>
          </a:xfrm>
          <a:prstGeom prst="rect">
            <a:avLst/>
          </a:prstGeom>
          <a:noFill/>
        </p:spPr>
      </p:pic>
      <p:pic>
        <p:nvPicPr>
          <p:cNvPr id="15" name="Picture 2" descr="http://mam2mam.ru/upload/medialibrary/635/a5b7bcd30fba1556fc0f9c94e74fc409.jp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email">
            <a:lum contrast="21000"/>
          </a:blip>
          <a:srcRect r="1121" b="6205"/>
          <a:stretch>
            <a:fillRect/>
          </a:stretch>
        </p:blipFill>
        <p:spPr bwMode="auto">
          <a:xfrm>
            <a:off x="785786" y="2643182"/>
            <a:ext cx="1000133" cy="611222"/>
          </a:xfrm>
          <a:prstGeom prst="rect">
            <a:avLst/>
          </a:prstGeom>
          <a:noFill/>
        </p:spPr>
      </p:pic>
      <p:pic>
        <p:nvPicPr>
          <p:cNvPr id="16" name="Picture 2" descr="http://drawreactor.ru/wp-content/uploads/2011/11/karandasch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3571868" y="4771108"/>
            <a:ext cx="3429024" cy="1745685"/>
          </a:xfrm>
          <a:prstGeom prst="rect">
            <a:avLst/>
          </a:prstGeom>
          <a:noFill/>
        </p:spPr>
      </p:pic>
      <p:pic>
        <p:nvPicPr>
          <p:cNvPr id="17" name="Picture 2" descr="http://mam2mam.ru/upload/medialibrary/5a8/bf4d0209ed7462051b37b9b04f7722bb.jpg"/>
          <p:cNvPicPr>
            <a:picLocks noChangeAspect="1" noChangeArrowheads="1"/>
          </p:cNvPicPr>
          <p:nvPr/>
        </p:nvPicPr>
        <p:blipFill>
          <a:blip r:embed="rId12" cstate="print"/>
          <a:srcRect r="2372" b="6205"/>
          <a:stretch>
            <a:fillRect/>
          </a:stretch>
        </p:blipFill>
        <p:spPr bwMode="auto">
          <a:xfrm>
            <a:off x="2643175" y="785794"/>
            <a:ext cx="6143668" cy="3888398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348" y="214290"/>
            <a:ext cx="1143008" cy="7143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500298" y="714356"/>
            <a:ext cx="6357982" cy="4000528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 smtClean="0"/>
          </a:p>
        </p:txBody>
      </p:sp>
      <p:pic>
        <p:nvPicPr>
          <p:cNvPr id="3080" name="Picture 8" descr="http://luntiki.ru/uploads/images/a/0/2/f/25/f36ee5da6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071547"/>
            <a:ext cx="1000132" cy="500066"/>
          </a:xfrm>
          <a:prstGeom prst="rect">
            <a:avLst/>
          </a:prstGeom>
          <a:noFill/>
        </p:spPr>
      </p:pic>
      <p:sp>
        <p:nvSpPr>
          <p:cNvPr id="25" name="Прямоугольник 24"/>
          <p:cNvSpPr/>
          <p:nvPr/>
        </p:nvSpPr>
        <p:spPr>
          <a:xfrm>
            <a:off x="714348" y="1000108"/>
            <a:ext cx="1143008" cy="7143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714348" y="1785926"/>
            <a:ext cx="1143008" cy="7143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714348" y="2571744"/>
            <a:ext cx="1143008" cy="7143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Picture 2" descr="http://mam2mam.ru/upload/medialibrary/edf/32deed225e67b8b5edc6aa710599a91c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 r="1121" b="6205"/>
          <a:stretch>
            <a:fillRect/>
          </a:stretch>
        </p:blipFill>
        <p:spPr bwMode="auto">
          <a:xfrm flipH="1">
            <a:off x="785786" y="285728"/>
            <a:ext cx="1000132" cy="588314"/>
          </a:xfrm>
          <a:prstGeom prst="rect">
            <a:avLst/>
          </a:prstGeom>
          <a:noFill/>
        </p:spPr>
      </p:pic>
      <p:pic>
        <p:nvPicPr>
          <p:cNvPr id="12" name="Picture 2" descr="http://mam2mam.ru/upload/medialibrary/5a8/bf4d0209ed7462051b37b9b04f7722bb.jp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/>
          <a:srcRect r="2372" b="6205"/>
          <a:stretch>
            <a:fillRect/>
          </a:stretch>
        </p:blipFill>
        <p:spPr bwMode="auto">
          <a:xfrm>
            <a:off x="785786" y="1036278"/>
            <a:ext cx="1000132" cy="632995"/>
          </a:xfrm>
          <a:prstGeom prst="rect">
            <a:avLst/>
          </a:prstGeom>
          <a:noFill/>
        </p:spPr>
      </p:pic>
      <p:pic>
        <p:nvPicPr>
          <p:cNvPr id="11" name="Picture 2" descr="http://mam2mam.ru/upload/medialibrary/c89/1e284d16b6a621fa27638a7e7e1735b9.jpg"/>
          <p:cNvPicPr>
            <a:picLocks noChangeAspect="1" noChangeArrowheads="1"/>
          </p:cNvPicPr>
          <p:nvPr/>
        </p:nvPicPr>
        <p:blipFill>
          <a:blip r:embed="rId7" cstate="print"/>
          <a:srcRect r="1121" b="6205"/>
          <a:stretch>
            <a:fillRect/>
          </a:stretch>
        </p:blipFill>
        <p:spPr bwMode="auto">
          <a:xfrm>
            <a:off x="2571736" y="714356"/>
            <a:ext cx="6264696" cy="3964997"/>
          </a:xfrm>
          <a:prstGeom prst="rect">
            <a:avLst/>
          </a:prstGeom>
          <a:noFill/>
        </p:spPr>
      </p:pic>
      <p:pic>
        <p:nvPicPr>
          <p:cNvPr id="14" name="Picture 2" descr="http://mam2mam.ru/upload/medialibrary/c89/1e284d16b6a621fa27638a7e7e1735b9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email">
            <a:lum bright="-2000" contrast="7000"/>
          </a:blip>
          <a:srcRect r="1121" b="6205"/>
          <a:stretch>
            <a:fillRect/>
          </a:stretch>
        </p:blipFill>
        <p:spPr bwMode="auto">
          <a:xfrm>
            <a:off x="785786" y="1857365"/>
            <a:ext cx="1000132" cy="575806"/>
          </a:xfrm>
          <a:prstGeom prst="rect">
            <a:avLst/>
          </a:prstGeom>
          <a:noFill/>
        </p:spPr>
      </p:pic>
      <p:pic>
        <p:nvPicPr>
          <p:cNvPr id="15" name="Picture 2" descr="http://mam2mam.ru/upload/medialibrary/635/a5b7bcd30fba1556fc0f9c94e74fc409.jp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email">
            <a:lum contrast="5000"/>
          </a:blip>
          <a:srcRect r="1121" b="6205"/>
          <a:stretch>
            <a:fillRect/>
          </a:stretch>
        </p:blipFill>
        <p:spPr bwMode="auto">
          <a:xfrm>
            <a:off x="785786" y="2643182"/>
            <a:ext cx="1000133" cy="611222"/>
          </a:xfrm>
          <a:prstGeom prst="rect">
            <a:avLst/>
          </a:prstGeom>
          <a:noFill/>
        </p:spPr>
      </p:pic>
      <p:pic>
        <p:nvPicPr>
          <p:cNvPr id="16" name="Picture 2" descr="http://drawreactor.ru/wp-content/uploads/2011/11/karandasch.jpg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3571868" y="4771108"/>
            <a:ext cx="3429024" cy="1745685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348" y="214290"/>
            <a:ext cx="1143008" cy="7143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500298" y="714356"/>
            <a:ext cx="6357982" cy="4000528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 smtClean="0"/>
          </a:p>
        </p:txBody>
      </p:sp>
      <p:pic>
        <p:nvPicPr>
          <p:cNvPr id="3080" name="Picture 8" descr="http://luntiki.ru/uploads/images/a/0/2/f/25/f36ee5da6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071547"/>
            <a:ext cx="1000132" cy="500066"/>
          </a:xfrm>
          <a:prstGeom prst="rect">
            <a:avLst/>
          </a:prstGeom>
          <a:noFill/>
        </p:spPr>
      </p:pic>
      <p:sp>
        <p:nvSpPr>
          <p:cNvPr id="25" name="Прямоугольник 24"/>
          <p:cNvSpPr/>
          <p:nvPr/>
        </p:nvSpPr>
        <p:spPr>
          <a:xfrm>
            <a:off x="714348" y="1000108"/>
            <a:ext cx="1143008" cy="7143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714348" y="1785926"/>
            <a:ext cx="1143008" cy="7143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714348" y="2571744"/>
            <a:ext cx="1143008" cy="7143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Picture 2" descr="http://mam2mam.ru/upload/medialibrary/edf/32deed225e67b8b5edc6aa710599a91c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 r="1121" b="6205"/>
          <a:stretch>
            <a:fillRect/>
          </a:stretch>
        </p:blipFill>
        <p:spPr bwMode="auto">
          <a:xfrm flipH="1">
            <a:off x="785786" y="285728"/>
            <a:ext cx="1000132" cy="588314"/>
          </a:xfrm>
          <a:prstGeom prst="rect">
            <a:avLst/>
          </a:prstGeom>
          <a:noFill/>
        </p:spPr>
      </p:pic>
      <p:pic>
        <p:nvPicPr>
          <p:cNvPr id="12" name="Picture 2" descr="http://mam2mam.ru/upload/medialibrary/5a8/bf4d0209ed7462051b37b9b04f7722bb.jp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/>
          <a:srcRect r="2372" b="6205"/>
          <a:stretch>
            <a:fillRect/>
          </a:stretch>
        </p:blipFill>
        <p:spPr bwMode="auto">
          <a:xfrm>
            <a:off x="785786" y="1036278"/>
            <a:ext cx="1000132" cy="632995"/>
          </a:xfrm>
          <a:prstGeom prst="rect">
            <a:avLst/>
          </a:prstGeom>
          <a:noFill/>
        </p:spPr>
      </p:pic>
      <p:pic>
        <p:nvPicPr>
          <p:cNvPr id="14" name="Picture 2" descr="http://mam2mam.ru/upload/medialibrary/c89/1e284d16b6a621fa27638a7e7e1735b9.jp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email">
            <a:lum/>
          </a:blip>
          <a:srcRect r="1121" b="6205"/>
          <a:stretch>
            <a:fillRect/>
          </a:stretch>
        </p:blipFill>
        <p:spPr bwMode="auto">
          <a:xfrm>
            <a:off x="785786" y="1857364"/>
            <a:ext cx="1000132" cy="571504"/>
          </a:xfrm>
          <a:prstGeom prst="rect">
            <a:avLst/>
          </a:prstGeom>
          <a:noFill/>
        </p:spPr>
      </p:pic>
      <p:pic>
        <p:nvPicPr>
          <p:cNvPr id="13" name="Picture 2" descr="http://mam2mam.ru/upload/medialibrary/635/a5b7bcd30fba1556fc0f9c94e74fc409.jpg"/>
          <p:cNvPicPr>
            <a:picLocks noChangeAspect="1" noChangeArrowheads="1"/>
          </p:cNvPicPr>
          <p:nvPr/>
        </p:nvPicPr>
        <p:blipFill>
          <a:blip r:embed="rId9" cstate="print"/>
          <a:srcRect r="1121" b="6205"/>
          <a:stretch>
            <a:fillRect/>
          </a:stretch>
        </p:blipFill>
        <p:spPr bwMode="auto">
          <a:xfrm>
            <a:off x="2500298" y="714356"/>
            <a:ext cx="6264696" cy="3964998"/>
          </a:xfrm>
          <a:prstGeom prst="rect">
            <a:avLst/>
          </a:prstGeom>
          <a:noFill/>
        </p:spPr>
      </p:pic>
      <p:pic>
        <p:nvPicPr>
          <p:cNvPr id="15" name="Picture 2" descr="http://mam2mam.ru/upload/medialibrary/635/a5b7bcd30fba1556fc0f9c94e74fc409.jp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email">
            <a:lum contrast="-1000"/>
          </a:blip>
          <a:srcRect r="1121" b="6205"/>
          <a:stretch>
            <a:fillRect/>
          </a:stretch>
        </p:blipFill>
        <p:spPr bwMode="auto">
          <a:xfrm>
            <a:off x="785786" y="2643182"/>
            <a:ext cx="954615" cy="571504"/>
          </a:xfrm>
          <a:prstGeom prst="rect">
            <a:avLst/>
          </a:prstGeom>
          <a:noFill/>
        </p:spPr>
      </p:pic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1071538" y="6072206"/>
            <a:ext cx="648072" cy="504056"/>
          </a:xfrm>
          <a:prstGeom prst="actionButtonForwardNex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7" name="Picture 2" descr="http://drawreactor.ru/wp-content/uploads/2011/11/karandasch.jpg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3571868" y="4771108"/>
            <a:ext cx="3429024" cy="1745685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Рисунок2.jpg"/>
          <p:cNvPicPr>
            <a:picLocks noChangeAspect="1"/>
          </p:cNvPicPr>
          <p:nvPr/>
        </p:nvPicPr>
        <p:blipFill>
          <a:blip r:embed="rId2" cstate="email">
            <a:lum bright="-14000" contrast="25000"/>
          </a:blip>
          <a:srcRect b="4466"/>
          <a:stretch>
            <a:fillRect/>
          </a:stretch>
        </p:blipFill>
        <p:spPr>
          <a:xfrm>
            <a:off x="3428992" y="4357694"/>
            <a:ext cx="4041648" cy="2143140"/>
          </a:xfrm>
          <a:prstGeom prst="rect">
            <a:avLst/>
          </a:prstGeom>
        </p:spPr>
      </p:pic>
      <p:sp>
        <p:nvSpPr>
          <p:cNvPr id="6" name="Заголовок 3"/>
          <p:cNvSpPr txBox="1">
            <a:spLocks/>
          </p:cNvSpPr>
          <p:nvPr/>
        </p:nvSpPr>
        <p:spPr>
          <a:xfrm>
            <a:off x="2483768" y="260648"/>
            <a:ext cx="6388742" cy="152527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Аппликация </a:t>
            </a:r>
            <a:br>
              <a:rPr kumimoji="0" lang="ru-RU" sz="4000" b="1" i="0" u="none" strike="noStrike" kern="1200" cap="none" spc="0" normalizeH="0" baseline="0" noProof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</a:br>
            <a:r>
              <a:rPr kumimoji="0" lang="ru-RU" sz="4000" b="1" i="0" u="none" strike="noStrike" kern="1200" cap="none" spc="0" normalizeH="0" baseline="0" noProof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из карандашной стружки</a:t>
            </a:r>
            <a:endParaRPr kumimoji="0" lang="ru-RU" sz="4000" b="1" i="0" u="none" strike="noStrike" kern="1200" cap="none" spc="0" normalizeH="0" baseline="0" noProof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643050"/>
            <a:ext cx="61436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q"/>
            </a:pPr>
            <a:r>
              <a:rPr lang="ru-RU" sz="2400" dirty="0" smtClean="0"/>
              <a:t>Поточи старые цветные карандаши точилкой, наблюдая за формой и длиной их стружки.</a:t>
            </a:r>
          </a:p>
          <a:p>
            <a:pPr marL="457200" lvl="0" indent="-457200">
              <a:buFont typeface="Wingdings" pitchFamily="2" charset="2"/>
              <a:buChar char="q"/>
            </a:pPr>
            <a:r>
              <a:rPr lang="ru-RU" sz="2400" dirty="0" smtClean="0"/>
              <a:t>Возьми бархатную бумагу яркого цвета. Продумай свою композицию.</a:t>
            </a:r>
          </a:p>
          <a:p>
            <a:pPr marL="457200" lvl="0" indent="-457200">
              <a:buFont typeface="Wingdings" pitchFamily="2" charset="2"/>
              <a:buChar char="q"/>
            </a:pPr>
            <a:r>
              <a:rPr lang="ru-RU" sz="2400" dirty="0" smtClean="0"/>
              <a:t>Разложи стружки на основе. Аккуратно наклей стружки с помощью клея ПВА.</a:t>
            </a:r>
            <a:endParaRPr lang="ru-RU" sz="2400" dirty="0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1142976" y="6072206"/>
            <a:ext cx="648072" cy="504056"/>
          </a:xfrm>
          <a:prstGeom prst="actionButtonForwardNex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714612" y="642918"/>
            <a:ext cx="615789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tabLst>
                <a:tab pos="582613" algn="l"/>
              </a:tabLst>
            </a:pPr>
            <a:r>
              <a:rPr lang="ru-RU" sz="4400" dirty="0" smtClean="0">
                <a:ln w="12700"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ea typeface="Microsoft Sans Serif" pitchFamily="34" charset="0"/>
                <a:cs typeface="Microsoft Sans Serif" pitchFamily="34" charset="0"/>
              </a:rPr>
              <a:t>О</a:t>
            </a:r>
            <a:r>
              <a:rPr lang="ru-RU" sz="4400" dirty="0" smtClean="0" bmk="">
                <a:ln w="12700"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ea typeface="Microsoft Sans Serif" pitchFamily="34" charset="0"/>
                <a:cs typeface="Microsoft Sans Serif" pitchFamily="34" charset="0"/>
              </a:rPr>
              <a:t>цени свою работу</a:t>
            </a:r>
            <a:endParaRPr lang="ru-RU" dirty="0" smtClean="0">
              <a:ln w="12700">
                <a:solidFill>
                  <a:schemeClr val="bg1">
                    <a:lumMod val="85000"/>
                  </a:schemeClr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714612" y="2214554"/>
            <a:ext cx="59721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540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  <a:tabLst>
                <a:tab pos="460375" algn="l"/>
              </a:tabLst>
            </a:pPr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  <a:ea typeface="Microsoft Sans Serif" pitchFamily="34" charset="0"/>
                <a:cs typeface="Microsoft Sans Serif" pitchFamily="34" charset="0"/>
              </a:rPr>
              <a:t>Что тебе удалось лучше всего? </a:t>
            </a:r>
          </a:p>
          <a:p>
            <a:pPr lvl="0" indent="2540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  <a:tabLst>
                <a:tab pos="460375" algn="l"/>
              </a:tabLst>
            </a:pPr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  <a:ea typeface="Microsoft Sans Serif" pitchFamily="34" charset="0"/>
                <a:cs typeface="Microsoft Sans Serif" pitchFamily="34" charset="0"/>
              </a:rPr>
              <a:t>Что было самым трудным?</a:t>
            </a:r>
            <a:endParaRPr lang="ru-RU" sz="24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lvl="0" indent="2540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  <a:tabLst>
                <a:tab pos="460375" algn="l"/>
              </a:tabLst>
            </a:pPr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  <a:ea typeface="Microsoft Sans Serif" pitchFamily="34" charset="0"/>
                <a:cs typeface="Microsoft Sans Serif" pitchFamily="34" charset="0"/>
              </a:rPr>
              <a:t>Можно ли улучшить твою работу?</a:t>
            </a:r>
            <a:endParaRPr lang="ru-RU" sz="24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lvl="0" indent="2540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  <a:tabLst>
                <a:tab pos="460375" algn="l"/>
              </a:tabLst>
            </a:pPr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  <a:ea typeface="Microsoft Sans Serif" pitchFamily="34" charset="0"/>
                <a:cs typeface="Microsoft Sans Serif" pitchFamily="34" charset="0"/>
              </a:rPr>
              <a:t>Были ли у тебя ошибки? Как их можно было избежать? Какие приёмы стоит отработать?</a:t>
            </a:r>
            <a:endParaRPr lang="ru-RU" sz="24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lvl="0" indent="2540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  <a:tabLst>
                <a:tab pos="460375" algn="l"/>
              </a:tabLst>
            </a:pPr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  <a:ea typeface="Microsoft Sans Serif" pitchFamily="34" charset="0"/>
                <a:cs typeface="Microsoft Sans Serif" pitchFamily="34" charset="0"/>
              </a:rPr>
              <a:t>Успел ли ты доделать работу в отведённое время?</a:t>
            </a:r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  <a:ea typeface="Microsoft Sans Serif" pitchFamily="34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Calibri" pitchFamily="34" charset="0"/>
                <a:ea typeface="Microsoft Sans Serif" pitchFamily="34" charset="0"/>
              </a:rPr>
            </a:br>
            <a:endParaRPr lang="ru-RU" sz="2400" b="1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4" name="Управляющая кнопка: домой 3">
            <a:hlinkClick r:id="" action="ppaction://hlinkshowjump?jump=endshow" highlightClick="1"/>
          </p:cNvPr>
          <p:cNvSpPr/>
          <p:nvPr/>
        </p:nvSpPr>
        <p:spPr>
          <a:xfrm>
            <a:off x="1142976" y="5572140"/>
            <a:ext cx="1143008" cy="1000132"/>
          </a:xfrm>
          <a:prstGeom prst="actionButtonHome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Impact" pitchFamily="34" charset="0"/>
              </a:rPr>
              <a:t>Список использованных источников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55776" y="1643050"/>
            <a:ext cx="6120680" cy="4857784"/>
          </a:xfrm>
        </p:spPr>
        <p:txBody>
          <a:bodyPr>
            <a:normAutofit lnSpcReduction="10000"/>
          </a:bodyPr>
          <a:lstStyle/>
          <a:p>
            <a:r>
              <a:rPr lang="en-US" sz="1800" dirty="0" smtClean="0">
                <a:hlinkClick r:id="rId2"/>
              </a:rPr>
              <a:t>http://tvoyrebenok.ru/images/presentation/math/b/02.jpg </a:t>
            </a:r>
            <a:r>
              <a:rPr lang="ru-RU" sz="1800" dirty="0" smtClean="0"/>
              <a:t> фон</a:t>
            </a:r>
          </a:p>
          <a:p>
            <a:r>
              <a:rPr lang="en-US" sz="1800" dirty="0" smtClean="0">
                <a:hlinkClick r:id="rId3"/>
              </a:rPr>
              <a:t>http://www.liveinternet.ru/users/ladyinred11/post260788825/</a:t>
            </a:r>
            <a:r>
              <a:rPr lang="ru-RU" sz="1800" dirty="0" smtClean="0"/>
              <a:t> надписи</a:t>
            </a:r>
          </a:p>
          <a:p>
            <a:r>
              <a:rPr lang="en-US" sz="1800" dirty="0" smtClean="0">
                <a:hlinkClick r:id="rId4"/>
              </a:rPr>
              <a:t>http://img-fotki.yandex.ru/get/5809/47407354.26d/0_8db1f_5f5d2974_orig.png</a:t>
            </a:r>
            <a:endParaRPr lang="ru-RU" sz="1800" dirty="0" smtClean="0"/>
          </a:p>
          <a:p>
            <a:r>
              <a:rPr lang="en-US" sz="1800" dirty="0" smtClean="0">
                <a:hlinkClick r:id="rId5"/>
              </a:rPr>
              <a:t>http://img-fotki.yandex.ru/get/5307/47407354.26d/0_8db22_86708575_orig.png</a:t>
            </a:r>
            <a:r>
              <a:rPr lang="ru-RU" sz="1800" dirty="0" smtClean="0"/>
              <a:t> карандаши</a:t>
            </a:r>
          </a:p>
          <a:p>
            <a:r>
              <a:rPr lang="en-US" sz="1800" dirty="0" smtClean="0">
                <a:hlinkClick r:id="rId6"/>
              </a:rPr>
              <a:t>http://drawreactor.ru/wp-content/uploads/2011/11/karandasch.jpg</a:t>
            </a:r>
            <a:r>
              <a:rPr lang="ru-RU" sz="1800" dirty="0" smtClean="0"/>
              <a:t> карандашная стружка</a:t>
            </a:r>
          </a:p>
          <a:p>
            <a:r>
              <a:rPr lang="en-US" sz="1800" dirty="0" smtClean="0">
                <a:hlinkClick r:id="rId7"/>
              </a:rPr>
              <a:t>http://mam2mam.ru/articles/favorites/article.php?ID=21078 </a:t>
            </a:r>
            <a:r>
              <a:rPr lang="ru-RU" sz="1800" dirty="0" smtClean="0"/>
              <a:t>аппликация</a:t>
            </a:r>
          </a:p>
          <a:p>
            <a:r>
              <a:rPr lang="ru-RU" sz="1800" dirty="0" smtClean="0"/>
              <a:t>Рисунки из учебника «Технология 3 класс» О.В. </a:t>
            </a:r>
            <a:r>
              <a:rPr lang="ru-RU" sz="1800" dirty="0" err="1" smtClean="0"/>
              <a:t>Узорова</a:t>
            </a:r>
            <a:r>
              <a:rPr lang="ru-RU" sz="1800" dirty="0" smtClean="0"/>
              <a:t>, Е.А. Нефёдова</a:t>
            </a:r>
          </a:p>
          <a:p>
            <a:pPr>
              <a:buNone/>
            </a:pPr>
            <a:endParaRPr lang="ru-RU" sz="1800" dirty="0"/>
          </a:p>
        </p:txBody>
      </p:sp>
      <p:sp>
        <p:nvSpPr>
          <p:cNvPr id="5" name="Управляющая кнопка: возврат 4">
            <a:hlinkClick r:id="rId8" action="ppaction://hlinksldjump" highlightClick="1"/>
          </p:cNvPr>
          <p:cNvSpPr/>
          <p:nvPr/>
        </p:nvSpPr>
        <p:spPr>
          <a:xfrm>
            <a:off x="1142976" y="6072206"/>
            <a:ext cx="504056" cy="504056"/>
          </a:xfrm>
          <a:prstGeom prst="actionButtonReturn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68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Тема168</Template>
  <TotalTime>61</TotalTime>
  <Words>247</Words>
  <PresentationFormat>Экран (4:3)</PresentationFormat>
  <Paragraphs>40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Тема168</vt:lpstr>
      <vt:lpstr>Аппликация  из карандашной стружки</vt:lpstr>
      <vt:lpstr>Слайд 2</vt:lpstr>
      <vt:lpstr>Аппликация  из карандашной стружки</vt:lpstr>
      <vt:lpstr>Слайд 4</vt:lpstr>
      <vt:lpstr>Слайд 5</vt:lpstr>
      <vt:lpstr>Слайд 6</vt:lpstr>
      <vt:lpstr>Слайд 7</vt:lpstr>
      <vt:lpstr>Слайд 8</vt:lpstr>
      <vt:lpstr>Слайд 9</vt:lpstr>
      <vt:lpstr>Оцени свою работу</vt:lpstr>
      <vt:lpstr>Список использованных источников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Аппликация  из карандашной стружки</dc:title>
  <cp:lastModifiedBy>Loner-XP</cp:lastModifiedBy>
  <cp:revision>15</cp:revision>
  <dcterms:modified xsi:type="dcterms:W3CDTF">2015-01-09T06:16:06Z</dcterms:modified>
</cp:coreProperties>
</file>