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2" r:id="rId6"/>
    <p:sldId id="263" r:id="rId7"/>
    <p:sldId id="264" r:id="rId8"/>
    <p:sldId id="261" r:id="rId9"/>
    <p:sldId id="267" r:id="rId10"/>
    <p:sldId id="260" r:id="rId11"/>
    <p:sldId id="25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990000"/>
    <a:srgbClr val="DCF737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&amp;Scy;&amp;kcy;&amp;acy;&amp;zcy;&amp;ocy;&amp;chcy;&amp;ncy;&amp;ocy;-&amp;fcy;&amp;acy;&amp;ncy;&amp;tcy;&amp;acy;&amp;zcy;&amp;icy;&amp;jcy;&amp;ncy;&amp;ycy;&amp;jcy; &amp;kcy;&amp;lcy;&amp;icy;&amp;pcy;&amp;acy;&amp;rcy;&amp;tcy;. - &amp;Ecy;&amp;lcy;&amp;iecy;&amp;mcy;&amp;iecy;&amp;ncy;&amp;tcy;&amp;ycy; &amp;dcy;&amp;lcy;&amp;yacy; &amp;dcy;&amp;icy;&amp;zcy;&amp;acy;&amp;jcy;&amp;ncy;&amp;acy; - &amp;Kcy;&amp;lcy;&amp;icy;&amp;pcy;&amp;acy;&amp;rcy;&amp;tcy;&amp;ycy; PNG - &amp;Kcy;&amp;lcy;&amp;icy;&amp;pcy;&amp;acy;&amp;rcy;&amp;tcy;&amp;ycy; &amp;ucy; &amp;Acy;&amp;ncy;&amp;ncy;&amp;ycy;.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1785918" cy="2232398"/>
          </a:xfrm>
          <a:prstGeom prst="rect">
            <a:avLst/>
          </a:prstGeom>
          <a:noFill/>
        </p:spPr>
      </p:pic>
      <p:pic>
        <p:nvPicPr>
          <p:cNvPr id="19" name="Picture 16" descr="&amp;Rcy;&amp;acy;&amp;scy;&amp;pcy;&amp;acy;&amp;kcy;&amp;ocy;&amp;vcy;&amp;acy;&amp;ncy;&amp;ncy;&amp;ycy;&amp;jcy; &amp;scy;&amp;kcy;&amp;rcy;&amp;acy;&amp;pcy;-&amp;ncy;&amp;acy;&amp;bcy;&amp;ocy;&amp;rcy; &quot;&amp;Vcy;&amp;ocy;&amp;lcy;&amp;shcy;&amp;iecy;&amp;bcy;&amp;ncy;&amp;ycy;&amp;jcy; &amp;mcy;&amp;icy;&amp;rcy;&quot; - &amp;Mcy;&amp;ocy;&amp;yacy; &amp;kcy;&amp;ocy;&amp;pcy;&amp;icy;&amp;lcy;&amp;kcy;&amp;acy;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contrast="30000"/>
          </a:blip>
          <a:srcRect/>
          <a:stretch>
            <a:fillRect/>
          </a:stretch>
        </p:blipFill>
        <p:spPr bwMode="auto">
          <a:xfrm>
            <a:off x="2071670" y="5817238"/>
            <a:ext cx="2500330" cy="1040762"/>
          </a:xfrm>
          <a:prstGeom prst="rect">
            <a:avLst/>
          </a:prstGeom>
          <a:noFill/>
        </p:spPr>
      </p:pic>
      <p:pic>
        <p:nvPicPr>
          <p:cNvPr id="7" name="Picture 6" descr="&amp;Scy;&amp;tscy;&amp;iecy;&amp;ncy;&amp;acy;&amp;rcy;&amp;icy;&amp;jcy; &amp;scy;&amp;kcy;&amp;acy;&amp;zcy;&amp;kcy;&amp;icy; &quot;&amp;rcy;&amp;iecy;&amp;pcy;&amp;kcy;&amp;acy;&quot; &amp;Dcy;&amp;iecy;&amp;jcy;&amp;scy;&amp;tcy;&amp;vcy;&amp;ucy;&amp;yucy;&amp;shchcy;&amp;icy;&amp;iecy; &amp;lcy;&amp;icy;&amp;tscy;&amp;acy;"/>
          <p:cNvPicPr>
            <a:picLocks noChangeAspect="1" noChangeArrowheads="1"/>
          </p:cNvPicPr>
          <p:nvPr userDrawn="1"/>
        </p:nvPicPr>
        <p:blipFill>
          <a:blip r:embed="rId4" cstate="print"/>
          <a:srcRect l="5455" t="-2272" r="7273"/>
          <a:stretch>
            <a:fillRect/>
          </a:stretch>
        </p:blipFill>
        <p:spPr bwMode="auto">
          <a:xfrm>
            <a:off x="0" y="3710287"/>
            <a:ext cx="3357554" cy="3147713"/>
          </a:xfrm>
          <a:prstGeom prst="rect">
            <a:avLst/>
          </a:prstGeom>
          <a:noFill/>
        </p:spPr>
      </p:pic>
      <p:pic>
        <p:nvPicPr>
          <p:cNvPr id="12310" name="Picture 22" descr="&amp;Zcy;&amp;acy;&amp;bcy;&amp;iecy;&amp;rcy;&amp;iecy;&amp;mcy;&amp;iecy;&amp;ncy;&amp;iecy;&amp;vcy;&amp;shcy;&amp;icy;&amp;iecy; &amp;ncy;&amp;acy; &amp;fcy;&amp;ocy;&amp;ncy;&amp;iecy; &amp;ecy;&amp;ncy;&amp;dcy;&amp;ocy;&amp;mcy;&amp;iecy;&amp;tcy;&amp;rcy;&amp;icy;&amp;ocy;&amp;zcy;&amp;acy; - &amp;scy;&amp;tcy;&amp;acy;&amp;tcy;&amp;icy;&amp;scy;&amp;tcy;&amp;icy;&amp;kcy;&amp;acy;. - &amp;Ocy;&amp;vcy;&amp;ucy;&amp;lcy;&amp;yacy;&amp;shcy;&amp;kcy;&amp;icy; &amp;ocy;&amp;ncy;-&amp;lcy;&amp;acy;&amp;jcy;&amp;ncy;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51320">
            <a:off x="282473" y="192534"/>
            <a:ext cx="1170558" cy="1463198"/>
          </a:xfrm>
          <a:prstGeom prst="rect">
            <a:avLst/>
          </a:prstGeom>
          <a:noFill/>
        </p:spPr>
      </p:pic>
      <p:pic>
        <p:nvPicPr>
          <p:cNvPr id="12292" name="Picture 4" descr="&amp;Scy;&amp;ocy;&amp;ocy;&amp;bcy;&amp;shchcy;&amp;iecy;&amp;scy;&amp;tcy;&amp;vcy;&amp;ocy; &amp;icy;&amp;lcy;&amp;lcy;&amp;yucy;&amp;scy;&amp;tcy;&amp;rcy;&amp;acy;&amp;tcy;&amp;ocy;&amp;rcy;&amp;ocy;&amp;vcy; / &amp;Icy;&amp;lcy;&amp;lcy;&amp;yucy;&amp;scy;&amp;tcy;&amp;rcy;&amp;acy;&amp;tscy;&amp;icy;&amp;icy; / &amp;Tcy;&amp;acy;&amp;tcy;&amp;softcy;&amp;yacy;&amp;ncy;&amp;acy; &amp;Scy;&amp;acy;&amp;vcy;&amp;vcy;&amp;ucy;&amp;shcy;&amp;kcy;&amp;icy;&amp;ncy;&amp;acy; (talita12) / &amp;Gcy;&amp;ucy;&amp;scy;&amp;icy;-&amp;lcy;&amp;iecy;&amp;bcy;&amp;iecy;&amp;dcy;&amp;icy;-5"/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r="-4830" b="3845"/>
          <a:stretch>
            <a:fillRect/>
          </a:stretch>
        </p:blipFill>
        <p:spPr bwMode="auto">
          <a:xfrm>
            <a:off x="5372112" y="3286124"/>
            <a:ext cx="3771888" cy="3429024"/>
          </a:xfrm>
          <a:prstGeom prst="rect">
            <a:avLst/>
          </a:prstGeom>
          <a:noFill/>
        </p:spPr>
      </p:pic>
      <p:pic>
        <p:nvPicPr>
          <p:cNvPr id="12304" name="Picture 16" descr="&amp;Rcy;&amp;acy;&amp;scy;&amp;pcy;&amp;acy;&amp;kcy;&amp;ocy;&amp;vcy;&amp;acy;&amp;ncy;&amp;ncy;&amp;ycy;&amp;jcy; &amp;scy;&amp;kcy;&amp;rcy;&amp;acy;&amp;pcy;-&amp;ncy;&amp;acy;&amp;bcy;&amp;ocy;&amp;rcy; &quot;&amp;Vcy;&amp;ocy;&amp;lcy;&amp;shcy;&amp;iecy;&amp;bcy;&amp;ncy;&amp;ycy;&amp;jcy; &amp;mcy;&amp;icy;&amp;rcy;&quot; - &amp;Mcy;&amp;ocy;&amp;yacy; &amp;kcy;&amp;ocy;&amp;pcy;&amp;icy;&amp;lcy;&amp;kcy;&amp;acy;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contrast="30000"/>
          </a:blip>
          <a:srcRect t="-2958" r="17143"/>
          <a:stretch>
            <a:fillRect/>
          </a:stretch>
        </p:blipFill>
        <p:spPr bwMode="auto">
          <a:xfrm>
            <a:off x="4357686" y="5786454"/>
            <a:ext cx="2071702" cy="107154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509070-8B5C-4537-A97D-15593EF25D72}" type="datetimeFigureOut">
              <a:rPr lang="ru-RU" smtClean="0"/>
              <a:pPr/>
              <a:t>10.07.2016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A78405-B65F-451C-9EF6-E04DCCEAE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509070-8B5C-4537-A97D-15593EF25D72}" type="datetimeFigureOut">
              <a:rPr lang="ru-RU" smtClean="0"/>
              <a:pPr/>
              <a:t>10.07.2016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A78405-B65F-451C-9EF6-E04DCCEAE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509070-8B5C-4537-A97D-15593EF25D72}" type="datetimeFigureOut">
              <a:rPr lang="ru-RU" smtClean="0"/>
              <a:pPr/>
              <a:t>10.07.2016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A78405-B65F-451C-9EF6-E04DCCEAE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509070-8B5C-4537-A97D-15593EF25D72}" type="datetimeFigureOut">
              <a:rPr lang="ru-RU" smtClean="0"/>
              <a:pPr/>
              <a:t>10.07.2016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A78405-B65F-451C-9EF6-E04DCCEAE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509070-8B5C-4537-A97D-15593EF25D72}" type="datetimeFigureOut">
              <a:rPr lang="ru-RU" smtClean="0"/>
              <a:pPr/>
              <a:t>10.07.2016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A78405-B65F-451C-9EF6-E04DCCEAE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509070-8B5C-4537-A97D-15593EF25D72}" type="datetimeFigureOut">
              <a:rPr lang="ru-RU" smtClean="0"/>
              <a:pPr/>
              <a:t>10.07.2016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A78405-B65F-451C-9EF6-E04DCCEAE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509070-8B5C-4537-A97D-15593EF25D72}" type="datetimeFigureOut">
              <a:rPr lang="ru-RU" smtClean="0"/>
              <a:pPr/>
              <a:t>10.07.2016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A78405-B65F-451C-9EF6-E04DCCEAE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509070-8B5C-4537-A97D-15593EF25D72}" type="datetimeFigureOut">
              <a:rPr lang="ru-RU" smtClean="0"/>
              <a:pPr/>
              <a:t>10.07.2016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A78405-B65F-451C-9EF6-E04DCCEAE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509070-8B5C-4537-A97D-15593EF25D72}" type="datetimeFigureOut">
              <a:rPr lang="ru-RU" smtClean="0"/>
              <a:pPr/>
              <a:t>10.07.2016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A78405-B65F-451C-9EF6-E04DCCEAE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509070-8B5C-4537-A97D-15593EF25D72}" type="datetimeFigureOut">
              <a:rPr lang="ru-RU" smtClean="0"/>
              <a:pPr/>
              <a:t>10.07.2016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A78405-B65F-451C-9EF6-E04DCCEAE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bstract Vector Backgrounds - &amp;Acy;&amp;bcy;&amp;scy;&amp;tcy;&amp;rcy;&amp;acy;&amp;kcy;&amp;tcy;&amp;ncy;&amp;ycy;&amp;iecy; &amp;vcy;&amp;iecy;&amp;kcy;&amp;tcy;&amp;ocy;&amp;rcy;&amp;ncy;&amp;ycy;&amp;iecy; &amp;fcy;&amp;ocy;&amp;ncy;&amp;ycy; &quot; &amp;Vcy;&amp;iecy;&amp;kcy;&amp;tcy;&amp;ocy;&amp;rcy;&amp;ncy;&amp;ycy;&amp;iecy; &amp;kcy;&amp;lcy;&amp;icy;&amp;pcy;&amp;acy;&amp;rcy;&amp;tcy;&amp;ycy;, &amp;tcy;&amp;iecy;&amp;kcy;&amp;scy;&amp;tcy;&amp;ucy;&amp;rcy;&amp;ncy;&amp;ycy;&amp;iecy; &amp;fcy;&amp;ocy;&amp;ncy;&amp;ycy;, &amp;bcy;&amp;iecy;&amp;kcy;&amp;gcy;&amp;rcy;&amp;acy;&amp;ucy;&amp;ncy;&amp;dcy;&amp;ycy;, AI, EPS, SV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Abstract Vector Backgrounds - &amp;Acy;&amp;bcy;&amp;scy;&amp;tcy;&amp;rcy;&amp;acy;&amp;kcy;&amp;tcy;&amp;ncy;&amp;ycy;&amp;iecy; &amp;vcy;&amp;iecy;&amp;kcy;&amp;tcy;&amp;ocy;&amp;rcy;&amp;ncy;&amp;ycy;&amp;iecy; &amp;fcy;&amp;ocy;&amp;ncy;&amp;ycy; &quot; &amp;Vcy;&amp;iecy;&amp;kcy;&amp;tcy;&amp;ocy;&amp;rcy;&amp;ncy;&amp;ycy;&amp;iecy; &amp;kcy;&amp;lcy;&amp;icy;&amp;pcy;&amp;acy;&amp;rcy;&amp;tcy;&amp;ycy;, &amp;tcy;&amp;iecy;&amp;kcy;&amp;scy;&amp;tcy;&amp;ucy;&amp;rcy;&amp;ncy;&amp;ycy;&amp;iecy; &amp;fcy;&amp;ocy;&amp;ncy;&amp;ycy;, &amp;bcy;&amp;iecy;&amp;kcy;&amp;gcy;&amp;rcy;&amp;acy;&amp;ucy;&amp;ncy;&amp;dcy;&amp;ycy;, AI, EPS, SV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0" name="Табличка 9"/>
          <p:cNvSpPr/>
          <p:nvPr userDrawn="1"/>
        </p:nvSpPr>
        <p:spPr>
          <a:xfrm>
            <a:off x="214282" y="214290"/>
            <a:ext cx="8715436" cy="6429420"/>
          </a:xfrm>
          <a:prstGeom prst="plaque">
            <a:avLst>
              <a:gd name="adj" fmla="val 7401"/>
            </a:avLst>
          </a:prstGeom>
          <a:solidFill>
            <a:srgbClr val="DCF737">
              <a:alpha val="69804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6" descr="Magic world of tales, cartoon vector illustration &amp;icy;&amp;zcy; Sergey Oganesov. &amp;Rcy;&amp;ocy;&amp;yacy;&amp;lcy;&amp;tcy;&amp;icy;-&amp;fcy;&amp;rcy;&amp;icy; &amp;vcy;&amp;iecy;&amp;kcy;&amp;tcy;&amp;ocy;&amp;rcy; #25751842 &amp;ncy;&amp;acy; Fotolia.ru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 bwMode="auto">
          <a:xfrm>
            <a:off x="142844" y="4572008"/>
            <a:ext cx="2207507" cy="2124725"/>
          </a:xfrm>
          <a:prstGeom prst="rect">
            <a:avLst/>
          </a:prstGeom>
          <a:noFill/>
        </p:spPr>
      </p:pic>
      <p:pic>
        <p:nvPicPr>
          <p:cNvPr id="13324" name="Picture 12" descr="http://by-anna.ucoz.ru/FairyDust/75.png"/>
          <p:cNvPicPr>
            <a:picLocks noChangeAspect="1" noChangeArrowheads="1"/>
          </p:cNvPicPr>
          <p:nvPr userDrawn="1"/>
        </p:nvPicPr>
        <p:blipFill>
          <a:blip r:embed="rId15" cstate="print"/>
          <a:srcRect l="5283" t="17984" r="33984" b="-675"/>
          <a:stretch>
            <a:fillRect/>
          </a:stretch>
        </p:blipFill>
        <p:spPr bwMode="auto">
          <a:xfrm rot="10002706">
            <a:off x="182844" y="696783"/>
            <a:ext cx="2290384" cy="496608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unlib.ru/cimg/2014/101615/1856335-" TargetMode="External"/><Relationship Id="rId13" Type="http://schemas.openxmlformats.org/officeDocument/2006/relationships/hyperlink" Target="http://img-fotki.yandex.ru/get/4605/zomka.c7/0_562eb_dfa6cfb3_L" TargetMode="External"/><Relationship Id="rId18" Type="http://schemas.openxmlformats.org/officeDocument/2006/relationships/image" Target="../media/image27.jpeg"/><Relationship Id="rId3" Type="http://schemas.openxmlformats.org/officeDocument/2006/relationships/hyperlink" Target="http://hj9030.com/photo/56ba21716588a.jpg" TargetMode="External"/><Relationship Id="rId7" Type="http://schemas.openxmlformats.org/officeDocument/2006/relationships/hyperlink" Target="http://www.booksiti.net.ru/books/6668950.jpg" TargetMode="External"/><Relationship Id="rId12" Type="http://schemas.openxmlformats.org/officeDocument/2006/relationships/hyperlink" Target="http://900igr.net/datai/skazki-i-igry/Teremok-1.files/0004-008-Pribezhala-k-teremochku-myshka-norushka-i-stala-v-nej-zhit.png" TargetMode="External"/><Relationship Id="rId17" Type="http://schemas.openxmlformats.org/officeDocument/2006/relationships/hyperlink" Target="http://cdn-nus-1.pinme.ru/pin-upload-static/photos/93794f6adbd013a247cd397408bf5e21_b.jpg" TargetMode="External"/><Relationship Id="rId2" Type="http://schemas.openxmlformats.org/officeDocument/2006/relationships/hyperlink" Target="http://www.ukazka.ru/img/g/uk911514.jpg" TargetMode="External"/><Relationship Id="rId16" Type="http://schemas.openxmlformats.org/officeDocument/2006/relationships/hyperlink" Target="http://lit-yaz.ru/pars_docs/refs/73/72400/72400_html_m764fbdd8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ictures.bookshop.ua/TitleBooks/bs0000328681.jpg" TargetMode="External"/><Relationship Id="rId11" Type="http://schemas.openxmlformats.org/officeDocument/2006/relationships/hyperlink" Target="http://www.rudata.ru/w/images/3/3e/%D0%9A%D1%83%D1%80%D0%BE%D1%87%D0%BA%D0%B0_%D0%A0%D1%8F%D0%B1%D0%B0_2003_%D0%BA%D0%BD%D0%B8%D0%B3%D0%B0.jpg" TargetMode="External"/><Relationship Id="rId5" Type="http://schemas.openxmlformats.org/officeDocument/2006/relationships/hyperlink" Target="http://i.ytimg.com/vi/pJfNU0jVnmQ/hqdefault.jpg" TargetMode="External"/><Relationship Id="rId15" Type="http://schemas.openxmlformats.org/officeDocument/2006/relationships/hyperlink" Target="http://img-fotki.yandex.ru/get/6411/47407354.771/0_f351d_fc9ebeff_orig.png" TargetMode="External"/><Relationship Id="rId10" Type="http://schemas.openxmlformats.org/officeDocument/2006/relationships/hyperlink" Target="http://i.ytimg.com/vi/8eKvnAEpRFk/maxresdefault.jpg" TargetMode="External"/><Relationship Id="rId4" Type="http://schemas.openxmlformats.org/officeDocument/2006/relationships/hyperlink" Target="http://www.playing-field.ru/img/2015/052211/0309472" TargetMode="External"/><Relationship Id="rId9" Type="http://schemas.openxmlformats.org/officeDocument/2006/relationships/hyperlink" Target="http://top-bal.ru/pars_docs/refs/63/62693/62693_html_804681.jpg" TargetMode="External"/><Relationship Id="rId14" Type="http://schemas.openxmlformats.org/officeDocument/2006/relationships/hyperlink" Target="https://lykoshko.files.wordpress.com/2011/12/0_6fcb8_8e041e87_xl.png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by-anna.ucoz.ru/FairyDust/75.png" TargetMode="External"/><Relationship Id="rId3" Type="http://schemas.openxmlformats.org/officeDocument/2006/relationships/hyperlink" Target="http://img-fotki.yandex.ru/get/5607/120710424.533/0_82cbc_5b1b3e93_XL" TargetMode="External"/><Relationship Id="rId7" Type="http://schemas.openxmlformats.org/officeDocument/2006/relationships/hyperlink" Target="http://illustrators.ru/illustrations/330405_original.jpg" TargetMode="External"/><Relationship Id="rId2" Type="http://schemas.openxmlformats.org/officeDocument/2006/relationships/hyperlink" Target="http://i6.pixs.ru/storage/2/2/9/1268184145_9140189_12515229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6612/43911121.1a3/0_a3697_6978a5a_XL" TargetMode="External"/><Relationship Id="rId5" Type="http://schemas.openxmlformats.org/officeDocument/2006/relationships/hyperlink" Target="http://www.baycountylibrary.org/wp-content/uploads/books-reading-castle.jpg" TargetMode="External"/><Relationship Id="rId4" Type="http://schemas.openxmlformats.org/officeDocument/2006/relationships/hyperlink" Target="http://fs.nashaucheba.ru/tw_files2/urls_3/1775/d-1774696/1774696_html_m77d73f36.png" TargetMode="External"/><Relationship Id="rId9" Type="http://schemas.openxmlformats.org/officeDocument/2006/relationships/hyperlink" Target="http://static.freepik.com/fotos-kostenlos/kostenlose-wave-flow-bunten-blau--rosa--orange-gelb-lila-grun-schwarz-dunkel-hell-smart-brillante-neon-farbigen-hintergrund-bildvektor_270-15958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51920" y="3140968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990000"/>
                </a:solidFill>
              </a:rPr>
              <a:t>1 вариант</a:t>
            </a:r>
            <a:endParaRPr lang="ru-RU" sz="3200" b="1" i="1" dirty="0">
              <a:solidFill>
                <a:srgbClr val="99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31840" y="188640"/>
            <a:ext cx="3312368" cy="50405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660066"/>
                </a:solidFill>
              </a:rPr>
              <a:t> Литературное чтение 2 класс</a:t>
            </a:r>
          </a:p>
          <a:p>
            <a:pPr algn="ctr"/>
            <a:r>
              <a:rPr lang="ru-RU" b="1" dirty="0" smtClean="0">
                <a:solidFill>
                  <a:srgbClr val="660066"/>
                </a:solidFill>
              </a:rPr>
              <a:t>  УМК «Школа России»</a:t>
            </a:r>
            <a:endParaRPr lang="ru-RU" b="1" dirty="0">
              <a:solidFill>
                <a:srgbClr val="66006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03848" y="5157192"/>
            <a:ext cx="30963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Работу выполнила </a:t>
            </a:r>
          </a:p>
          <a:p>
            <a:pPr algn="ctr"/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 algn="ctr"/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МОУ СОШ №1 </a:t>
            </a:r>
          </a:p>
          <a:p>
            <a:pPr algn="ctr"/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г. Камешково</a:t>
            </a:r>
          </a:p>
          <a:p>
            <a:pPr algn="ctr"/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Курова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Т.В.  </a:t>
            </a:r>
            <a:endParaRPr lang="ru-RU" sz="24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1628800"/>
            <a:ext cx="612068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dirty="0" smtClean="0">
                <a:gradFill flip="none" rotWithShape="1">
                  <a:gsLst>
                    <a:gs pos="0">
                      <a:srgbClr val="00B050">
                        <a:shade val="30000"/>
                        <a:satMod val="115000"/>
                      </a:srgbClr>
                    </a:gs>
                    <a:gs pos="50000">
                      <a:srgbClr val="00B050">
                        <a:shade val="67500"/>
                        <a:satMod val="115000"/>
                      </a:srgbClr>
                    </a:gs>
                    <a:gs pos="100000">
                      <a:srgbClr val="00B050">
                        <a:shade val="100000"/>
                        <a:satMod val="115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УСТНОЕ  НАРОДНОЕ</a:t>
            </a:r>
          </a:p>
          <a:p>
            <a:r>
              <a:rPr lang="ru-RU" sz="3600" b="1" dirty="0" smtClean="0"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       ТВОРЧЕСТВО      </a:t>
            </a:r>
            <a:r>
              <a:rPr lang="en-US" sz="6000" b="1" dirty="0" smtClean="0"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9952" y="980728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660066"/>
                </a:solidFill>
              </a:rPr>
              <a:t>Тест №1</a:t>
            </a:r>
            <a:endParaRPr lang="ru-RU" sz="2400" b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60649"/>
            <a:ext cx="631844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Все вопросы и задания разделены на три уровня сложности: уровень А – базовый, уровень В – средней сложности, уровень С – повышенной сложности. Задания уровней А и В предполагают один верный ответ, в заданиях уровня С может быть как один, так и несколько правильных ответов.</a:t>
            </a:r>
          </a:p>
          <a:p>
            <a:r>
              <a:rPr lang="ru-RU" sz="2400" b="1" dirty="0" smtClean="0"/>
              <a:t>  Рекомендации по оцениванию результатов:</a:t>
            </a:r>
          </a:p>
          <a:p>
            <a:r>
              <a:rPr lang="ru-RU" sz="2400" dirty="0" smtClean="0"/>
              <a:t>Каждое верно выполненное задание </a:t>
            </a:r>
            <a:endParaRPr lang="en-US" sz="2400" dirty="0" smtClean="0"/>
          </a:p>
          <a:p>
            <a:r>
              <a:rPr lang="ru-RU" sz="2400" dirty="0" smtClean="0"/>
              <a:t>уровня А оценивается в 1 балл, </a:t>
            </a:r>
          </a:p>
          <a:p>
            <a:r>
              <a:rPr lang="ru-RU" sz="2400" dirty="0" smtClean="0"/>
              <a:t>уровня В – </a:t>
            </a:r>
            <a:r>
              <a:rPr lang="ru-RU" sz="2400" dirty="0" err="1" smtClean="0"/>
              <a:t>в</a:t>
            </a:r>
            <a:r>
              <a:rPr lang="ru-RU" sz="2400" dirty="0" smtClean="0"/>
              <a:t> 2 балла, </a:t>
            </a:r>
          </a:p>
          <a:p>
            <a:r>
              <a:rPr lang="ru-RU" sz="2400" dirty="0" smtClean="0"/>
              <a:t>уровня С – в 3 балла.</a:t>
            </a:r>
          </a:p>
          <a:p>
            <a:r>
              <a:rPr lang="ru-RU" sz="2400" dirty="0" smtClean="0"/>
              <a:t> 100% - оценка «5»;</a:t>
            </a:r>
          </a:p>
          <a:p>
            <a:r>
              <a:rPr lang="ru-RU" sz="2400" dirty="0" smtClean="0"/>
              <a:t> не менее 75%  -  оценка «4»;</a:t>
            </a:r>
          </a:p>
          <a:p>
            <a:r>
              <a:rPr lang="ru-RU" sz="2400" dirty="0" smtClean="0"/>
              <a:t> не менее 50%  -  оценка «3»;</a:t>
            </a:r>
          </a:p>
          <a:p>
            <a:r>
              <a:rPr lang="ru-RU" sz="2400" dirty="0" smtClean="0"/>
              <a:t> менее 50%  - оценка «2».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23728" y="404664"/>
            <a:ext cx="6480720" cy="72008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660066"/>
                </a:solidFill>
              </a:rPr>
              <a:t>Найди пословицу о труде.</a:t>
            </a:r>
            <a:endParaRPr lang="ru-RU" sz="3200" b="1" dirty="0">
              <a:solidFill>
                <a:srgbClr val="660066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043608" y="476672"/>
            <a:ext cx="720080" cy="64807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А1</a:t>
            </a:r>
            <a:endParaRPr lang="ru-RU" sz="2000" b="1" dirty="0"/>
          </a:p>
        </p:txBody>
      </p:sp>
      <p:sp>
        <p:nvSpPr>
          <p:cNvPr id="5" name="Овал 4"/>
          <p:cNvSpPr/>
          <p:nvPr/>
        </p:nvSpPr>
        <p:spPr>
          <a:xfrm>
            <a:off x="1331640" y="2276872"/>
            <a:ext cx="504056" cy="504056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2</a:t>
            </a:r>
            <a:endParaRPr lang="ru-RU" sz="2800" b="1" dirty="0">
              <a:solidFill>
                <a:srgbClr val="660066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331640" y="3140968"/>
            <a:ext cx="504056" cy="504056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3</a:t>
            </a:r>
            <a:endParaRPr lang="ru-RU" sz="2800" b="1" dirty="0">
              <a:solidFill>
                <a:srgbClr val="660066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331640" y="4005064"/>
            <a:ext cx="504056" cy="504056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4</a:t>
            </a:r>
            <a:endParaRPr lang="ru-RU" sz="2800" b="1" dirty="0">
              <a:solidFill>
                <a:srgbClr val="660066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331640" y="1412776"/>
            <a:ext cx="504056" cy="504056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1</a:t>
            </a:r>
            <a:endParaRPr lang="ru-RU" sz="2800" b="1" dirty="0">
              <a:solidFill>
                <a:srgbClr val="660066"/>
              </a:solidFill>
            </a:endParaRPr>
          </a:p>
        </p:txBody>
      </p:sp>
      <p:sp>
        <p:nvSpPr>
          <p:cNvPr id="15" name="Прямоугольник с одним вырезанным скругленным углом 14"/>
          <p:cNvSpPr/>
          <p:nvPr/>
        </p:nvSpPr>
        <p:spPr>
          <a:xfrm>
            <a:off x="1979712" y="2996952"/>
            <a:ext cx="5976664" cy="720080"/>
          </a:xfrm>
          <a:prstGeom prst="snip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 Чтобы из ручья напиться, надо наклониться.</a:t>
            </a:r>
            <a:endParaRPr lang="ru-RU" sz="2800" b="1" dirty="0"/>
          </a:p>
        </p:txBody>
      </p:sp>
      <p:sp>
        <p:nvSpPr>
          <p:cNvPr id="17" name="Прямоугольник с одним вырезанным скругленным углом 16"/>
          <p:cNvSpPr/>
          <p:nvPr/>
        </p:nvSpPr>
        <p:spPr>
          <a:xfrm>
            <a:off x="1979712" y="1412776"/>
            <a:ext cx="5976664" cy="504056"/>
          </a:xfrm>
          <a:prstGeom prst="snip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Близок локоть, да не укусишь.</a:t>
            </a:r>
            <a:endParaRPr lang="ru-RU" sz="2800" b="1" dirty="0"/>
          </a:p>
        </p:txBody>
      </p:sp>
      <p:sp>
        <p:nvSpPr>
          <p:cNvPr id="18" name="Прямоугольник с одним вырезанным скругленным углом 17"/>
          <p:cNvSpPr/>
          <p:nvPr/>
        </p:nvSpPr>
        <p:spPr>
          <a:xfrm>
            <a:off x="1979712" y="2204864"/>
            <a:ext cx="5976664" cy="504056"/>
          </a:xfrm>
          <a:prstGeom prst="snip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 Всяк паучок знай свой уголок.</a:t>
            </a:r>
            <a:endParaRPr lang="ru-RU" sz="2800" b="1" dirty="0"/>
          </a:p>
        </p:txBody>
      </p:sp>
      <p:sp>
        <p:nvSpPr>
          <p:cNvPr id="19" name="Прямоугольник с одним вырезанным скругленным углом 18"/>
          <p:cNvSpPr/>
          <p:nvPr/>
        </p:nvSpPr>
        <p:spPr>
          <a:xfrm>
            <a:off x="1979712" y="4005064"/>
            <a:ext cx="5976664" cy="504056"/>
          </a:xfrm>
          <a:prstGeom prst="snip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 Своя земля и в горсти мила.</a:t>
            </a:r>
            <a:endParaRPr lang="ru-RU" sz="2800" b="1" dirty="0"/>
          </a:p>
        </p:txBody>
      </p:sp>
      <p:pic>
        <p:nvPicPr>
          <p:cNvPr id="8194" name="Picture 2" descr="http://cdn-nus-1.pinme.ru/pin-upload-static/photos/93794f6adbd013a247cd397408bf5e21_b.jpg"/>
          <p:cNvPicPr>
            <a:picLocks noChangeAspect="1" noChangeArrowheads="1"/>
          </p:cNvPicPr>
          <p:nvPr/>
        </p:nvPicPr>
        <p:blipFill>
          <a:blip r:embed="rId2" cstate="print"/>
          <a:srcRect t="20026" b="21147"/>
          <a:stretch>
            <a:fillRect/>
          </a:stretch>
        </p:blipFill>
        <p:spPr bwMode="auto">
          <a:xfrm>
            <a:off x="3419872" y="4581128"/>
            <a:ext cx="3214789" cy="20882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96E7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ukazka.ru/img/g/uk9115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1872208" cy="28803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Скругленный прямоугольник 1"/>
          <p:cNvSpPr/>
          <p:nvPr/>
        </p:nvSpPr>
        <p:spPr>
          <a:xfrm>
            <a:off x="2123728" y="404664"/>
            <a:ext cx="6480720" cy="72008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660066"/>
                </a:solidFill>
              </a:rPr>
              <a:t> </a:t>
            </a:r>
            <a:r>
              <a:rPr lang="ru-RU" sz="2400" b="1" dirty="0" smtClean="0">
                <a:solidFill>
                  <a:srgbClr val="660066"/>
                </a:solidFill>
              </a:rPr>
              <a:t>В какой сказке один из персонажей – лиса?</a:t>
            </a:r>
            <a:endParaRPr lang="ru-RU" sz="3200" b="1" dirty="0">
              <a:solidFill>
                <a:srgbClr val="660066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043608" y="476672"/>
            <a:ext cx="720080" cy="64807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А2</a:t>
            </a:r>
            <a:endParaRPr lang="ru-RU" sz="2000" b="1" dirty="0"/>
          </a:p>
        </p:txBody>
      </p:sp>
      <p:pic>
        <p:nvPicPr>
          <p:cNvPr id="1030" name="Picture 6" descr="http://www.playing-field.ru/img/2015/052211/03094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628800"/>
            <a:ext cx="1867682" cy="28803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32" name="Picture 8" descr="http://i.ytimg.com/vi/pJfNU0jVnmQ/hqdefault.jpg"/>
          <p:cNvPicPr>
            <a:picLocks noChangeAspect="1" noChangeArrowheads="1"/>
          </p:cNvPicPr>
          <p:nvPr/>
        </p:nvPicPr>
        <p:blipFill>
          <a:blip r:embed="rId4" cstate="print"/>
          <a:srcRect l="23625" r="22826"/>
          <a:stretch>
            <a:fillRect/>
          </a:stretch>
        </p:blipFill>
        <p:spPr bwMode="auto">
          <a:xfrm>
            <a:off x="6732240" y="1628800"/>
            <a:ext cx="1872208" cy="28803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Овал 8"/>
          <p:cNvSpPr/>
          <p:nvPr/>
        </p:nvSpPr>
        <p:spPr>
          <a:xfrm>
            <a:off x="899592" y="4725144"/>
            <a:ext cx="720080" cy="720080"/>
          </a:xfrm>
          <a:prstGeom prst="ellipse">
            <a:avLst/>
          </a:prstGeom>
          <a:solidFill>
            <a:srgbClr val="FF66FF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ru-RU" sz="4000" b="1" dirty="0" smtClean="0">
                <a:solidFill>
                  <a:srgbClr val="660066"/>
                </a:solidFill>
              </a:rPr>
              <a:t>1</a:t>
            </a:r>
            <a:endParaRPr lang="ru-RU" sz="4000" b="1" dirty="0">
              <a:solidFill>
                <a:srgbClr val="660066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364088" y="4725144"/>
            <a:ext cx="720080" cy="720080"/>
          </a:xfrm>
          <a:prstGeom prst="ellipse">
            <a:avLst/>
          </a:prstGeom>
          <a:solidFill>
            <a:srgbClr val="FF66FF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660066"/>
                </a:solidFill>
              </a:rPr>
              <a:t>3</a:t>
            </a:r>
            <a:endParaRPr lang="ru-RU" sz="4000" b="1" dirty="0">
              <a:solidFill>
                <a:srgbClr val="660066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7596336" y="4725144"/>
            <a:ext cx="720080" cy="720080"/>
          </a:xfrm>
          <a:prstGeom prst="ellipse">
            <a:avLst/>
          </a:prstGeom>
          <a:solidFill>
            <a:srgbClr val="FF66FF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660066"/>
                </a:solidFill>
              </a:rPr>
              <a:t>4</a:t>
            </a:r>
            <a:endParaRPr lang="ru-RU" sz="4000" b="1" dirty="0">
              <a:solidFill>
                <a:srgbClr val="660066"/>
              </a:solidFill>
            </a:endParaRPr>
          </a:p>
        </p:txBody>
      </p:sp>
      <p:pic>
        <p:nvPicPr>
          <p:cNvPr id="1028" name="Picture 4" descr="http://hj9030.com/photo/56ba21716588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1628800"/>
            <a:ext cx="1872208" cy="28803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Овал 9"/>
          <p:cNvSpPr/>
          <p:nvPr/>
        </p:nvSpPr>
        <p:spPr>
          <a:xfrm>
            <a:off x="3059832" y="4725144"/>
            <a:ext cx="720080" cy="720080"/>
          </a:xfrm>
          <a:prstGeom prst="ellipse">
            <a:avLst/>
          </a:prstGeom>
          <a:solidFill>
            <a:srgbClr val="FF66FF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660066"/>
                </a:solidFill>
              </a:rPr>
              <a:t>2</a:t>
            </a:r>
            <a:endParaRPr lang="ru-RU" sz="4000" b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23728" y="404664"/>
            <a:ext cx="6480720" cy="72008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660066"/>
                </a:solidFill>
              </a:rPr>
              <a:t>Найди героя (героев) сказки «Теремок».</a:t>
            </a:r>
            <a:endParaRPr lang="ru-RU" sz="2400" b="1" dirty="0">
              <a:solidFill>
                <a:srgbClr val="660066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043608" y="476672"/>
            <a:ext cx="720080" cy="64807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А3</a:t>
            </a:r>
            <a:endParaRPr lang="ru-RU" sz="2000" b="1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2267744" y="1268760"/>
            <a:ext cx="2520280" cy="2520280"/>
            <a:chOff x="2267744" y="1268760"/>
            <a:chExt cx="2520280" cy="2520280"/>
          </a:xfrm>
        </p:grpSpPr>
        <p:pic>
          <p:nvPicPr>
            <p:cNvPr id="19458" name="Picture 2" descr="http://top-bal.ru/pars_docs/refs/63/62693/62693_html_804681.jpg"/>
            <p:cNvPicPr>
              <a:picLocks noChangeAspect="1" noChangeArrowheads="1"/>
            </p:cNvPicPr>
            <p:nvPr/>
          </p:nvPicPr>
          <p:blipFill>
            <a:blip r:embed="rId2" cstate="print"/>
            <a:srcRect r="14321"/>
            <a:stretch>
              <a:fillRect/>
            </a:stretch>
          </p:blipFill>
          <p:spPr bwMode="auto">
            <a:xfrm flipH="1">
              <a:off x="2267744" y="1268760"/>
              <a:ext cx="2520280" cy="252028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sp>
          <p:nvSpPr>
            <p:cNvPr id="8" name="Овал 7"/>
            <p:cNvSpPr/>
            <p:nvPr/>
          </p:nvSpPr>
          <p:spPr>
            <a:xfrm>
              <a:off x="2339752" y="3140968"/>
              <a:ext cx="576064" cy="576064"/>
            </a:xfrm>
            <a:prstGeom prst="ellipse">
              <a:avLst/>
            </a:prstGeom>
            <a:solidFill>
              <a:srgbClr val="FF66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rgbClr val="660066"/>
                  </a:solidFill>
                </a:rPr>
                <a:t>1</a:t>
              </a:r>
              <a:endParaRPr lang="ru-RU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2339752" y="3933056"/>
            <a:ext cx="2520279" cy="2520280"/>
            <a:chOff x="2339752" y="3933056"/>
            <a:chExt cx="2520279" cy="2520280"/>
          </a:xfrm>
        </p:grpSpPr>
        <p:pic>
          <p:nvPicPr>
            <p:cNvPr id="19460" name="Picture 4" descr="http://i.ytimg.com/vi/8eKvnAEpRFk/maxresdefault.jpg"/>
            <p:cNvPicPr>
              <a:picLocks noChangeAspect="1" noChangeArrowheads="1"/>
            </p:cNvPicPr>
            <p:nvPr/>
          </p:nvPicPr>
          <p:blipFill>
            <a:blip r:embed="rId3" cstate="print"/>
            <a:srcRect l="16755" t="2128" r="17420"/>
            <a:stretch>
              <a:fillRect/>
            </a:stretch>
          </p:blipFill>
          <p:spPr bwMode="auto">
            <a:xfrm>
              <a:off x="2339752" y="3933056"/>
              <a:ext cx="2520279" cy="252028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sp>
          <p:nvSpPr>
            <p:cNvPr id="9" name="Овал 8"/>
            <p:cNvSpPr/>
            <p:nvPr/>
          </p:nvSpPr>
          <p:spPr>
            <a:xfrm>
              <a:off x="2411760" y="5805264"/>
              <a:ext cx="576064" cy="576064"/>
            </a:xfrm>
            <a:prstGeom prst="ellipse">
              <a:avLst/>
            </a:prstGeom>
            <a:solidFill>
              <a:srgbClr val="FF66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rgbClr val="660066"/>
                  </a:solidFill>
                </a:rPr>
                <a:t>2</a:t>
              </a:r>
              <a:endParaRPr lang="ru-RU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508104" y="1268760"/>
            <a:ext cx="2520280" cy="2520280"/>
            <a:chOff x="5508104" y="1268760"/>
            <a:chExt cx="2520280" cy="2520280"/>
          </a:xfrm>
        </p:grpSpPr>
        <p:pic>
          <p:nvPicPr>
            <p:cNvPr id="19462" name="Picture 6" descr="http://www.rudata.ru/w/images/3/3e/%D0%9A%D1%83%D1%80%D0%BE%D1%87%D0%BA%D0%B0_%D0%A0%D1%8F%D0%B1%D0%B0_2003_%D0%BA%D0%BD%D0%B8%D0%B3%D0%B0.jpg"/>
            <p:cNvPicPr>
              <a:picLocks noChangeAspect="1" noChangeArrowheads="1"/>
            </p:cNvPicPr>
            <p:nvPr/>
          </p:nvPicPr>
          <p:blipFill>
            <a:blip r:embed="rId4" cstate="print"/>
            <a:srcRect l="7560" t="27292"/>
            <a:stretch>
              <a:fillRect/>
            </a:stretch>
          </p:blipFill>
          <p:spPr bwMode="auto">
            <a:xfrm>
              <a:off x="5508104" y="1268760"/>
              <a:ext cx="2520280" cy="252028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sp>
          <p:nvSpPr>
            <p:cNvPr id="11" name="Овал 10"/>
            <p:cNvSpPr/>
            <p:nvPr/>
          </p:nvSpPr>
          <p:spPr>
            <a:xfrm>
              <a:off x="7380312" y="3140968"/>
              <a:ext cx="576064" cy="576064"/>
            </a:xfrm>
            <a:prstGeom prst="ellipse">
              <a:avLst/>
            </a:prstGeom>
            <a:solidFill>
              <a:srgbClr val="FF66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rgbClr val="660066"/>
                  </a:solidFill>
                </a:rPr>
                <a:t>3</a:t>
              </a:r>
              <a:endParaRPr lang="ru-RU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508104" y="3933056"/>
            <a:ext cx="2520280" cy="2520280"/>
            <a:chOff x="5508104" y="3933056"/>
            <a:chExt cx="2520280" cy="2520280"/>
          </a:xfrm>
        </p:grpSpPr>
        <p:pic>
          <p:nvPicPr>
            <p:cNvPr id="19464" name="Picture 8" descr="http://900igr.net/datai/skazki-i-igry/Teremok-1.files/0004-008-Pribezhala-k-teremochku-myshka-norushka-i-stala-v-nej-zhit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5508104" y="3933056"/>
              <a:ext cx="2520280" cy="252028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sp>
          <p:nvSpPr>
            <p:cNvPr id="10" name="Овал 9"/>
            <p:cNvSpPr/>
            <p:nvPr/>
          </p:nvSpPr>
          <p:spPr>
            <a:xfrm>
              <a:off x="7380312" y="5805264"/>
              <a:ext cx="576064" cy="576064"/>
            </a:xfrm>
            <a:prstGeom prst="ellipse">
              <a:avLst/>
            </a:prstGeom>
            <a:solidFill>
              <a:srgbClr val="FF66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rgbClr val="660066"/>
                  </a:solidFill>
                </a:rPr>
                <a:t>4</a:t>
              </a:r>
              <a:endParaRPr lang="ru-RU" sz="2800" b="1" dirty="0">
                <a:solidFill>
                  <a:srgbClr val="660066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23728" y="404664"/>
            <a:ext cx="6480720" cy="72008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660066"/>
                </a:solidFill>
              </a:rPr>
              <a:t> Кто помог девочке из сказки «Гуси-лебеди»?</a:t>
            </a:r>
            <a:endParaRPr lang="ru-RU" sz="2400" b="1" dirty="0">
              <a:solidFill>
                <a:srgbClr val="660066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043608" y="476672"/>
            <a:ext cx="720080" cy="64807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А4</a:t>
            </a:r>
            <a:endParaRPr lang="ru-RU" sz="2000" b="1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1979712" y="4077072"/>
            <a:ext cx="3096344" cy="2520280"/>
            <a:chOff x="1979712" y="4077072"/>
            <a:chExt cx="3096344" cy="2520280"/>
          </a:xfrm>
        </p:grpSpPr>
        <p:pic>
          <p:nvPicPr>
            <p:cNvPr id="20486" name="Picture 6" descr="http://img-fotki.yandex.ru/get/4605/zomka.c7/0_562eb_dfa6cfb3_L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79712" y="4077072"/>
              <a:ext cx="3096344" cy="2520280"/>
            </a:xfrm>
            <a:prstGeom prst="rect">
              <a:avLst/>
            </a:prstGeom>
            <a:ln w="28575">
              <a:solidFill>
                <a:srgbClr val="92D050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sp>
          <p:nvSpPr>
            <p:cNvPr id="15" name="Овал 14"/>
            <p:cNvSpPr/>
            <p:nvPr/>
          </p:nvSpPr>
          <p:spPr>
            <a:xfrm>
              <a:off x="2051720" y="4149080"/>
              <a:ext cx="576064" cy="576064"/>
            </a:xfrm>
            <a:prstGeom prst="ellipse">
              <a:avLst/>
            </a:prstGeom>
            <a:solidFill>
              <a:srgbClr val="FF66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rgbClr val="660066"/>
                  </a:solidFill>
                </a:rPr>
                <a:t>2</a:t>
              </a:r>
              <a:endParaRPr lang="ru-RU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652120" y="1340768"/>
            <a:ext cx="3096344" cy="2520280"/>
            <a:chOff x="5652120" y="1340768"/>
            <a:chExt cx="3096344" cy="2520280"/>
          </a:xfrm>
        </p:grpSpPr>
        <p:pic>
          <p:nvPicPr>
            <p:cNvPr id="20488" name="Picture 8" descr="https://lykoshko.files.wordpress.com/2011/12/0_6fcb8_8e041e87_xl.png"/>
            <p:cNvPicPr>
              <a:picLocks noChangeAspect="1" noChangeArrowheads="1"/>
            </p:cNvPicPr>
            <p:nvPr/>
          </p:nvPicPr>
          <p:blipFill>
            <a:blip r:embed="rId3" cstate="print"/>
            <a:srcRect b="6250"/>
            <a:stretch>
              <a:fillRect/>
            </a:stretch>
          </p:blipFill>
          <p:spPr bwMode="auto">
            <a:xfrm>
              <a:off x="5652120" y="1340768"/>
              <a:ext cx="3096344" cy="25202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sp>
          <p:nvSpPr>
            <p:cNvPr id="16" name="Овал 15"/>
            <p:cNvSpPr/>
            <p:nvPr/>
          </p:nvSpPr>
          <p:spPr>
            <a:xfrm>
              <a:off x="8100392" y="1412776"/>
              <a:ext cx="576064" cy="576064"/>
            </a:xfrm>
            <a:prstGeom prst="ellipse">
              <a:avLst/>
            </a:prstGeom>
            <a:solidFill>
              <a:srgbClr val="FF66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rgbClr val="660066"/>
                  </a:solidFill>
                </a:rPr>
                <a:t>3</a:t>
              </a:r>
              <a:endParaRPr lang="ru-RU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724128" y="4077072"/>
            <a:ext cx="3096344" cy="2520280"/>
            <a:chOff x="5724128" y="4077072"/>
            <a:chExt cx="3096344" cy="2520280"/>
          </a:xfrm>
        </p:grpSpPr>
        <p:pic>
          <p:nvPicPr>
            <p:cNvPr id="20490" name="Picture 10" descr="http://img-fotki.yandex.ru/get/6411/47407354.771/0_f351d_fc9ebeff_orig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24128" y="4077072"/>
              <a:ext cx="3096344" cy="25202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sp>
          <p:nvSpPr>
            <p:cNvPr id="17" name="Овал 16"/>
            <p:cNvSpPr/>
            <p:nvPr/>
          </p:nvSpPr>
          <p:spPr>
            <a:xfrm>
              <a:off x="8244408" y="4149080"/>
              <a:ext cx="576064" cy="576064"/>
            </a:xfrm>
            <a:prstGeom prst="ellipse">
              <a:avLst/>
            </a:prstGeom>
            <a:solidFill>
              <a:srgbClr val="FF66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rgbClr val="660066"/>
                  </a:solidFill>
                </a:rPr>
                <a:t>4</a:t>
              </a:r>
              <a:endParaRPr lang="ru-RU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1979712" y="1336424"/>
            <a:ext cx="3096344" cy="2514433"/>
            <a:chOff x="1979712" y="1336424"/>
            <a:chExt cx="3096344" cy="2514433"/>
          </a:xfrm>
        </p:grpSpPr>
        <p:pic>
          <p:nvPicPr>
            <p:cNvPr id="20484" name="Picture 4" descr="http://svoiskazki.ru/wp-content/uploads/2014/01/myschka_1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1979712" y="1336424"/>
              <a:ext cx="3096344" cy="2514433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sp>
          <p:nvSpPr>
            <p:cNvPr id="14" name="Овал 13"/>
            <p:cNvSpPr/>
            <p:nvPr/>
          </p:nvSpPr>
          <p:spPr>
            <a:xfrm>
              <a:off x="2051720" y="1412776"/>
              <a:ext cx="576064" cy="576064"/>
            </a:xfrm>
            <a:prstGeom prst="ellipse">
              <a:avLst/>
            </a:prstGeom>
            <a:solidFill>
              <a:srgbClr val="FF66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rgbClr val="660066"/>
                  </a:solidFill>
                </a:rPr>
                <a:t>1</a:t>
              </a:r>
              <a:endParaRPr lang="ru-RU" sz="2800" b="1" dirty="0">
                <a:solidFill>
                  <a:srgbClr val="660066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043608" y="476672"/>
            <a:ext cx="720080" cy="64807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В1</a:t>
            </a:r>
            <a:endParaRPr lang="ru-RU" sz="20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23728" y="404664"/>
            <a:ext cx="6480720" cy="72008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660066"/>
                </a:solidFill>
              </a:rPr>
              <a:t>  </a:t>
            </a:r>
            <a:r>
              <a:rPr lang="ru-RU" sz="2800" b="1" dirty="0" smtClean="0">
                <a:solidFill>
                  <a:srgbClr val="660066"/>
                </a:solidFill>
              </a:rPr>
              <a:t>Определи жанр произведения.</a:t>
            </a:r>
            <a:endParaRPr lang="ru-RU" sz="2400" b="1" dirty="0">
              <a:solidFill>
                <a:srgbClr val="66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412776"/>
            <a:ext cx="813690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660066"/>
                </a:solidFill>
              </a:rPr>
              <a:t>Шла Саша по шоссе и сосала сушку</a:t>
            </a:r>
            <a:r>
              <a:rPr lang="ru-RU" sz="4000" dirty="0" smtClean="0">
                <a:solidFill>
                  <a:srgbClr val="660066"/>
                </a:solidFill>
              </a:rPr>
              <a:t>.</a:t>
            </a:r>
            <a:endParaRPr lang="ru-RU" sz="4000" dirty="0">
              <a:solidFill>
                <a:srgbClr val="660066"/>
              </a:solidFill>
            </a:endParaRPr>
          </a:p>
        </p:txBody>
      </p:sp>
      <p:pic>
        <p:nvPicPr>
          <p:cNvPr id="21506" name="Picture 2" descr="http://lit-yaz.ru/pars_docs/refs/73/72400/72400_html_m764fbdd8.jpg"/>
          <p:cNvPicPr>
            <a:picLocks noChangeAspect="1" noChangeArrowheads="1"/>
          </p:cNvPicPr>
          <p:nvPr/>
        </p:nvPicPr>
        <p:blipFill>
          <a:blip r:embed="rId2" cstate="print"/>
          <a:srcRect l="5481" r="42454" b="4270"/>
          <a:stretch>
            <a:fillRect/>
          </a:stretch>
        </p:blipFill>
        <p:spPr bwMode="auto">
          <a:xfrm flipH="1">
            <a:off x="3203848" y="2564904"/>
            <a:ext cx="3192355" cy="252028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6" name="Прямоугольник с одним вырезанным углом 5"/>
          <p:cNvSpPr/>
          <p:nvPr/>
        </p:nvSpPr>
        <p:spPr>
          <a:xfrm>
            <a:off x="611560" y="2708920"/>
            <a:ext cx="2376264" cy="720080"/>
          </a:xfrm>
          <a:prstGeom prst="snip1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 частушка</a:t>
            </a:r>
            <a:endParaRPr lang="ru-RU" sz="2800" b="1" dirty="0"/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611560" y="3861048"/>
            <a:ext cx="2376264" cy="720080"/>
          </a:xfrm>
          <a:prstGeom prst="snip1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скороговорка</a:t>
            </a:r>
            <a:endParaRPr lang="ru-RU" sz="2800" b="1" dirty="0"/>
          </a:p>
        </p:txBody>
      </p:sp>
      <p:sp>
        <p:nvSpPr>
          <p:cNvPr id="8" name="Прямоугольник с одним вырезанным углом 7"/>
          <p:cNvSpPr/>
          <p:nvPr/>
        </p:nvSpPr>
        <p:spPr>
          <a:xfrm>
            <a:off x="6804248" y="2708920"/>
            <a:ext cx="2016224" cy="720080"/>
          </a:xfrm>
          <a:prstGeom prst="snip1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 загадка</a:t>
            </a:r>
            <a:endParaRPr lang="ru-RU" sz="2800" b="1" dirty="0"/>
          </a:p>
        </p:txBody>
      </p:sp>
      <p:sp>
        <p:nvSpPr>
          <p:cNvPr id="9" name="Прямоугольник с одним вырезанным углом 8"/>
          <p:cNvSpPr/>
          <p:nvPr/>
        </p:nvSpPr>
        <p:spPr>
          <a:xfrm>
            <a:off x="6876256" y="3933056"/>
            <a:ext cx="1944216" cy="720080"/>
          </a:xfrm>
          <a:prstGeom prst="snip1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пословица</a:t>
            </a:r>
            <a:endParaRPr lang="ru-RU" sz="2800" b="1" dirty="0"/>
          </a:p>
        </p:txBody>
      </p:sp>
      <p:sp>
        <p:nvSpPr>
          <p:cNvPr id="10" name="Овал 9"/>
          <p:cNvSpPr/>
          <p:nvPr/>
        </p:nvSpPr>
        <p:spPr>
          <a:xfrm>
            <a:off x="179512" y="4005064"/>
            <a:ext cx="504056" cy="504056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2</a:t>
            </a:r>
            <a:endParaRPr lang="ru-RU" sz="2800" b="1" dirty="0">
              <a:solidFill>
                <a:srgbClr val="660066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79512" y="2852936"/>
            <a:ext cx="504056" cy="504056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1</a:t>
            </a:r>
            <a:endParaRPr lang="ru-RU" sz="2800" b="1" dirty="0">
              <a:solidFill>
                <a:srgbClr val="660066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444208" y="2852936"/>
            <a:ext cx="504056" cy="504056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3</a:t>
            </a:r>
            <a:endParaRPr lang="ru-RU" sz="2800" b="1" dirty="0">
              <a:solidFill>
                <a:srgbClr val="660066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444208" y="4005064"/>
            <a:ext cx="504056" cy="504056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4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97E6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123728" y="404664"/>
            <a:ext cx="6480720" cy="72008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660066"/>
                </a:solidFill>
              </a:rPr>
              <a:t> Какие из этих сказок являются народными?</a:t>
            </a:r>
            <a:endParaRPr lang="ru-RU" sz="2400" b="1" dirty="0">
              <a:solidFill>
                <a:srgbClr val="660066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043608" y="476672"/>
            <a:ext cx="720080" cy="64807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С1</a:t>
            </a:r>
            <a:endParaRPr lang="ru-RU" sz="2000" b="1" dirty="0"/>
          </a:p>
        </p:txBody>
      </p:sp>
      <p:pic>
        <p:nvPicPr>
          <p:cNvPr id="9" name="Picture 2" descr="http://pictures.bookshop.ua/TitleBooks/bs00003286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1905000" cy="28803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Picture 4" descr="http://www.booksiti.net.ru/books/66689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628800"/>
            <a:ext cx="2028309" cy="28803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" name="Picture 6" descr="http://www.playing-field.ru/img/2015/052211/03094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628800"/>
            <a:ext cx="2087409" cy="28803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2" name="Овал 11"/>
          <p:cNvSpPr/>
          <p:nvPr/>
        </p:nvSpPr>
        <p:spPr>
          <a:xfrm>
            <a:off x="899592" y="4725144"/>
            <a:ext cx="720080" cy="720080"/>
          </a:xfrm>
          <a:prstGeom prst="ellipse">
            <a:avLst/>
          </a:prstGeom>
          <a:solidFill>
            <a:srgbClr val="FF66FF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ru-RU" sz="4000" b="1" dirty="0" smtClean="0">
                <a:solidFill>
                  <a:srgbClr val="660066"/>
                </a:solidFill>
              </a:rPr>
              <a:t>1</a:t>
            </a:r>
            <a:endParaRPr lang="ru-RU" sz="4000" b="1" dirty="0">
              <a:solidFill>
                <a:srgbClr val="660066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059832" y="4725144"/>
            <a:ext cx="720080" cy="720080"/>
          </a:xfrm>
          <a:prstGeom prst="ellipse">
            <a:avLst/>
          </a:prstGeom>
          <a:solidFill>
            <a:srgbClr val="FF66FF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660066"/>
                </a:solidFill>
              </a:rPr>
              <a:t>2</a:t>
            </a:r>
            <a:endParaRPr lang="ru-RU" sz="4000" b="1" dirty="0">
              <a:solidFill>
                <a:srgbClr val="660066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364088" y="4725144"/>
            <a:ext cx="720080" cy="720080"/>
          </a:xfrm>
          <a:prstGeom prst="ellipse">
            <a:avLst/>
          </a:prstGeom>
          <a:solidFill>
            <a:srgbClr val="FF66FF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660066"/>
                </a:solidFill>
              </a:rPr>
              <a:t>3</a:t>
            </a:r>
            <a:endParaRPr lang="ru-RU" sz="4000" b="1" dirty="0">
              <a:solidFill>
                <a:srgbClr val="660066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596336" y="4725144"/>
            <a:ext cx="720080" cy="720080"/>
          </a:xfrm>
          <a:prstGeom prst="ellipse">
            <a:avLst/>
          </a:prstGeom>
          <a:solidFill>
            <a:srgbClr val="FF66FF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660066"/>
                </a:solidFill>
              </a:rPr>
              <a:t>4</a:t>
            </a:r>
            <a:endParaRPr lang="ru-RU" sz="4000" b="1" dirty="0">
              <a:solidFill>
                <a:srgbClr val="660066"/>
              </a:solidFill>
            </a:endParaRPr>
          </a:p>
        </p:txBody>
      </p:sp>
      <p:pic>
        <p:nvPicPr>
          <p:cNvPr id="16" name="Picture 6" descr="http://www.funlib.ru/cimg/2014/101615/18563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1628800"/>
            <a:ext cx="1957986" cy="28803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23730" y="2060847"/>
          <a:ext cx="5112564" cy="180019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52094"/>
                <a:gridCol w="852094"/>
                <a:gridCol w="852094"/>
                <a:gridCol w="852094"/>
                <a:gridCol w="852094"/>
                <a:gridCol w="852094"/>
              </a:tblGrid>
              <a:tr h="5707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    А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    А2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    А3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  А4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    В1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    С1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8608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     </a:t>
                      </a:r>
                      <a:r>
                        <a:rPr lang="en-US" sz="2400" b="1" dirty="0" smtClean="0"/>
                        <a:t>3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     2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     </a:t>
                      </a:r>
                      <a:r>
                        <a:rPr lang="en-US" sz="2400" b="1" dirty="0" smtClean="0"/>
                        <a:t>4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   </a:t>
                      </a:r>
                      <a:r>
                        <a:rPr lang="ru-RU" sz="2400" b="1" dirty="0" smtClean="0"/>
                        <a:t>1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    </a:t>
                      </a:r>
                      <a:r>
                        <a:rPr lang="en-US" sz="2400" b="1" dirty="0" smtClean="0"/>
                        <a:t>2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baseline="0" dirty="0" smtClean="0"/>
                        <a:t>1</a:t>
                      </a:r>
                      <a:r>
                        <a:rPr lang="ru-RU" sz="2400" b="1" baseline="0" dirty="0" smtClean="0"/>
                        <a:t>,2,3</a:t>
                      </a:r>
                      <a:endParaRPr lang="ru-RU" sz="2000" b="1" dirty="0"/>
                    </a:p>
                  </a:txBody>
                  <a:tcPr/>
                </a:tc>
              </a:tr>
              <a:tr h="570795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B050"/>
                          </a:solidFill>
                        </a:rPr>
                        <a:t>    1б.</a:t>
                      </a:r>
                      <a:endParaRPr lang="ru-RU" sz="20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B050"/>
                          </a:solidFill>
                        </a:rPr>
                        <a:t>   1б.</a:t>
                      </a:r>
                      <a:endParaRPr lang="ru-RU" sz="20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B050"/>
                          </a:solidFill>
                        </a:rPr>
                        <a:t>    1б.</a:t>
                      </a:r>
                      <a:endParaRPr lang="ru-RU" sz="20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B050"/>
                          </a:solidFill>
                        </a:rPr>
                        <a:t>  1б.</a:t>
                      </a:r>
                      <a:endParaRPr lang="ru-RU" sz="20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B050"/>
                          </a:solidFill>
                        </a:rPr>
                        <a:t>   2б.</a:t>
                      </a:r>
                      <a:endParaRPr lang="ru-RU" sz="20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B050"/>
                          </a:solidFill>
                        </a:rPr>
                        <a:t>    3б.</a:t>
                      </a:r>
                      <a:endParaRPr lang="ru-RU" sz="20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35896" y="1412776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Ключ к тесту: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0"/>
            <a:ext cx="38884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2"/>
              </a:rPr>
              <a:t>http://www.ukazka.ru/img/g/uk911514.jpg</a:t>
            </a:r>
            <a:r>
              <a:rPr lang="ru-RU" sz="1200" dirty="0" smtClean="0"/>
              <a:t> - гуси-лебеди</a:t>
            </a: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764704"/>
            <a:ext cx="38884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3"/>
              </a:rPr>
              <a:t>http://hj9030.com/photo/56ba21716588a.jpg</a:t>
            </a:r>
            <a:r>
              <a:rPr lang="ru-RU" sz="1200" dirty="0" smtClean="0"/>
              <a:t> - колобок</a:t>
            </a: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052736"/>
            <a:ext cx="56703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4"/>
              </a:rPr>
              <a:t>http://www.playing-field.ru/img/2015/052211/0309472</a:t>
            </a:r>
            <a:r>
              <a:rPr lang="ru-RU" sz="1200" dirty="0" smtClean="0"/>
              <a:t> - у страха глаза велики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34076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5"/>
              </a:rPr>
              <a:t>http://i.ytimg.com/vi/pJfNU0jVnmQ/hqdefault.jpg</a:t>
            </a:r>
            <a:r>
              <a:rPr lang="ru-RU" sz="1200" dirty="0" smtClean="0"/>
              <a:t> - каша из топора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556792"/>
            <a:ext cx="55263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6"/>
              </a:rPr>
              <a:t>http://pictures.bookshop.ua/TitleBooks/bs0000328681.jpg</a:t>
            </a:r>
            <a:r>
              <a:rPr lang="ru-RU" sz="1200" dirty="0" smtClean="0"/>
              <a:t> - два мороза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77281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7"/>
              </a:rPr>
              <a:t>http://www.booksiti.net.ru/books/6668950.jpg</a:t>
            </a:r>
            <a:r>
              <a:rPr lang="ru-RU" sz="1200" dirty="0" smtClean="0"/>
              <a:t> - лиса и журавль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988840"/>
            <a:ext cx="51663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8"/>
              </a:rPr>
              <a:t>http://www.funlib.ru/cimg/2014/101615/1856335</a:t>
            </a:r>
            <a:r>
              <a:rPr lang="ru-RU" sz="1200" dirty="0" smtClean="0">
                <a:hlinkClick r:id="rId8"/>
              </a:rPr>
              <a:t>-</a:t>
            </a:r>
            <a:r>
              <a:rPr lang="ru-RU" sz="1200" dirty="0" smtClean="0"/>
              <a:t> сказка о рыбаке и рыбке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2204864"/>
            <a:ext cx="56703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9"/>
              </a:rPr>
              <a:t>http://top-bal.ru/pars_docs/refs/63/62693/62693_html_804681.jpg</a:t>
            </a:r>
            <a:r>
              <a:rPr lang="ru-RU" sz="1200" dirty="0" smtClean="0"/>
              <a:t> - гуси-лебеди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242088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10"/>
              </a:rPr>
              <a:t>http://i.ytimg.com/vi/8eKvnAEpRFk/maxresdefault.jpg</a:t>
            </a:r>
            <a:r>
              <a:rPr lang="ru-RU" sz="1200" dirty="0" smtClean="0"/>
              <a:t> - Баба-яга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2636912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1"/>
              </a:rPr>
              <a:t>http://www.rudata.ru/w/images/3/3e/%D0%9A%D1%83%D1%80%D0%BE%D1%87%D0%BA%D0%B0_%D0%A0%D1%8F%D0%B1%D0%B0_2003_%D0%BA%D0%BD%D0%B8%D0%B3%D0%B0.jpg</a:t>
            </a:r>
            <a:r>
              <a:rPr lang="ru-RU" sz="1200" dirty="0" smtClean="0"/>
              <a:t> – Курочка Ряба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2996952"/>
            <a:ext cx="6264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2"/>
              </a:rPr>
              <a:t>http://900igr.net/datai/skazki-i-igry/Teremok-1.files/0004-008-Pribezhala-k-teremochku-myshka-norushka-i-stala-v-nej-zhit.png</a:t>
            </a:r>
            <a:r>
              <a:rPr lang="ru-RU" sz="1200" dirty="0" smtClean="0"/>
              <a:t> - мышка-норушка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3356992"/>
            <a:ext cx="5616624" cy="288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3"/>
              </a:rPr>
              <a:t>http://img-fotki.yandex.ru/get/4605/zomka.c7/0_562eb_dfa6cfb3_L</a:t>
            </a:r>
            <a:r>
              <a:rPr lang="ru-RU" sz="1200" dirty="0" smtClean="0"/>
              <a:t> - кошка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3573016"/>
            <a:ext cx="56166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4"/>
              </a:rPr>
              <a:t>https://lykoshko.files.wordpress.com/2011/12/0_6fcb8_8e041e87_xl.png</a:t>
            </a:r>
            <a:r>
              <a:rPr lang="ru-RU" sz="1200" dirty="0" smtClean="0"/>
              <a:t> - собака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79512" y="3789040"/>
            <a:ext cx="62646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5"/>
              </a:rPr>
              <a:t>http://img-fotki.yandex.ru/get/6411/47407354.771/0_f351d_fc9ebeff_orig.png</a:t>
            </a:r>
            <a:r>
              <a:rPr lang="ru-RU" sz="1200" dirty="0" smtClean="0"/>
              <a:t> - лягушка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4005064"/>
            <a:ext cx="55446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6"/>
              </a:rPr>
              <a:t>http://lit-yaz.ru/pars_docs/refs/73/72400/72400_html_m764fbdd8.jpg</a:t>
            </a:r>
            <a:r>
              <a:rPr lang="en-US" sz="1200" dirty="0" smtClean="0"/>
              <a:t> </a:t>
            </a:r>
            <a:r>
              <a:rPr lang="ru-RU" sz="1200" dirty="0" smtClean="0"/>
              <a:t>- Шла Саша...</a:t>
            </a:r>
            <a:endParaRPr lang="ru-RU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179512" y="4221088"/>
            <a:ext cx="756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hlinkClick r:id="rId17"/>
              </a:rPr>
              <a:t>http://cdn-nus-1.pinme.ru/pin-upload-static/photos/93794f6adbd013a247cd397408bf5e21_b.jpg</a:t>
            </a:r>
            <a:r>
              <a:rPr lang="en-US" sz="1200" dirty="0" smtClean="0"/>
              <a:t> -  </a:t>
            </a:r>
            <a:r>
              <a:rPr lang="ru-RU" sz="1200" dirty="0" smtClean="0"/>
              <a:t>девочка у ручья</a:t>
            </a:r>
            <a:endParaRPr lang="ru-RU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323528" y="188640"/>
            <a:ext cx="3168352" cy="369332"/>
          </a:xfrm>
          <a:prstGeom prst="rect">
            <a:avLst/>
          </a:prstGeom>
          <a:solidFill>
            <a:srgbClr val="DCF737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Ссылки на интернет-ресурсы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39752" y="5877272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Литература:</a:t>
            </a:r>
          </a:p>
          <a:p>
            <a:r>
              <a:rPr lang="ru-RU" sz="1600" dirty="0" smtClean="0"/>
              <a:t>Контрольно-измерительные материалы. Литературное чтение. 2 класс. Сост. </a:t>
            </a:r>
            <a:r>
              <a:rPr lang="ru-RU" sz="1600" dirty="0" err="1" smtClean="0"/>
              <a:t>С.В.Кутявина</a:t>
            </a:r>
            <a:endParaRPr lang="ru-RU" sz="1600" dirty="0"/>
          </a:p>
        </p:txBody>
      </p:sp>
      <p:pic>
        <p:nvPicPr>
          <p:cNvPr id="4098" name="Picture 2" descr="&amp;Kcy;&amp;Icy;&amp;Mcy; &amp;Lcy;&amp;icy;&amp;tcy;&amp;iecy;&amp;rcy;&amp;acy;&amp;tcy;&amp;ucy;&amp;rcy;&amp;ncy;&amp;ocy;&amp;iecy; &amp;chcy;&amp;tcy;&amp;iecy;&amp;ncy;&amp;icy;&amp;iecy; 2 &amp;kcy;&amp;lcy;. (&amp;Fcy;&amp;Gcy;&amp;Ocy;&amp;Scy;) /&amp;Kcy;&amp;ucy;&amp;tcy;&amp;yacy;&amp;vcy;&amp;icy;&amp;ncy;&amp;acy;.  &amp;horbar; &amp;Ucy;&amp;CHcy;&amp;IEcy;&amp;Bcy;&amp;Ncy;&amp;Icy;&amp;CHcy;&amp;IEcy;&amp;Kcy;.&amp;Rcy;&amp;Fcy; (&amp;ucy;&amp;chcy;&amp;iecy;&amp;bcy;&amp;ncy;&amp;acy;&amp;yacy; &amp;lcy;&amp;icy;&amp;tcy;&amp;iecy;&amp;rcy;&amp;acy;&amp;tcy;&amp;ucy;&amp;rcy;&amp;acy; &amp;vcy;&amp;scy;&amp;iecy;&amp;khcy; &amp;icy;&amp;zcy;&amp;dcy;&amp;acy;&amp;tcy;&amp;iecy;&amp;lcy;&amp;softcy;&amp;scy;&amp;tcy;&amp;vcy;)"/>
          <p:cNvPicPr>
            <a:picLocks noChangeAspect="1" noChangeArrowheads="1"/>
          </p:cNvPicPr>
          <p:nvPr/>
        </p:nvPicPr>
        <p:blipFill>
          <a:blip r:embed="rId18" cstate="print"/>
          <a:srcRect l="15120" r="16841"/>
          <a:stretch>
            <a:fillRect/>
          </a:stretch>
        </p:blipFill>
        <p:spPr bwMode="auto">
          <a:xfrm>
            <a:off x="8100392" y="5589240"/>
            <a:ext cx="720080" cy="105833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08" y="214290"/>
            <a:ext cx="67866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Ссылки на интернет-ресурсы</a:t>
            </a:r>
          </a:p>
          <a:p>
            <a:r>
              <a:rPr lang="en-US" sz="1600" dirty="0" smtClean="0">
                <a:hlinkClick r:id="rId2"/>
              </a:rPr>
              <a:t>http://i6.pixs.ru/storage/2/2/9/1268184145_9140189_12515229.jpg</a:t>
            </a:r>
            <a:endParaRPr lang="ru-RU" sz="1600" dirty="0" smtClean="0"/>
          </a:p>
          <a:p>
            <a:r>
              <a:rPr lang="en-US" sz="1600" dirty="0" smtClean="0">
                <a:hlinkClick r:id="rId3"/>
              </a:rPr>
              <a:t>http://img-fotki.yandex.ru/get/5607/120710424.533/0_82cbc_5b1b3e93_XL</a:t>
            </a:r>
            <a:r>
              <a:rPr lang="ru-RU" sz="1600" dirty="0" smtClean="0"/>
              <a:t>  </a:t>
            </a:r>
          </a:p>
          <a:p>
            <a:r>
              <a:rPr lang="en-US" sz="1600" dirty="0" smtClean="0">
                <a:hlinkClick r:id="rId4"/>
              </a:rPr>
              <a:t>http://fs.nashaucheba.ru/tw_files2/urls_3/1775/d-1774696/1774696_html_m77d73f36.png</a:t>
            </a:r>
            <a:r>
              <a:rPr lang="ru-RU" sz="1600" dirty="0" smtClean="0"/>
              <a:t> </a:t>
            </a:r>
          </a:p>
          <a:p>
            <a:r>
              <a:rPr lang="en-US" sz="1600" dirty="0" smtClean="0">
                <a:hlinkClick r:id="rId5"/>
              </a:rPr>
              <a:t>http://www.baycountylibrary.org/wp-content/uploads/books-reading-castle.jpg</a:t>
            </a:r>
            <a:r>
              <a:rPr lang="ru-RU" sz="1600" dirty="0" smtClean="0"/>
              <a:t>  </a:t>
            </a:r>
          </a:p>
          <a:p>
            <a:r>
              <a:rPr lang="en-US" sz="1600" dirty="0" smtClean="0">
                <a:hlinkClick r:id="rId6"/>
              </a:rPr>
              <a:t>http://img-fotki.yandex.ru/get/6612/43911121.1a3/0_a3697_6978a5a_XL</a:t>
            </a:r>
            <a:r>
              <a:rPr lang="ru-RU" sz="1600" dirty="0" smtClean="0"/>
              <a:t> </a:t>
            </a:r>
          </a:p>
          <a:p>
            <a:r>
              <a:rPr lang="en-US" sz="1600" dirty="0" smtClean="0">
                <a:hlinkClick r:id="rId7"/>
              </a:rPr>
              <a:t>http://illustrators.ru/illustrations/330405_original.jpg</a:t>
            </a:r>
            <a:r>
              <a:rPr lang="ru-RU" sz="1600" dirty="0" smtClean="0"/>
              <a:t> </a:t>
            </a:r>
          </a:p>
          <a:p>
            <a:r>
              <a:rPr lang="en-US" sz="1600" dirty="0" smtClean="0">
                <a:hlinkClick r:id="rId8"/>
              </a:rPr>
              <a:t>http://by-anna.ucoz.ru/FairyDust/75.png</a:t>
            </a:r>
            <a:r>
              <a:rPr lang="ru-RU" sz="1600" dirty="0" smtClean="0"/>
              <a:t>   </a:t>
            </a:r>
          </a:p>
          <a:p>
            <a:r>
              <a:rPr lang="en-US" sz="1600" dirty="0" smtClean="0">
                <a:hlinkClick r:id="rId9"/>
              </a:rPr>
              <a:t>http://static.freepik.com/fotos-kostenlos/kostenlose-wave-flow-bunten-blau--rosa--orange-gelb-lila-grun-schwarz-dunkel-hell-smart-brillante-neon-farbigen-hintergrund-bildvektor_270-159585.jpg</a:t>
            </a:r>
            <a:r>
              <a:rPr lang="ru-RU" sz="1600" dirty="0" smtClean="0"/>
              <a:t>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428860" y="4714884"/>
            <a:ext cx="61436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660066"/>
                </a:solidFill>
                <a:latin typeface="Monotype Corsiva" pitchFamily="66" charset="0"/>
              </a:rPr>
              <a:t>Шаблон выполнен</a:t>
            </a:r>
          </a:p>
          <a:p>
            <a:pPr algn="ctr"/>
            <a:r>
              <a:rPr lang="ru-RU" sz="2400" b="1" dirty="0" smtClean="0">
                <a:solidFill>
                  <a:srgbClr val="660066"/>
                </a:solidFill>
                <a:latin typeface="Monotype Corsiva" pitchFamily="66" charset="0"/>
              </a:rPr>
              <a:t>учителем  иностранного языка</a:t>
            </a:r>
          </a:p>
          <a:p>
            <a:pPr algn="ctr"/>
            <a:r>
              <a:rPr lang="ru-RU" sz="2400" b="1" dirty="0" smtClean="0">
                <a:solidFill>
                  <a:srgbClr val="660066"/>
                </a:solidFill>
                <a:latin typeface="Monotype Corsiva" pitchFamily="66" charset="0"/>
              </a:rPr>
              <a:t>МОУ СОШ №1 г. Камешково</a:t>
            </a:r>
          </a:p>
          <a:p>
            <a:pPr algn="ctr"/>
            <a:r>
              <a:rPr lang="ru-RU" sz="2400" b="1" dirty="0" err="1" smtClean="0">
                <a:solidFill>
                  <a:srgbClr val="660066"/>
                </a:solidFill>
                <a:latin typeface="Monotype Corsiva" pitchFamily="66" charset="0"/>
              </a:rPr>
              <a:t>Шахториной</a:t>
            </a:r>
            <a:r>
              <a:rPr lang="ru-RU" sz="2400" b="1" dirty="0" smtClean="0">
                <a:solidFill>
                  <a:srgbClr val="660066"/>
                </a:solidFill>
                <a:latin typeface="Monotype Corsiva" pitchFamily="66" charset="0"/>
              </a:rPr>
              <a:t> О. В.</a:t>
            </a:r>
            <a:endParaRPr lang="ru-RU" sz="2400" b="1" dirty="0">
              <a:solidFill>
                <a:srgbClr val="660066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492</Words>
  <Application>Microsoft Office PowerPoint</Application>
  <PresentationFormat>Экран (4:3)</PresentationFormat>
  <Paragraphs>118</Paragraphs>
  <Slides>11</Slides>
  <Notes>0</Notes>
  <HiddenSlides>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Артем</cp:lastModifiedBy>
  <cp:revision>40</cp:revision>
  <dcterms:created xsi:type="dcterms:W3CDTF">2014-12-30T18:24:31Z</dcterms:created>
  <dcterms:modified xsi:type="dcterms:W3CDTF">2016-07-10T08:07:38Z</dcterms:modified>
</cp:coreProperties>
</file>