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59" r:id="rId3"/>
    <p:sldId id="260" r:id="rId4"/>
    <p:sldId id="273" r:id="rId5"/>
    <p:sldId id="261" r:id="rId6"/>
    <p:sldId id="262" r:id="rId7"/>
    <p:sldId id="263" r:id="rId8"/>
    <p:sldId id="274" r:id="rId9"/>
    <p:sldId id="278" r:id="rId10"/>
    <p:sldId id="277" r:id="rId11"/>
    <p:sldId id="276" r:id="rId12"/>
    <p:sldId id="275" r:id="rId13"/>
    <p:sldId id="282" r:id="rId14"/>
    <p:sldId id="265" r:id="rId15"/>
    <p:sldId id="283" r:id="rId16"/>
    <p:sldId id="287" r:id="rId17"/>
    <p:sldId id="284" r:id="rId18"/>
    <p:sldId id="285" r:id="rId19"/>
    <p:sldId id="288" r:id="rId2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FDF3-7576-46E2-A8FE-9B2D6882B25E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BC310-9949-443C-9238-13D7A505A4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BC310-9949-443C-9238-13D7A505A44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ages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88865652"/>
              </p:ext>
            </p:extLst>
          </p:nvPr>
        </p:nvGraphicFramePr>
        <p:xfrm>
          <a:off x="0" y="0"/>
          <a:ext cx="8944199" cy="1553972"/>
        </p:xfrm>
        <a:graphic>
          <a:graphicData uri="http://schemas.openxmlformats.org/drawingml/2006/table">
            <a:tbl>
              <a:tblPr/>
              <a:tblGrid>
                <a:gridCol w="3871709"/>
                <a:gridCol w="1233691"/>
                <a:gridCol w="3838799"/>
              </a:tblGrid>
              <a:tr h="4279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50" b="1" dirty="0" smtClean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50" b="1" baseline="0" dirty="0" smtClean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 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С.Ж.АСФЕНДИЯРОВ АТЫНДАҒЫ ҚАЗАҚ </a:t>
                      </a:r>
                      <a:endParaRPr lang="ru-RU" sz="11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ҰЛТТЫҚ МЕДИЦИНА УНИВЕРСИТЕТІ </a:t>
                      </a:r>
                      <a:endParaRPr lang="ru-RU" sz="11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50" b="1" dirty="0" smtClean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 smtClean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 smtClean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k-KZ" sz="850" b="1" dirty="0" smtClean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     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k-KZ" sz="850" b="1" dirty="0" smtClean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                 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КАЗАХСКИЙ НАЦИОНАЛЬНЫЙ  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МЕДИЦИНСКИЙ  УНИВЕРСИТЕТ ИМЕНИ  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        С.Д.АСФЕНДИЯРОВА</a:t>
                      </a:r>
                      <a:endParaRPr lang="ru-RU" sz="11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kk-KZ" sz="850" b="1" dirty="0" smtClean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" name="Рисунок 20" descr="logo_f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057" r="56750"/>
          <a:stretch>
            <a:fillRect/>
          </a:stretch>
        </p:blipFill>
        <p:spPr bwMode="auto">
          <a:xfrm>
            <a:off x="3886200" y="457200"/>
            <a:ext cx="1096963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200" y="2819400"/>
            <a:ext cx="8277074" cy="70788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txBody>
          <a:bodyPr wrap="none">
            <a:prstTxWarp prst="textWave4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Введение в предмет информатики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953711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0" y="4876800"/>
            <a:ext cx="3901389" cy="830997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kk-KZ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Выполнила:Адай А.</a:t>
            </a:r>
          </a:p>
          <a:p>
            <a:r>
              <a:rPr lang="kk-KZ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Проверила:Жакипова Ш.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ages (16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81000" y="1143000"/>
            <a:ext cx="7315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Предмет информатика.</a:t>
            </a:r>
          </a:p>
          <a:p>
            <a:pPr marL="457200" indent="-457200"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Понятие об информации.</a:t>
            </a:r>
          </a:p>
          <a:p>
            <a:pPr marL="457200" indent="-457200"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Свойства информации. </a:t>
            </a:r>
          </a:p>
          <a:p>
            <a:pPr marL="457200" indent="-457200"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Виды информации. </a:t>
            </a:r>
          </a:p>
          <a:p>
            <a:pPr marL="457200" indent="-457200"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Хранение цифровой информации</a:t>
            </a:r>
          </a:p>
          <a:p>
            <a:pPr marL="457200" indent="-457200"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От битов к байтам.</a:t>
            </a:r>
          </a:p>
          <a:p>
            <a:pPr marL="457200" indent="-457200"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От байтов к файлам.</a:t>
            </a:r>
          </a:p>
          <a:p>
            <a:pPr marL="457200" indent="-457200"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Использованные материалы.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0" y="304800"/>
            <a:ext cx="3715312" cy="646331"/>
          </a:xfrm>
          <a:prstGeom prst="rect">
            <a:avLst/>
          </a:prstGeom>
          <a:noFill/>
        </p:spPr>
        <p:txBody>
          <a:bodyPr wrap="none" rtlCol="0">
            <a:prstTxWarp prst="textDeflate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kk-KZ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Содержание</a:t>
            </a:r>
            <a:r>
              <a:rPr lang="kk-KZ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скачанные файлы (4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838200" y="1447800"/>
            <a:ext cx="7924800" cy="3785652"/>
          </a:xfrm>
          <a:prstGeom prst="rect">
            <a:avLst/>
          </a:prstGeom>
        </p:spPr>
        <p:txBody>
          <a:bodyPr wrap="square">
            <a:prstTxWarp prst="textWave4">
              <a:avLst/>
            </a:prstTxWarp>
            <a:spAutoFit/>
          </a:bodyPr>
          <a:lstStyle/>
          <a:p>
            <a:pPr indent="358775">
              <a:spcBef>
                <a:spcPts val="600"/>
              </a:spcBef>
            </a:pPr>
            <a:r>
              <a:rPr lang="ru-RU" sz="4000" b="1" i="1" dirty="0" smtClean="0">
                <a:ln w="3175">
                  <a:noFill/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Информатика</a:t>
            </a:r>
            <a:r>
              <a:rPr lang="ru-RU" sz="4000" b="1" i="1" dirty="0" smtClean="0">
                <a:ln w="3175">
                  <a:noFill/>
                </a:ln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n w="3175">
                  <a:noFill/>
                </a:ln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– наука, изучающая свойства информации, а также способы представления, накопления, обработки и передачи информации с помощью технических средств.</a:t>
            </a: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ages (15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9173"/>
          </a:xfrm>
        </p:spPr>
      </p:pic>
      <p:sp>
        <p:nvSpPr>
          <p:cNvPr id="5" name="Прямоугольник 4"/>
          <p:cNvSpPr/>
          <p:nvPr/>
        </p:nvSpPr>
        <p:spPr>
          <a:xfrm>
            <a:off x="457200" y="304800"/>
            <a:ext cx="838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3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Впервые этот термин стал использоваться во Франции в 60-х годах. В англоязычных странах ему соответствует синоним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computer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(наука о компьютерной технике).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В нашей стране информатика стала определяться как самостоятельная область деятельности с начала 80-х годов, а спустя несколько лет вошла в школьную программу как самостоятельная дисциплина. </a:t>
            </a:r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9" descr="182-2-7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10200"/>
            <a:ext cx="9143999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photodune-862716-700x466-150x15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Скругленный прямоугольник 7"/>
          <p:cNvSpPr/>
          <p:nvPr/>
        </p:nvSpPr>
        <p:spPr>
          <a:xfrm>
            <a:off x="1905000" y="457200"/>
            <a:ext cx="5791200" cy="15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 информатике выделяют три основных направления: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1752600" y="2057400"/>
            <a:ext cx="137160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6200000" flipH="1">
            <a:off x="3810794" y="2896394"/>
            <a:ext cx="1904206" cy="754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6515100" y="2095500"/>
            <a:ext cx="137160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81000" y="3505200"/>
            <a:ext cx="258885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Теоретическая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57600" y="4191000"/>
            <a:ext cx="253197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Практическая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705600" y="3505200"/>
            <a:ext cx="225305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Техническая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" name="Picture 4" descr="j0292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876800"/>
            <a:ext cx="1843087" cy="1819275"/>
          </a:xfrm>
          <a:prstGeom prst="rect">
            <a:avLst/>
          </a:prstGeom>
          <a:noFill/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 animBg="1"/>
      <p:bldP spid="18" grpId="0" build="allAtOnce" animBg="1"/>
      <p:bldP spid="19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качанные файлы (5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" name="Равнобедренный треугольник 9"/>
          <p:cNvSpPr/>
          <p:nvPr/>
        </p:nvSpPr>
        <p:spPr>
          <a:xfrm rot="5400000">
            <a:off x="381000" y="533400"/>
            <a:ext cx="1219200" cy="914400"/>
          </a:xfrm>
          <a:prstGeom prst="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5400000">
            <a:off x="381000" y="4724400"/>
            <a:ext cx="1295400" cy="990600"/>
          </a:xfrm>
          <a:prstGeom prst="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Равнобедренный треугольник 11"/>
          <p:cNvSpPr/>
          <p:nvPr/>
        </p:nvSpPr>
        <p:spPr>
          <a:xfrm rot="5400000">
            <a:off x="419100" y="2552700"/>
            <a:ext cx="1219200" cy="990600"/>
          </a:xfrm>
          <a:prstGeom prst="triangle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905000" y="533400"/>
            <a:ext cx="7010400" cy="838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09625" indent="-452438">
              <a:spcBef>
                <a:spcPts val="600"/>
              </a:spcBef>
            </a:pPr>
            <a:r>
              <a:rPr lang="ru-RU" sz="2400" b="1" dirty="0" smtClean="0">
                <a:ln w="317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Теоретическая информатика </a:t>
            </a:r>
            <a:r>
              <a:rPr lang="ru-RU" sz="2400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– изучает теорию информации, теорию алгоритмов.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905000" y="2239595"/>
            <a:ext cx="6934200" cy="16466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09625" indent="-452438">
              <a:spcBef>
                <a:spcPts val="600"/>
              </a:spcBef>
            </a:pPr>
            <a:r>
              <a:rPr lang="ru-RU" sz="2400" b="1" dirty="0" smtClean="0">
                <a:ln w="317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Практическая информатика</a:t>
            </a:r>
            <a:r>
              <a:rPr lang="ru-RU" sz="2400" b="1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2400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– изучает программирование и использование прикладных программ.</a:t>
            </a:r>
          </a:p>
          <a:p>
            <a:pPr marL="809625" indent="-452438">
              <a:spcBef>
                <a:spcPts val="600"/>
              </a:spcBef>
            </a:pPr>
            <a:endParaRPr lang="ru-RU" sz="2400" dirty="0" smtClean="0">
              <a:ln w="3175">
                <a:noFill/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905000" y="4495801"/>
            <a:ext cx="6934200" cy="16466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09625" indent="-452438">
              <a:spcBef>
                <a:spcPts val="600"/>
              </a:spcBef>
            </a:pPr>
            <a:r>
              <a:rPr lang="ru-RU" sz="2400" b="1" dirty="0" smtClean="0">
                <a:ln w="317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Техническая информатика </a:t>
            </a:r>
            <a:r>
              <a:rPr lang="ru-RU" sz="2400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– изучает проектирование, разработку и использование технических средств.</a:t>
            </a:r>
          </a:p>
          <a:p>
            <a:pPr marL="809625" indent="-452438">
              <a:spcBef>
                <a:spcPts val="600"/>
              </a:spcBef>
            </a:pPr>
            <a:endParaRPr lang="ru-RU" sz="2400" dirty="0" smtClean="0">
              <a:ln w="3175">
                <a:noFill/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firestock_touch_06102013-150x15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6" name="Прямоугольник 5"/>
          <p:cNvSpPr/>
          <p:nvPr/>
        </p:nvSpPr>
        <p:spPr>
          <a:xfrm>
            <a:off x="1905000" y="457200"/>
            <a:ext cx="5247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Термин "информатика"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1295400"/>
            <a:ext cx="838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Термин "информатика" (франц.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informatique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происходит от французских слов </a:t>
            </a:r>
            <a:r>
              <a:rPr lang="ru-RU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(информация) и </a:t>
            </a:r>
            <a:r>
              <a:rPr lang="ru-RU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automatique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(автоматика) и дословно означает "информационная автоматика". </a:t>
            </a:r>
          </a:p>
          <a:p>
            <a:pPr>
              <a:buFont typeface="Wingdings" pitchFamily="2" charset="2"/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Informatique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automatique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Font typeface="Wingdings" pitchFamily="2" charset="2"/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Информатика = информация + автоматика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6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качанные файлы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9158"/>
          </a:xfrm>
        </p:spPr>
      </p:pic>
      <p:sp>
        <p:nvSpPr>
          <p:cNvPr id="5" name="TextBox 4"/>
          <p:cNvSpPr txBox="1"/>
          <p:nvPr/>
        </p:nvSpPr>
        <p:spPr>
          <a:xfrm>
            <a:off x="304800" y="838200"/>
            <a:ext cx="8839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Информация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-это очень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ёмкое и глубокое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понятие,которому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 просто дать чёткое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определение.</a:t>
            </a:r>
          </a:p>
          <a:p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457200"/>
            <a:ext cx="5268750" cy="646331"/>
          </a:xfrm>
          <a:prstGeom prst="rect">
            <a:avLst/>
          </a:prstGeom>
          <a:noFill/>
        </p:spPr>
        <p:txBody>
          <a:bodyPr wrap="none" rtlCol="0">
            <a:prstTxWarp prst="textDeflateBottom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такое  информация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6096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3400" y="4267200"/>
            <a:ext cx="8153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Когда читаете или случаете;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Смотрите телепередачу или разглядываете картину в музее;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Дотрагиваетесь до предмета или пробуете какую-нибудь еду и др. </a:t>
            </a:r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" y="3657600"/>
            <a:ext cx="8915400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Информацию вы получаете из разных источников:</a:t>
            </a:r>
          </a:p>
        </p:txBody>
      </p:sp>
      <p:pic>
        <p:nvPicPr>
          <p:cNvPr id="11" name="Рисунок 10" descr="images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77849">
            <a:off x="4681589" y="2361673"/>
            <a:ext cx="3946560" cy="756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качанные файл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6983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667000" y="228600"/>
            <a:ext cx="4038600" cy="707886"/>
          </a:xfrm>
          <a:prstGeom prst="rect">
            <a:avLst/>
          </a:prstGeom>
          <a:noFill/>
        </p:spPr>
        <p:txBody>
          <a:bodyPr wrap="none" rtlCol="0">
            <a:prstTxWarp prst="textDeflateTo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Информация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99060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k-KZ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Научная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-информация для узкого  круга людей,специализирующихся в определённой научной области.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3048000"/>
            <a:ext cx="838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Эстетическая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-информация,которую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вы получаете при знакомстве с произведением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искусства,вызывает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разнообразные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чувства,эмоции,настроение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school14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4419600"/>
            <a:ext cx="1771650" cy="1925707"/>
          </a:xfrm>
          <a:prstGeom prst="rect">
            <a:avLst/>
          </a:prstGeom>
        </p:spPr>
      </p:pic>
      <p:pic>
        <p:nvPicPr>
          <p:cNvPr id="9" name="Рисунок 8" descr="скачанные файлы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100600"/>
            <a:ext cx="1514475" cy="1538325"/>
          </a:xfrm>
          <a:prstGeom prst="rect">
            <a:avLst/>
          </a:prstGeom>
        </p:spPr>
      </p:pic>
      <p:pic>
        <p:nvPicPr>
          <p:cNvPr id="10" name="Рисунок 9" descr="скачанные файлы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0" y="533400"/>
            <a:ext cx="1800225" cy="2543175"/>
          </a:xfrm>
          <a:prstGeom prst="rect">
            <a:avLst/>
          </a:prstGeom>
        </p:spPr>
      </p:pic>
    </p:spTree>
  </p:cSld>
  <p:clrMapOvr>
    <a:masterClrMapping/>
  </p:clrMapOvr>
  <p:transition advTm="6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ages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533400" y="685800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Общественно-политическая,научно-популярная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и культурологическая информация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это информация распространяемая средствами массовой информации</a:t>
            </a: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которая позволяет человеку узнавать о событиях в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мире,науке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искусстве.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35052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  Личная </a:t>
            </a: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информация предназначенная для одного человека</a:t>
            </a:r>
            <a:r>
              <a:rPr lang="kk-KZ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14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219200" y="304800"/>
            <a:ext cx="6760633" cy="769441"/>
          </a:xfrm>
          <a:prstGeom prst="rect">
            <a:avLst/>
          </a:prstGeom>
          <a:noFill/>
        </p:spPr>
        <p:txBody>
          <a:bodyPr wrap="none" rtlCol="0" anchor="ctr">
            <a:prstTxWarp prst="textDeflate">
              <a:avLst/>
            </a:prstTxWarp>
            <a:spAutoFit/>
            <a:scene3d>
              <a:camera prst="perspectiveBelow"/>
              <a:lightRig rig="soft" dir="tl">
                <a:rot lat="0" lon="0" rev="0"/>
              </a:lightRig>
            </a:scene3d>
            <a:sp3d extrusionH="57150" contourW="25400" prstMaterial="matte">
              <a:bevelT h="25400" prst="softRound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reflection blurRad="6350" stA="55000" endA="50" endPos="85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Восприятие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50" endPos="85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информации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  <a:reflection blurRad="6350" stA="55000" endA="50" endPos="85000" dist="60007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Информацию доносят  до человека его органы чувств: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2743200"/>
            <a:ext cx="273985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Зрение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Слух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Обоняние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Вкус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Осязание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8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838200" y="533400"/>
            <a:ext cx="7383560" cy="52322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Органолептическая информация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219200"/>
            <a:ext cx="876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Это  виды информации</a:t>
            </a:r>
            <a:r>
              <a:rPr lang="kk-KZ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,которые человек получает с помощью органов чувств.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438400"/>
            <a:ext cx="86867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информации человек получает при помощи органов  зрения.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3657600"/>
            <a:ext cx="53939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9%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посредствам органов слуха.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4343400"/>
            <a:ext cx="6110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1%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при помощи остальных органов.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15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413"/>
            <a:ext cx="9144000" cy="6849173"/>
          </a:xfrm>
        </p:spPr>
      </p:pic>
      <p:sp>
        <p:nvSpPr>
          <p:cNvPr id="6" name="Овал 5"/>
          <p:cNvSpPr/>
          <p:nvPr/>
        </p:nvSpPr>
        <p:spPr>
          <a:xfrm rot="20874861">
            <a:off x="-3889" y="1182477"/>
            <a:ext cx="2789193" cy="18288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Создавать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62600" y="1981200"/>
            <a:ext cx="2895600" cy="18288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Хранить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867400" y="4114800"/>
            <a:ext cx="3276600" cy="18288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Обрабатывать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819400" y="685800"/>
            <a:ext cx="3352800" cy="18288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Передавать</a:t>
            </a:r>
            <a:endParaRPr lang="ru-RU" sz="2800" dirty="0"/>
          </a:p>
        </p:txBody>
      </p:sp>
      <p:sp>
        <p:nvSpPr>
          <p:cNvPr id="10" name="Овал 9"/>
          <p:cNvSpPr/>
          <p:nvPr/>
        </p:nvSpPr>
        <p:spPr>
          <a:xfrm>
            <a:off x="1066800" y="3505200"/>
            <a:ext cx="4114800" cy="3200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Информацию можно</a:t>
            </a:r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 flipH="1" flipV="1">
            <a:off x="3238500" y="2781300"/>
            <a:ext cx="9906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4419600" y="32004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5181600" y="4876800"/>
            <a:ext cx="685800" cy="777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V="1">
            <a:off x="1638300" y="3009900"/>
            <a:ext cx="6858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752600" y="0"/>
            <a:ext cx="6024213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4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Свойства информации</a:t>
            </a:r>
          </a:p>
        </p:txBody>
      </p:sp>
    </p:spTree>
  </p:cSld>
  <p:clrMapOvr>
    <a:masterClrMapping/>
  </p:clrMapOvr>
  <p:transition advClick="0"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0a902a194a169e9d3f74cc7ca12f394-150x15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828800" y="228600"/>
            <a:ext cx="5432962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ВИДЫ ИНФОРМАЦИИ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19400" y="990600"/>
            <a:ext cx="33528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Информация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33400" y="2514600"/>
            <a:ext cx="3352800" cy="1676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Аналоговая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257800" y="2514600"/>
            <a:ext cx="3429000" cy="1600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Цивровая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09600" y="4572000"/>
            <a:ext cx="7924800" cy="1676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Аналого-цифровое преобразование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(АЦП)-преобразование аналоговой информации в цифровую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2705100" y="1638300"/>
            <a:ext cx="91440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257800" y="1600200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Стрелка вправо 20"/>
          <p:cNvSpPr/>
          <p:nvPr/>
        </p:nvSpPr>
        <p:spPr>
          <a:xfrm>
            <a:off x="4038600" y="3352800"/>
            <a:ext cx="1143000" cy="1524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2" animBg="1"/>
      <p:bldP spid="11" grpId="0" animBg="1"/>
      <p:bldP spid="12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качанные файл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066800" y="457200"/>
            <a:ext cx="7187480" cy="646331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sz="3600" b="1" i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Хранение цифровой информации</a:t>
            </a:r>
            <a:endParaRPr lang="ru-RU" sz="3600" b="1" i="1" dirty="0">
              <a:ln w="1905"/>
              <a:solidFill>
                <a:schemeClr val="accent6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399" y="1828800"/>
            <a:ext cx="86106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Цифровая информация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хранится в виде числового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кода,который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называется двоичным.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124200"/>
            <a:ext cx="853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-это наименьшая единица информации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которая выражает логическое значение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обозначается двоичным числом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ages (5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89297"/>
            <a:ext cx="9144000" cy="6947297"/>
          </a:xfrm>
        </p:spPr>
      </p:pic>
      <p:sp>
        <p:nvSpPr>
          <p:cNvPr id="7" name="TextBox 6"/>
          <p:cNvSpPr txBox="1"/>
          <p:nvPr/>
        </p:nvSpPr>
        <p:spPr>
          <a:xfrm>
            <a:off x="2362200" y="381000"/>
            <a:ext cx="4419600" cy="58477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битов к байтам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1676400"/>
            <a:ext cx="84465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Байт</a:t>
            </a:r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- это группа из восьми бит.</a:t>
            </a:r>
          </a:p>
          <a:p>
            <a:pPr>
              <a:buFont typeface="Wingdings" pitchFamily="2" charset="2"/>
              <a:buChar char="Ø"/>
            </a:pPr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Байт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- это наименьшая единица обработки информации.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4572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Одним </a:t>
            </a:r>
            <a:r>
              <a:rPr lang="kk-KZ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байтом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можно выразить</a:t>
            </a:r>
            <a:r>
              <a:rPr lang="kk-KZ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256 разных значений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.Байт принимает значения от 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255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4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524000" y="685800"/>
            <a:ext cx="5638800" cy="646331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kk-KZ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От байтов к файлам</a:t>
            </a:r>
            <a:endParaRPr lang="ru-RU" sz="36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731518" y="1524000"/>
            <a:ext cx="81838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Файл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- это наименьшая единица хранения информации,содержащая последовательность байтов и имеющая уникальное имя.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4038600"/>
            <a:ext cx="2438400" cy="1295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i="1" dirty="0" smtClean="0"/>
              <a:t>ФАЙЛ</a:t>
            </a:r>
            <a:endParaRPr lang="ru-RU" b="1" i="1" dirty="0"/>
          </a:p>
        </p:txBody>
      </p:sp>
      <p:sp>
        <p:nvSpPr>
          <p:cNvPr id="8" name="Овал 7"/>
          <p:cNvSpPr/>
          <p:nvPr/>
        </p:nvSpPr>
        <p:spPr>
          <a:xfrm>
            <a:off x="3352800" y="4038600"/>
            <a:ext cx="2971800" cy="12192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i="1" dirty="0" smtClean="0"/>
              <a:t>БАЙТ</a:t>
            </a:r>
            <a:endParaRPr lang="ru-RU" b="1" i="1" dirty="0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6781800" y="3810000"/>
            <a:ext cx="2209800" cy="1447800"/>
          </a:xfrm>
          <a:prstGeom prst="triangl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i="1" dirty="0" smtClean="0"/>
              <a:t>БИТ</a:t>
            </a:r>
            <a:endParaRPr lang="ru-RU" b="1" i="1" dirty="0"/>
          </a:p>
        </p:txBody>
      </p:sp>
      <p:cxnSp>
        <p:nvCxnSpPr>
          <p:cNvPr id="11" name="Прямая со стрелкой 10"/>
          <p:cNvCxnSpPr>
            <a:stCxn id="7" idx="3"/>
            <a:endCxn id="8" idx="2"/>
          </p:cNvCxnSpPr>
          <p:nvPr/>
        </p:nvCxnSpPr>
        <p:spPr>
          <a:xfrm flipV="1">
            <a:off x="2590800" y="4648200"/>
            <a:ext cx="762000" cy="38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8" idx="6"/>
          </p:cNvCxnSpPr>
          <p:nvPr/>
        </p:nvCxnSpPr>
        <p:spPr>
          <a:xfrm>
            <a:off x="6324600" y="46482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advTm="6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ages (7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685800" y="1143000"/>
            <a:ext cx="7696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www.slideshare.net/alena91/presentation-presentation-735155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5800" y="381000"/>
            <a:ext cx="7772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://900igr.net/prezentatsii/informatika/Vvedenie-v-informatiku/009-Ot-bajtov-k-fajlam.html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5800" y="2209800"/>
            <a:ext cx="7696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http://ppt4web.ru/informatika/vvedenie-v-informatiku.html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5800" y="3048000"/>
            <a:ext cx="7543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://www.myshared.ru/slide/748098/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3886200"/>
            <a:ext cx="7543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://900igr.net/prezentatsii/informatika/Informatsija-i-kompjuter/010-Arkhitektura-EVM.html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1270</TotalTime>
  <Words>518</Words>
  <PresentationFormat>Экран (4:3)</PresentationFormat>
  <Paragraphs>106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Aknur</dc:creator>
  <cp:lastModifiedBy>User</cp:lastModifiedBy>
  <cp:revision>114</cp:revision>
  <dcterms:created xsi:type="dcterms:W3CDTF">2015-11-06T15:41:29Z</dcterms:created>
  <dcterms:modified xsi:type="dcterms:W3CDTF">2015-11-09T07:46:35Z</dcterms:modified>
</cp:coreProperties>
</file>