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34" autoAdjust="0"/>
    <p:restoredTop sz="94139" autoAdjust="0"/>
  </p:normalViewPr>
  <p:slideViewPr>
    <p:cSldViewPr>
      <p:cViewPr>
        <p:scale>
          <a:sx n="50" d="100"/>
          <a:sy n="50" d="100"/>
        </p:scale>
        <p:origin x="-1398" y="-1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ABB798-071D-4FB1-BAD2-64A90845EA1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C32AF2-5108-47B6-A424-5132774668FC}">
      <dgm:prSet phldrT="[Текст]" custT="1"/>
      <dgm:spPr/>
      <dgm:t>
        <a:bodyPr/>
        <a:lstStyle/>
        <a:p>
          <a:r>
            <a:rPr lang="ru-RU" sz="5400" b="1" dirty="0" smtClean="0"/>
            <a:t>Компьютер</a:t>
          </a:r>
          <a:endParaRPr lang="ru-RU" sz="5400" b="1" dirty="0"/>
        </a:p>
      </dgm:t>
    </dgm:pt>
    <dgm:pt modelId="{CCF9363E-0DFC-40A8-B16E-C9DB8BA7E232}" type="parTrans" cxnId="{21FD7E87-C186-4671-AD12-D5D824571694}">
      <dgm:prSet/>
      <dgm:spPr/>
      <dgm:t>
        <a:bodyPr/>
        <a:lstStyle/>
        <a:p>
          <a:endParaRPr lang="ru-RU"/>
        </a:p>
      </dgm:t>
    </dgm:pt>
    <dgm:pt modelId="{C66D42A0-EEA0-4CA8-A356-79517B988245}" type="sibTrans" cxnId="{21FD7E87-C186-4671-AD12-D5D824571694}">
      <dgm:prSet/>
      <dgm:spPr/>
      <dgm:t>
        <a:bodyPr/>
        <a:lstStyle/>
        <a:p>
          <a:endParaRPr lang="ru-RU"/>
        </a:p>
      </dgm:t>
    </dgm:pt>
    <dgm:pt modelId="{5687F4D2-76C6-4F35-924D-E9C737608FEA}">
      <dgm:prSet phldrT="[Текст]"/>
      <dgm:spPr/>
      <dgm:t>
        <a:bodyPr/>
        <a:lstStyle/>
        <a:p>
          <a:r>
            <a:rPr lang="en-US" i="1" u="sng" dirty="0" smtClean="0"/>
            <a:t>hardware</a:t>
          </a:r>
          <a:r>
            <a:rPr lang="ru-RU" dirty="0" smtClean="0"/>
            <a:t> – аппаратная часть (или «железо») </a:t>
          </a:r>
          <a:endParaRPr lang="ru-RU" dirty="0"/>
        </a:p>
      </dgm:t>
    </dgm:pt>
    <dgm:pt modelId="{97252BB1-8EE0-4204-ADB9-E8B69D74EDB1}" type="parTrans" cxnId="{90CCCDBF-23B2-49DD-88E7-FD2AEAC6584A}">
      <dgm:prSet/>
      <dgm:spPr/>
      <dgm:t>
        <a:bodyPr/>
        <a:lstStyle/>
        <a:p>
          <a:endParaRPr lang="ru-RU"/>
        </a:p>
      </dgm:t>
    </dgm:pt>
    <dgm:pt modelId="{E07D1CCA-C7EC-463D-AC1D-1AAF5B2DEFB8}" type="sibTrans" cxnId="{90CCCDBF-23B2-49DD-88E7-FD2AEAC6584A}">
      <dgm:prSet/>
      <dgm:spPr/>
      <dgm:t>
        <a:bodyPr/>
        <a:lstStyle/>
        <a:p>
          <a:endParaRPr lang="ru-RU"/>
        </a:p>
      </dgm:t>
    </dgm:pt>
    <dgm:pt modelId="{7462110B-0EEC-4E24-8013-1F08B9B8810A}">
      <dgm:prSet phldrT="[Текст]"/>
      <dgm:spPr/>
      <dgm:t>
        <a:bodyPr/>
        <a:lstStyle/>
        <a:p>
          <a:r>
            <a:rPr lang="en-US" i="1" u="sng" dirty="0" smtClean="0"/>
            <a:t>software</a:t>
          </a:r>
          <a:r>
            <a:rPr lang="ru-RU" dirty="0" smtClean="0"/>
            <a:t> – программы</a:t>
          </a:r>
          <a:endParaRPr lang="ru-RU" dirty="0"/>
        </a:p>
      </dgm:t>
    </dgm:pt>
    <dgm:pt modelId="{E5EA6D47-FB4D-45A3-933B-FBD823A2738E}" type="parTrans" cxnId="{DFFC3D6A-B31C-428D-A5D8-9F7782306D96}">
      <dgm:prSet/>
      <dgm:spPr/>
      <dgm:t>
        <a:bodyPr/>
        <a:lstStyle/>
        <a:p>
          <a:endParaRPr lang="ru-RU"/>
        </a:p>
      </dgm:t>
    </dgm:pt>
    <dgm:pt modelId="{BD220A9B-033B-435A-A269-C60FF87ABBDD}" type="sibTrans" cxnId="{DFFC3D6A-B31C-428D-A5D8-9F7782306D96}">
      <dgm:prSet/>
      <dgm:spPr/>
      <dgm:t>
        <a:bodyPr/>
        <a:lstStyle/>
        <a:p>
          <a:endParaRPr lang="ru-RU"/>
        </a:p>
      </dgm:t>
    </dgm:pt>
    <dgm:pt modelId="{F13387D5-8DF7-492E-BC86-9DC394141035}" type="pres">
      <dgm:prSet presAssocID="{F3ABB798-071D-4FB1-BAD2-64A90845EA1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F844CEA-363E-442C-9056-B9D989BF5D09}" type="pres">
      <dgm:prSet presAssocID="{C7C32AF2-5108-47B6-A424-5132774668FC}" presName="hierRoot1" presStyleCnt="0"/>
      <dgm:spPr/>
    </dgm:pt>
    <dgm:pt modelId="{6814298A-3291-4DB6-9B5D-1F4C68441F8E}" type="pres">
      <dgm:prSet presAssocID="{C7C32AF2-5108-47B6-A424-5132774668FC}" presName="composite" presStyleCnt="0"/>
      <dgm:spPr/>
    </dgm:pt>
    <dgm:pt modelId="{2CCD3615-65DF-4A26-8A2A-65BA88C2D3FB}" type="pres">
      <dgm:prSet presAssocID="{C7C32AF2-5108-47B6-A424-5132774668FC}" presName="background" presStyleLbl="node0" presStyleIdx="0" presStyleCnt="1"/>
      <dgm:spPr>
        <a:solidFill>
          <a:schemeClr val="accent6">
            <a:lumMod val="20000"/>
            <a:lumOff val="80000"/>
          </a:schemeClr>
        </a:solidFill>
      </dgm:spPr>
    </dgm:pt>
    <dgm:pt modelId="{2F12C52F-E94F-446A-A144-C482CB7331C5}" type="pres">
      <dgm:prSet presAssocID="{C7C32AF2-5108-47B6-A424-5132774668FC}" presName="text" presStyleLbl="fgAcc0" presStyleIdx="0" presStyleCnt="1" custScaleX="2630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45EEA9-C989-4F42-AFE8-D82854CCA1C6}" type="pres">
      <dgm:prSet presAssocID="{C7C32AF2-5108-47B6-A424-5132774668FC}" presName="hierChild2" presStyleCnt="0"/>
      <dgm:spPr/>
    </dgm:pt>
    <dgm:pt modelId="{737BA063-F845-462E-8D7E-5098E480D69D}" type="pres">
      <dgm:prSet presAssocID="{97252BB1-8EE0-4204-ADB9-E8B69D74EDB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53656C1-B14A-4F5B-A910-6912D31180AA}" type="pres">
      <dgm:prSet presAssocID="{5687F4D2-76C6-4F35-924D-E9C737608FEA}" presName="hierRoot2" presStyleCnt="0"/>
      <dgm:spPr/>
    </dgm:pt>
    <dgm:pt modelId="{FF534AB3-3966-4A83-9A17-B2D66BA8D762}" type="pres">
      <dgm:prSet presAssocID="{5687F4D2-76C6-4F35-924D-E9C737608FEA}" presName="composite2" presStyleCnt="0"/>
      <dgm:spPr/>
    </dgm:pt>
    <dgm:pt modelId="{3182135D-C3D2-45FC-B6F4-F8EDFBAD73F2}" type="pres">
      <dgm:prSet presAssocID="{5687F4D2-76C6-4F35-924D-E9C737608FEA}" presName="background2" presStyleLbl="node2" presStyleIdx="0" presStyleCnt="2"/>
      <dgm:spPr>
        <a:solidFill>
          <a:schemeClr val="accent6">
            <a:lumMod val="20000"/>
            <a:lumOff val="80000"/>
          </a:schemeClr>
        </a:solidFill>
      </dgm:spPr>
    </dgm:pt>
    <dgm:pt modelId="{DEE3519C-7D16-4D40-8A08-2E50C4B4A839}" type="pres">
      <dgm:prSet presAssocID="{5687F4D2-76C6-4F35-924D-E9C737608FEA}" presName="text2" presStyleLbl="fgAcc2" presStyleIdx="0" presStyleCnt="2" custScaleX="1517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CD7809-9024-483A-8F60-86E4736283A3}" type="pres">
      <dgm:prSet presAssocID="{5687F4D2-76C6-4F35-924D-E9C737608FEA}" presName="hierChild3" presStyleCnt="0"/>
      <dgm:spPr/>
    </dgm:pt>
    <dgm:pt modelId="{2EAEDC9C-2456-4F76-BCF1-D3A9D135F9F4}" type="pres">
      <dgm:prSet presAssocID="{E5EA6D47-FB4D-45A3-933B-FBD823A2738E}" presName="Name10" presStyleLbl="parChTrans1D2" presStyleIdx="1" presStyleCnt="2"/>
      <dgm:spPr/>
      <dgm:t>
        <a:bodyPr/>
        <a:lstStyle/>
        <a:p>
          <a:endParaRPr lang="ru-RU"/>
        </a:p>
      </dgm:t>
    </dgm:pt>
    <dgm:pt modelId="{A2790030-E9D1-4D07-9BB4-9ADBDBF6E331}" type="pres">
      <dgm:prSet presAssocID="{7462110B-0EEC-4E24-8013-1F08B9B8810A}" presName="hierRoot2" presStyleCnt="0"/>
      <dgm:spPr/>
    </dgm:pt>
    <dgm:pt modelId="{7E6F8E36-93C8-41CF-A63A-F9210FC07FF7}" type="pres">
      <dgm:prSet presAssocID="{7462110B-0EEC-4E24-8013-1F08B9B8810A}" presName="composite2" presStyleCnt="0"/>
      <dgm:spPr/>
    </dgm:pt>
    <dgm:pt modelId="{04A0EDFE-0739-4664-8B43-686AB1C02E9F}" type="pres">
      <dgm:prSet presAssocID="{7462110B-0EEC-4E24-8013-1F08B9B8810A}" presName="background2" presStyleLbl="node2" presStyleIdx="1" presStyleCnt="2"/>
      <dgm:spPr>
        <a:solidFill>
          <a:schemeClr val="accent6">
            <a:lumMod val="20000"/>
            <a:lumOff val="80000"/>
          </a:schemeClr>
        </a:solidFill>
      </dgm:spPr>
    </dgm:pt>
    <dgm:pt modelId="{553C9E85-CDD7-4CA1-BA1F-72423728A393}" type="pres">
      <dgm:prSet presAssocID="{7462110B-0EEC-4E24-8013-1F08B9B8810A}" presName="text2" presStyleLbl="fgAcc2" presStyleIdx="1" presStyleCnt="2" custScaleX="1467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A47BEB-8EFC-4293-B3F3-65A2E4313C93}" type="pres">
      <dgm:prSet presAssocID="{7462110B-0EEC-4E24-8013-1F08B9B8810A}" presName="hierChild3" presStyleCnt="0"/>
      <dgm:spPr/>
    </dgm:pt>
  </dgm:ptLst>
  <dgm:cxnLst>
    <dgm:cxn modelId="{90CCCDBF-23B2-49DD-88E7-FD2AEAC6584A}" srcId="{C7C32AF2-5108-47B6-A424-5132774668FC}" destId="{5687F4D2-76C6-4F35-924D-E9C737608FEA}" srcOrd="0" destOrd="0" parTransId="{97252BB1-8EE0-4204-ADB9-E8B69D74EDB1}" sibTransId="{E07D1CCA-C7EC-463D-AC1D-1AAF5B2DEFB8}"/>
    <dgm:cxn modelId="{B0BBC926-5DFA-449F-BFC9-C13A17AD2117}" type="presOf" srcId="{C7C32AF2-5108-47B6-A424-5132774668FC}" destId="{2F12C52F-E94F-446A-A144-C482CB7331C5}" srcOrd="0" destOrd="0" presId="urn:microsoft.com/office/officeart/2005/8/layout/hierarchy1"/>
    <dgm:cxn modelId="{2A9FF31B-16F9-4664-A175-230A6BB3FB3E}" type="presOf" srcId="{5687F4D2-76C6-4F35-924D-E9C737608FEA}" destId="{DEE3519C-7D16-4D40-8A08-2E50C4B4A839}" srcOrd="0" destOrd="0" presId="urn:microsoft.com/office/officeart/2005/8/layout/hierarchy1"/>
    <dgm:cxn modelId="{DFFC3D6A-B31C-428D-A5D8-9F7782306D96}" srcId="{C7C32AF2-5108-47B6-A424-5132774668FC}" destId="{7462110B-0EEC-4E24-8013-1F08B9B8810A}" srcOrd="1" destOrd="0" parTransId="{E5EA6D47-FB4D-45A3-933B-FBD823A2738E}" sibTransId="{BD220A9B-033B-435A-A269-C60FF87ABBDD}"/>
    <dgm:cxn modelId="{033AD16C-D072-4F05-948D-79362D535C43}" type="presOf" srcId="{E5EA6D47-FB4D-45A3-933B-FBD823A2738E}" destId="{2EAEDC9C-2456-4F76-BCF1-D3A9D135F9F4}" srcOrd="0" destOrd="0" presId="urn:microsoft.com/office/officeart/2005/8/layout/hierarchy1"/>
    <dgm:cxn modelId="{21FD7E87-C186-4671-AD12-D5D824571694}" srcId="{F3ABB798-071D-4FB1-BAD2-64A90845EA1E}" destId="{C7C32AF2-5108-47B6-A424-5132774668FC}" srcOrd="0" destOrd="0" parTransId="{CCF9363E-0DFC-40A8-B16E-C9DB8BA7E232}" sibTransId="{C66D42A0-EEA0-4CA8-A356-79517B988245}"/>
    <dgm:cxn modelId="{D9745287-944E-4713-9D53-20648D207B3D}" type="presOf" srcId="{7462110B-0EEC-4E24-8013-1F08B9B8810A}" destId="{553C9E85-CDD7-4CA1-BA1F-72423728A393}" srcOrd="0" destOrd="0" presId="urn:microsoft.com/office/officeart/2005/8/layout/hierarchy1"/>
    <dgm:cxn modelId="{AAEAD1EA-B06F-4D84-AAD4-BBC2F42D571F}" type="presOf" srcId="{F3ABB798-071D-4FB1-BAD2-64A90845EA1E}" destId="{F13387D5-8DF7-492E-BC86-9DC394141035}" srcOrd="0" destOrd="0" presId="urn:microsoft.com/office/officeart/2005/8/layout/hierarchy1"/>
    <dgm:cxn modelId="{0A3A0AD2-8EDD-4F74-8863-049108D1EBDF}" type="presOf" srcId="{97252BB1-8EE0-4204-ADB9-E8B69D74EDB1}" destId="{737BA063-F845-462E-8D7E-5098E480D69D}" srcOrd="0" destOrd="0" presId="urn:microsoft.com/office/officeart/2005/8/layout/hierarchy1"/>
    <dgm:cxn modelId="{D8C83702-7B1D-4188-828D-F89B8E0EB4D1}" type="presParOf" srcId="{F13387D5-8DF7-492E-BC86-9DC394141035}" destId="{2F844CEA-363E-442C-9056-B9D989BF5D09}" srcOrd="0" destOrd="0" presId="urn:microsoft.com/office/officeart/2005/8/layout/hierarchy1"/>
    <dgm:cxn modelId="{865B3F7C-6D8E-4CB8-B48A-0E1B03C272C9}" type="presParOf" srcId="{2F844CEA-363E-442C-9056-B9D989BF5D09}" destId="{6814298A-3291-4DB6-9B5D-1F4C68441F8E}" srcOrd="0" destOrd="0" presId="urn:microsoft.com/office/officeart/2005/8/layout/hierarchy1"/>
    <dgm:cxn modelId="{5B3D41AE-C56E-4941-8112-716FEDCDDF33}" type="presParOf" srcId="{6814298A-3291-4DB6-9B5D-1F4C68441F8E}" destId="{2CCD3615-65DF-4A26-8A2A-65BA88C2D3FB}" srcOrd="0" destOrd="0" presId="urn:microsoft.com/office/officeart/2005/8/layout/hierarchy1"/>
    <dgm:cxn modelId="{06043A3E-A64B-4619-AF9D-31E337F91FF6}" type="presParOf" srcId="{6814298A-3291-4DB6-9B5D-1F4C68441F8E}" destId="{2F12C52F-E94F-446A-A144-C482CB7331C5}" srcOrd="1" destOrd="0" presId="urn:microsoft.com/office/officeart/2005/8/layout/hierarchy1"/>
    <dgm:cxn modelId="{8F629D14-959F-443B-885D-819F95CC9873}" type="presParOf" srcId="{2F844CEA-363E-442C-9056-B9D989BF5D09}" destId="{CD45EEA9-C989-4F42-AFE8-D82854CCA1C6}" srcOrd="1" destOrd="0" presId="urn:microsoft.com/office/officeart/2005/8/layout/hierarchy1"/>
    <dgm:cxn modelId="{4DD5381C-3F03-47D5-B48B-8ECE5661122F}" type="presParOf" srcId="{CD45EEA9-C989-4F42-AFE8-D82854CCA1C6}" destId="{737BA063-F845-462E-8D7E-5098E480D69D}" srcOrd="0" destOrd="0" presId="urn:microsoft.com/office/officeart/2005/8/layout/hierarchy1"/>
    <dgm:cxn modelId="{74D43A3F-07FB-416F-B342-26ACAAABCC02}" type="presParOf" srcId="{CD45EEA9-C989-4F42-AFE8-D82854CCA1C6}" destId="{F53656C1-B14A-4F5B-A910-6912D31180AA}" srcOrd="1" destOrd="0" presId="urn:microsoft.com/office/officeart/2005/8/layout/hierarchy1"/>
    <dgm:cxn modelId="{6EF5D734-FCF2-4157-8DF4-2B518C24BE80}" type="presParOf" srcId="{F53656C1-B14A-4F5B-A910-6912D31180AA}" destId="{FF534AB3-3966-4A83-9A17-B2D66BA8D762}" srcOrd="0" destOrd="0" presId="urn:microsoft.com/office/officeart/2005/8/layout/hierarchy1"/>
    <dgm:cxn modelId="{66FC385A-AE41-414C-BF9B-92987D3F7AD0}" type="presParOf" srcId="{FF534AB3-3966-4A83-9A17-B2D66BA8D762}" destId="{3182135D-C3D2-45FC-B6F4-F8EDFBAD73F2}" srcOrd="0" destOrd="0" presId="urn:microsoft.com/office/officeart/2005/8/layout/hierarchy1"/>
    <dgm:cxn modelId="{165A26A5-AF3D-4DBC-8BD0-0B9FE2E15A3A}" type="presParOf" srcId="{FF534AB3-3966-4A83-9A17-B2D66BA8D762}" destId="{DEE3519C-7D16-4D40-8A08-2E50C4B4A839}" srcOrd="1" destOrd="0" presId="urn:microsoft.com/office/officeart/2005/8/layout/hierarchy1"/>
    <dgm:cxn modelId="{E1C89020-7D91-456B-BE83-A40F43076ED8}" type="presParOf" srcId="{F53656C1-B14A-4F5B-A910-6912D31180AA}" destId="{D4CD7809-9024-483A-8F60-86E4736283A3}" srcOrd="1" destOrd="0" presId="urn:microsoft.com/office/officeart/2005/8/layout/hierarchy1"/>
    <dgm:cxn modelId="{9A0103BC-3951-4D04-B553-71CCAC0C1161}" type="presParOf" srcId="{CD45EEA9-C989-4F42-AFE8-D82854CCA1C6}" destId="{2EAEDC9C-2456-4F76-BCF1-D3A9D135F9F4}" srcOrd="2" destOrd="0" presId="urn:microsoft.com/office/officeart/2005/8/layout/hierarchy1"/>
    <dgm:cxn modelId="{2973CC44-66ED-4E36-A317-FF3BE0A86B45}" type="presParOf" srcId="{CD45EEA9-C989-4F42-AFE8-D82854CCA1C6}" destId="{A2790030-E9D1-4D07-9BB4-9ADBDBF6E331}" srcOrd="3" destOrd="0" presId="urn:microsoft.com/office/officeart/2005/8/layout/hierarchy1"/>
    <dgm:cxn modelId="{F09DDFA9-AA04-4E9F-9CFF-7CE0072276AA}" type="presParOf" srcId="{A2790030-E9D1-4D07-9BB4-9ADBDBF6E331}" destId="{7E6F8E36-93C8-41CF-A63A-F9210FC07FF7}" srcOrd="0" destOrd="0" presId="urn:microsoft.com/office/officeart/2005/8/layout/hierarchy1"/>
    <dgm:cxn modelId="{C62B2A69-D112-4144-A248-14CA8708572A}" type="presParOf" srcId="{7E6F8E36-93C8-41CF-A63A-F9210FC07FF7}" destId="{04A0EDFE-0739-4664-8B43-686AB1C02E9F}" srcOrd="0" destOrd="0" presId="urn:microsoft.com/office/officeart/2005/8/layout/hierarchy1"/>
    <dgm:cxn modelId="{60645A67-2720-4FA2-ADAB-AE85A0CF519F}" type="presParOf" srcId="{7E6F8E36-93C8-41CF-A63A-F9210FC07FF7}" destId="{553C9E85-CDD7-4CA1-BA1F-72423728A393}" srcOrd="1" destOrd="0" presId="urn:microsoft.com/office/officeart/2005/8/layout/hierarchy1"/>
    <dgm:cxn modelId="{9430D775-783B-4000-B355-3CB117935D82}" type="presParOf" srcId="{A2790030-E9D1-4D07-9BB4-9ADBDBF6E331}" destId="{5AA47BEB-8EFC-4293-B3F3-65A2E4313C9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EDC9C-2456-4F76-BCF1-D3A9D135F9F4}">
      <dsp:nvSpPr>
        <dsp:cNvPr id="0" name=""/>
        <dsp:cNvSpPr/>
      </dsp:nvSpPr>
      <dsp:spPr>
        <a:xfrm>
          <a:off x="3895752" y="1152950"/>
          <a:ext cx="1576951" cy="5271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217"/>
              </a:lnTo>
              <a:lnTo>
                <a:pt x="1576951" y="359217"/>
              </a:lnTo>
              <a:lnTo>
                <a:pt x="1576951" y="5271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7BA063-F845-462E-8D7E-5098E480D69D}">
      <dsp:nvSpPr>
        <dsp:cNvPr id="0" name=""/>
        <dsp:cNvSpPr/>
      </dsp:nvSpPr>
      <dsp:spPr>
        <a:xfrm>
          <a:off x="2364728" y="1152950"/>
          <a:ext cx="1531023" cy="527120"/>
        </a:xfrm>
        <a:custGeom>
          <a:avLst/>
          <a:gdLst/>
          <a:ahLst/>
          <a:cxnLst/>
          <a:rect l="0" t="0" r="0" b="0"/>
          <a:pathLst>
            <a:path>
              <a:moveTo>
                <a:pt x="1531023" y="0"/>
              </a:moveTo>
              <a:lnTo>
                <a:pt x="1531023" y="359217"/>
              </a:lnTo>
              <a:lnTo>
                <a:pt x="0" y="359217"/>
              </a:lnTo>
              <a:lnTo>
                <a:pt x="0" y="5271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CD3615-65DF-4A26-8A2A-65BA88C2D3FB}">
      <dsp:nvSpPr>
        <dsp:cNvPr id="0" name=""/>
        <dsp:cNvSpPr/>
      </dsp:nvSpPr>
      <dsp:spPr>
        <a:xfrm>
          <a:off x="1512163" y="2044"/>
          <a:ext cx="4767177" cy="115090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12C52F-E94F-446A-A144-C482CB7331C5}">
      <dsp:nvSpPr>
        <dsp:cNvPr id="0" name=""/>
        <dsp:cNvSpPr/>
      </dsp:nvSpPr>
      <dsp:spPr>
        <a:xfrm>
          <a:off x="1713546" y="193359"/>
          <a:ext cx="4767177" cy="11509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kern="1200" dirty="0" smtClean="0"/>
            <a:t>Компьютер</a:t>
          </a:r>
          <a:endParaRPr lang="ru-RU" sz="5400" b="1" kern="1200" dirty="0"/>
        </a:p>
      </dsp:txBody>
      <dsp:txXfrm>
        <a:off x="1747255" y="227068"/>
        <a:ext cx="4699759" cy="1083487"/>
      </dsp:txXfrm>
    </dsp:sp>
    <dsp:sp modelId="{3182135D-C3D2-45FC-B6F4-F8EDFBAD73F2}">
      <dsp:nvSpPr>
        <dsp:cNvPr id="0" name=""/>
        <dsp:cNvSpPr/>
      </dsp:nvSpPr>
      <dsp:spPr>
        <a:xfrm>
          <a:off x="989160" y="1680071"/>
          <a:ext cx="2751135" cy="115090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3519C-7D16-4D40-8A08-2E50C4B4A839}">
      <dsp:nvSpPr>
        <dsp:cNvPr id="0" name=""/>
        <dsp:cNvSpPr/>
      </dsp:nvSpPr>
      <dsp:spPr>
        <a:xfrm>
          <a:off x="1190544" y="1871385"/>
          <a:ext cx="2751135" cy="11509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i="1" u="sng" kern="1200" dirty="0" smtClean="0"/>
            <a:t>hardware</a:t>
          </a:r>
          <a:r>
            <a:rPr lang="ru-RU" sz="2300" kern="1200" dirty="0" smtClean="0"/>
            <a:t> – аппаратная часть (или «железо») </a:t>
          </a:r>
          <a:endParaRPr lang="ru-RU" sz="2300" kern="1200" dirty="0"/>
        </a:p>
      </dsp:txBody>
      <dsp:txXfrm>
        <a:off x="1224253" y="1905094"/>
        <a:ext cx="2683717" cy="1083487"/>
      </dsp:txXfrm>
    </dsp:sp>
    <dsp:sp modelId="{04A0EDFE-0739-4664-8B43-686AB1C02E9F}">
      <dsp:nvSpPr>
        <dsp:cNvPr id="0" name=""/>
        <dsp:cNvSpPr/>
      </dsp:nvSpPr>
      <dsp:spPr>
        <a:xfrm>
          <a:off x="4143063" y="1680071"/>
          <a:ext cx="2659280" cy="115090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3C9E85-CDD7-4CA1-BA1F-72423728A393}">
      <dsp:nvSpPr>
        <dsp:cNvPr id="0" name=""/>
        <dsp:cNvSpPr/>
      </dsp:nvSpPr>
      <dsp:spPr>
        <a:xfrm>
          <a:off x="4344446" y="1871385"/>
          <a:ext cx="2659280" cy="11509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i="1" u="sng" kern="1200" dirty="0" smtClean="0"/>
            <a:t>software</a:t>
          </a:r>
          <a:r>
            <a:rPr lang="ru-RU" sz="2300" kern="1200" dirty="0" smtClean="0"/>
            <a:t> – программы</a:t>
          </a:r>
          <a:endParaRPr lang="ru-RU" sz="2300" kern="1200" dirty="0"/>
        </a:p>
      </dsp:txBody>
      <dsp:txXfrm>
        <a:off x="4378155" y="1905094"/>
        <a:ext cx="2591862" cy="10834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E3BE4-D8DB-4D94-B2AD-BAFF87CAD9C1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FA90B-D317-4386-84DF-FCE7EC986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696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FA90B-D317-4386-84DF-FCE7EC98687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591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57225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8791200" algn="r"/>
              </a:tabLst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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К.Ю. Поляков, Е.А. Ерёмин, 2013 	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http://kpolyakov.spb.ru</a:t>
            </a:r>
            <a:endParaRPr lang="ru-RU" sz="1400" i="1" dirty="0">
              <a:solidFill>
                <a:srgbClr val="7F7F7F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AFD082-821A-433A-8D8E-FDA16C56F28F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04050" y="-20638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F833D262-A8D3-44AE-8074-C4077DD97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60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57225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8791200" algn="r"/>
              </a:tabLst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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К.Ю. Поляков, Е.А. Ерёмин, 2013 	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http://kpolyakov.spb.ru</a:t>
            </a:r>
            <a:endParaRPr lang="ru-RU" sz="1400" i="1" dirty="0">
              <a:solidFill>
                <a:srgbClr val="7F7F7F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0251" y="1760561"/>
            <a:ext cx="8652679" cy="1487606"/>
          </a:xfrm>
        </p:spPr>
        <p:txBody>
          <a:bodyPr/>
          <a:lstStyle>
            <a:lvl1pPr>
              <a:defRPr sz="7200" b="1">
                <a:solidFill>
                  <a:srgbClr val="333399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8520" y="4626591"/>
            <a:ext cx="7608626" cy="1380698"/>
          </a:xfrm>
        </p:spPr>
        <p:txBody>
          <a:bodyPr/>
          <a:lstStyle>
            <a:lvl1pPr marL="0" indent="0" algn="ctr">
              <a:buNone/>
              <a:defRPr sz="4000" b="1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AFD082-821A-433A-8D8E-FDA16C56F28F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04050" y="-20638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F833D262-A8D3-44AE-8074-C4077DD97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61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Кодирование информации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,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10 класс</a:t>
            </a:r>
            <a:endParaRPr lang="ru-RU" sz="1400" i="1" dirty="0">
              <a:solidFill>
                <a:srgbClr val="7F7F7F"/>
              </a:solidFill>
              <a:cs typeface="Arial" charset="0"/>
            </a:endParaRPr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57225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8791200" algn="r"/>
              </a:tabLst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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К.Ю. Поляков, Е.А. Ерёмин, 2013 	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http://kpolyakov.spb.ru</a:t>
            </a:r>
            <a:endParaRPr lang="ru-RU" sz="1400" i="1" dirty="0">
              <a:solidFill>
                <a:srgbClr val="7F7F7F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10718" y="301272"/>
            <a:ext cx="8376082" cy="471086"/>
          </a:xfrm>
        </p:spPr>
        <p:txBody>
          <a:bodyPr/>
          <a:lstStyle>
            <a:lvl1pPr algn="l">
              <a:defRPr sz="30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AFD082-821A-433A-8D8E-FDA16C56F28F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04050" y="-20638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F833D262-A8D3-44AE-8074-C4077DD97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029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Кодирование информации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,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10 класс</a:t>
            </a:r>
            <a:endParaRPr lang="ru-RU" sz="1400" i="1" dirty="0">
              <a:solidFill>
                <a:srgbClr val="7F7F7F"/>
              </a:solidFill>
              <a:cs typeface="Arial" charset="0"/>
            </a:endParaRPr>
          </a:p>
        </p:txBody>
      </p:sp>
      <p:sp>
        <p:nvSpPr>
          <p:cNvPr id="4" name="Line 2"/>
          <p:cNvSpPr>
            <a:spLocks noChangeShapeType="1"/>
          </p:cNvSpPr>
          <p:nvPr userDrawn="1"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6572250"/>
            <a:ext cx="9144000" cy="285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8791200" algn="r"/>
              </a:tabLst>
              <a:defRPr/>
            </a:pP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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 </a:t>
            </a:r>
            <a:r>
              <a:rPr lang="ru-RU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К.Ю. Поляков, Е.А. Ерёмин, 2013 	</a:t>
            </a:r>
            <a:r>
              <a:rPr lang="en-US" sz="1400" i="1" dirty="0">
                <a:solidFill>
                  <a:srgbClr val="7F7F7F"/>
                </a:solidFill>
                <a:cs typeface="Arial" charset="0"/>
                <a:sym typeface="Symbol" pitchFamily="18" charset="2"/>
              </a:rPr>
              <a:t>http://kpolyakov.spb.ru</a:t>
            </a:r>
            <a:endParaRPr lang="ru-RU" sz="1400" i="1" dirty="0">
              <a:solidFill>
                <a:srgbClr val="7F7F7F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10718" y="301272"/>
            <a:ext cx="8376082" cy="471086"/>
          </a:xfrm>
        </p:spPr>
        <p:txBody>
          <a:bodyPr/>
          <a:lstStyle>
            <a:lvl1pPr algn="l">
              <a:defRPr sz="3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04050" y="-20638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0C558-16C1-4C31-A8D9-172CC0C177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530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F5AFD082-821A-433A-8D8E-FDA16C56F28F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65938" y="155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Arial" charset="0"/>
              </a:defRPr>
            </a:lvl1pPr>
          </a:lstStyle>
          <a:p>
            <a:fld id="{F833D262-A8D3-44AE-8074-C4077DD976F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ru-RU" b="1" dirty="0"/>
              <a:t>Введение в информатику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lvl="1"/>
            <a:r>
              <a:rPr lang="ru-RU" b="1" dirty="0" smtClean="0"/>
              <a:t>§1. Компьютеры </a:t>
            </a:r>
            <a:r>
              <a:rPr lang="ru-RU" b="1" dirty="0"/>
              <a:t>и программы</a:t>
            </a:r>
          </a:p>
          <a:p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420916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0038" y="1760538"/>
            <a:ext cx="8653462" cy="1487487"/>
          </a:xfrm>
        </p:spPr>
        <p:txBody>
          <a:bodyPr/>
          <a:lstStyle/>
          <a:p>
            <a:pPr lvl="1"/>
            <a:r>
              <a:rPr lang="ru-RU" b="1" dirty="0"/>
              <a:t>Компьютеры и программы</a:t>
            </a:r>
          </a:p>
        </p:txBody>
      </p:sp>
      <p:sp>
        <p:nvSpPr>
          <p:cNvPr id="819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3D60EC9-795C-4BEA-B72B-30DC09620BB3}" type="slidenum">
              <a:rPr lang="ru-RU" smtClean="0"/>
              <a:pPr eaLnBrk="1" hangingPunct="1"/>
              <a:t>2</a:t>
            </a:fld>
            <a:endParaRPr lang="ru-RU" smtClean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88011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 такое информатика?</a:t>
            </a:r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3</a:t>
            </a:fld>
            <a:endParaRPr lang="ru-RU" smtClean="0"/>
          </a:p>
        </p:txBody>
      </p:sp>
      <p:sp>
        <p:nvSpPr>
          <p:cNvPr id="9220" name="Прямоугольник 5"/>
          <p:cNvSpPr>
            <a:spLocks noChangeArrowheads="1"/>
          </p:cNvSpPr>
          <p:nvPr/>
        </p:nvSpPr>
        <p:spPr bwMode="auto">
          <a:xfrm>
            <a:off x="381000" y="803275"/>
            <a:ext cx="84582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41325" indent="-441325">
              <a:tabLst>
                <a:tab pos="441325" algn="l"/>
              </a:tabLst>
            </a:pPr>
            <a:r>
              <a:rPr lang="ru-RU" sz="2800" dirty="0"/>
              <a:t>Слово </a:t>
            </a:r>
            <a:r>
              <a:rPr lang="ru-RU" sz="2800" b="1" dirty="0"/>
              <a:t>«информатика»</a:t>
            </a:r>
            <a:r>
              <a:rPr lang="ru-RU" sz="2800" dirty="0"/>
              <a:t> образовалось в результате объединения слов «информация» и «автоматика». Таким образом, получается </a:t>
            </a:r>
            <a:r>
              <a:rPr lang="ru-RU" sz="2800" b="1" dirty="0"/>
              <a:t>«автоматическая работа с информацией»</a:t>
            </a:r>
            <a:r>
              <a:rPr lang="ru-RU" sz="28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7757" y="3444388"/>
            <a:ext cx="845820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55600" indent="-3556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333399"/>
                </a:solidFill>
                <a:latin typeface="Arial" charset="0"/>
              </a:rPr>
              <a:t>Информатика </a:t>
            </a:r>
            <a:r>
              <a:rPr lang="ru-RU" sz="2800" dirty="0">
                <a:latin typeface="Arial" charset="0"/>
              </a:rPr>
              <a:t>– это наука о том, как компьютеры хранят и обрабатывают информацию.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6" name="Прямоугольник 5"/>
          <p:cNvSpPr/>
          <p:nvPr/>
        </p:nvSpPr>
        <p:spPr>
          <a:xfrm>
            <a:off x="414057" y="5373216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В английском языке информатика так и называется – </a:t>
            </a:r>
            <a:r>
              <a:rPr lang="en-US" i="1" dirty="0"/>
              <a:t>computer science </a:t>
            </a:r>
            <a:r>
              <a:rPr lang="ru-RU" i="1" dirty="0"/>
              <a:t>– «наука о компьютерах» (или «наука о вычислителях»).</a:t>
            </a:r>
          </a:p>
        </p:txBody>
      </p:sp>
    </p:spTree>
    <p:extLst>
      <p:ext uri="{BB962C8B-B14F-4D97-AF65-F5344CB8AC3E}">
        <p14:creationId xmlns:p14="http://schemas.microsoft.com/office/powerpoint/2010/main" val="87742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3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Какие бывают компьютеры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4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6" name="Прямоугольник 5"/>
          <p:cNvSpPr/>
          <p:nvPr/>
        </p:nvSpPr>
        <p:spPr>
          <a:xfrm>
            <a:off x="6245794" y="5081958"/>
            <a:ext cx="29338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настольный компьютер</a:t>
            </a:r>
            <a:r>
              <a:rPr lang="ru-RU" dirty="0" smtClean="0">
                <a:effectLst/>
              </a:rPr>
              <a:t> </a:t>
            </a:r>
            <a:endParaRPr lang="ru-RU" dirty="0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" name="Полотно 83"/>
          <p:cNvGrpSpPr>
            <a:grpSpLocks/>
          </p:cNvGrpSpPr>
          <p:nvPr/>
        </p:nvGrpSpPr>
        <p:grpSpPr bwMode="auto">
          <a:xfrm>
            <a:off x="414057" y="1453738"/>
            <a:ext cx="8350110" cy="2119278"/>
            <a:chOff x="0" y="0"/>
            <a:chExt cx="50095" cy="12719"/>
          </a:xfrm>
        </p:grpSpPr>
        <p:sp>
          <p:nvSpPr>
            <p:cNvPr id="7" name="AutoShape 6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50095" cy="12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79" name="Picture 4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" y="1587"/>
              <a:ext cx="13335" cy="111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4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97" y="2533"/>
              <a:ext cx="12014" cy="9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03" y="4445"/>
              <a:ext cx="9379" cy="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4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99" y="3422"/>
              <a:ext cx="4495" cy="8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4871279" y="508195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смартфон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11401" y="508195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ноутбук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918951" y="508195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планшетный компьютер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02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8 -0.02708 C 0.04462 -0.03819 0.04878 -0.05301 0.05712 -0.06412 C 0.05851 -0.07129 0.06875 -0.09259 0.07239 -0.09745 C 0.07378 -0.0993 0.07604 -0.1 0.07795 -0.10115 C 0.08038 -0.11458 0.07795 -0.10671 0.08906 -0.12152 C 0.09601 -0.13078 0.10295 -0.1412 0.11267 -0.1456 C 0.11736 -0.15023 0.12101 -0.15416 0.12656 -0.15671 C 0.13576 -0.16898 0.1592 -0.18101 0.17239 -0.18449 C 0.17864 -0.19004 0.18524 -0.18935 0.19184 -0.19375 C 0.19792 -0.19791 0.19427 -0.19791 0.20156 -0.20115 C 0.20746 -0.2037 0.21371 -0.20601 0.21944 -0.20856 C 0.22587 -0.21134 0.23507 -0.21296 0.24045 -0.21782 C 0.25017 -0.22662 0.26128 -0.23449 0.26962 -0.2456 C 0.27135 -0.25277 0.27413 -0.25324 0.27934 -0.25671 C 0.28212 -0.25856 0.28767 -0.25856 0.28767 -0.26412 " pathEditMode="relative" ptsTypes="ffffffffffffff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43 -0.03449 C 0.05921 -0.0375 0.0625 -0.04004 0.06476 -0.04375 C 0.06598 -0.04583 0.06546 -0.04884 0.06615 -0.05115 C 0.06875 -0.05902 0.07396 -0.06898 0.07865 -0.07523 C 0.09271 -0.09398 0.10834 -0.10578 0.12726 -0.11412 C 0.1316 -0.12268 0.13889 -0.12476 0.14393 -0.13263 C 0.14862 -0.13981 0.15053 -0.14768 0.15643 -0.15301 C 0.16303 -0.1662 0.15434 -0.15092 0.16476 -0.16226 C 0.17118 -0.16944 0.17674 -0.17893 0.18282 -0.18634 C 0.19098 -0.19629 0.20035 -0.20393 0.20921 -0.21226 C 0.21094 -0.21388 0.2132 -0.21435 0.21476 -0.21597 C 0.22431 -0.22615 0.23316 -0.24143 0.24532 -0.2456 C 0.25035 -0.25231 0.25712 -0.25555 0.26337 -0.26041 C 0.26511 -0.2618 0.26702 -0.26319 0.26893 -0.26412 C 0.27171 -0.26551 0.27726 -0.26782 0.27726 -0.26782 C 0.28316 -0.27569 0.28629 -0.29004 0.29671 -0.29004 " pathEditMode="relative" ptsTypes="fffffffffffffff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15 -0.04189 C 0.04444 -0.05393 0.05104 -0.06736 0.0566 -0.08078 C 0.06458 -0.1 0.0566 -0.08819 0.06493 -0.0993 C 0.06875 -0.11481 0.07482 -0.1162 0.08298 -0.12708 C 0.08628 -0.14027 0.09392 -0.14606 0.10243 -0.15301 C 0.10955 -0.15902 0.1158 -0.16828 0.12326 -0.17338 C 0.125 -0.17453 0.12708 -0.1743 0.12882 -0.17523 C 0.13923 -0.18078 0.14687 -0.18564 0.15798 -0.18819 C 0.16476 -0.19421 0.17361 -0.1949 0.1816 -0.19745 C 0.18507 -0.19861 0.18785 -0.20185 0.19132 -0.20301 C 0.19548 -0.20416 0.19965 -0.20416 0.20382 -0.20486 C 0.20746 -0.20601 0.21128 -0.20694 0.21493 -0.20856 C 0.2191 -0.21041 0.22743 -0.21412 0.22743 -0.21412 C 0.23125 -0.21921 0.2368 -0.22569 0.23854 -0.23263 C 0.23923 -0.23518 0.24305 -0.24791 0.2441 -0.2493 C 0.24583 -0.25162 0.24878 -0.25162 0.25104 -0.25301 " pathEditMode="relative" ptsTypes="fffffffffffffff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4 -0.04004 C -0.0835 -0.04351 -0.12048 -0.07222 -0.15885 -0.08819 C -0.1901 -0.10138 -0.20312 -0.10231 -0.23524 -0.10856 C -0.30642 -0.10763 -0.37257 -0.10972 -0.44201 -0.10301 C -0.48177 -0.10416 -0.5217 -0.10324 -0.56146 -0.10671 C -0.56406 -0.10694 -0.56475 -0.11226 -0.56701 -0.11412 C -0.57864 -0.12453 -0.59427 -0.13194 -0.60451 -0.1456 C -0.6125 -0.15625 -0.61458 -0.16944 -0.62396 -0.17893 C -0.62916 -0.19282 -0.63264 -0.19097 -0.64062 -0.1993 C -0.64375 -0.20254 -0.64896 -0.21041 -0.64896 -0.21041 C -0.64965 -0.21342 -0.65087 -0.21967 -0.65312 -0.22152 C -0.66684 -0.23287 -0.68784 -0.23078 -0.70173 -0.23078 L -0.68646 -0.23078 " pathEditMode="relative" ptsTypes="fffffffffff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Какие бывают компьютеры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5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4" name="Рисунок 1" descr="fig5-12_lomonoso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48" y="1012460"/>
            <a:ext cx="7416824" cy="4952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40968" y="6104400"/>
            <a:ext cx="3608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Суперкомпьютер «Ломоносов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39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Mini_CD_CD_ROM_Repl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88289"/>
            <a:ext cx="32131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2009052222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05064"/>
            <a:ext cx="3384376" cy="2538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Какие бывают компьютеры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6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33070257"/>
              </p:ext>
            </p:extLst>
          </p:nvPr>
        </p:nvGraphicFramePr>
        <p:xfrm>
          <a:off x="611560" y="908720"/>
          <a:ext cx="7992888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1739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Программы</a:t>
            </a:r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7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574576" y="1052736"/>
            <a:ext cx="8299648" cy="663577"/>
            <a:chOff x="539552" y="1756440"/>
            <a:chExt cx="8299648" cy="663577"/>
          </a:xfrm>
        </p:grpSpPr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971600" y="1773686"/>
              <a:ext cx="7867600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269875"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Как вы думаете, откуда стиральная машина узнает, что её нужно сделать, когда вы нажимаете на какую-то кнопку?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Oval 301"/>
            <p:cNvSpPr>
              <a:spLocks noChangeArrowheads="1"/>
            </p:cNvSpPr>
            <p:nvPr/>
          </p:nvSpPr>
          <p:spPr bwMode="auto">
            <a:xfrm>
              <a:off x="539552" y="1756440"/>
              <a:ext cx="649288" cy="663575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4400" b="1" dirty="0">
                  <a:solidFill>
                    <a:schemeClr val="bg1"/>
                  </a:solidFill>
                  <a:latin typeface="Arial Black" pitchFamily="34" charset="0"/>
                </a:rPr>
                <a:t>?</a:t>
              </a:r>
              <a:endParaRPr lang="ru-RU" sz="4400" b="1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74576" y="1988840"/>
            <a:ext cx="8299648" cy="1477328"/>
            <a:chOff x="539552" y="2834353"/>
            <a:chExt cx="8299648" cy="1477328"/>
          </a:xfrm>
        </p:grpSpPr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971600" y="2834353"/>
              <a:ext cx="7867600" cy="147732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269875" marR="0" lvl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Составьте инструкцию для своего младшего друга, выполнив которую, он сможет самостоятельно накачать камеры велосипеда.</a:t>
              </a:r>
              <a:br>
                <a:rPr kumimoji="0" lang="ru-RU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</a:br>
              <a:r>
                <a:rPr kumimoji="0" lang="ru-RU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Что произойдет, если инструкция будет написана на китайском языке?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Oval 301"/>
            <p:cNvSpPr>
              <a:spLocks noChangeArrowheads="1"/>
            </p:cNvSpPr>
            <p:nvPr/>
          </p:nvSpPr>
          <p:spPr bwMode="auto">
            <a:xfrm>
              <a:off x="539552" y="3241228"/>
              <a:ext cx="649288" cy="663575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4400" b="1" dirty="0">
                  <a:solidFill>
                    <a:schemeClr val="bg1"/>
                  </a:solidFill>
                  <a:latin typeface="Arial Black" pitchFamily="34" charset="0"/>
                </a:rPr>
                <a:t>?</a:t>
              </a:r>
              <a:endParaRPr lang="ru-RU" sz="4400" b="1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391351" y="3961219"/>
            <a:ext cx="8458200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55600" indent="-3556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333399"/>
                </a:solidFill>
                <a:latin typeface="Arial" charset="0"/>
              </a:rPr>
              <a:t>Программа</a:t>
            </a:r>
            <a:r>
              <a:rPr lang="ru-RU" sz="2800" dirty="0" smtClean="0"/>
              <a:t> </a:t>
            </a:r>
            <a:r>
              <a:rPr lang="ru-RU" sz="2800" dirty="0"/>
              <a:t>– это инструкция для компьютера. Программа состоит из отдельных команд и должна быть записана на языке, понятном компьютеру</a:t>
            </a:r>
            <a:endParaRPr lang="ru-RU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9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Программы</a:t>
            </a:r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8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78160" y="1052736"/>
            <a:ext cx="85876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1325" indent="-441325" algn="just">
              <a:tabLst>
                <a:tab pos="441325" algn="l"/>
              </a:tabLst>
            </a:pPr>
            <a:r>
              <a:rPr lang="ru-RU" sz="2800" dirty="0"/>
              <a:t>Способность приборов решать различные задачи связана с тем, что в них встроены специальные компьютеры, которые выполняют заложенные в память различные программы. Выполняя программу, компьютер управляет </a:t>
            </a:r>
            <a:r>
              <a:rPr lang="ru-RU" sz="2800" b="1" dirty="0" smtClean="0"/>
              <a:t>исполнителем</a:t>
            </a:r>
            <a:r>
              <a:rPr lang="ru-RU" sz="2800" dirty="0"/>
              <a:t>.</a:t>
            </a:r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6" name="Group 3"/>
          <p:cNvGrpSpPr>
            <a:grpSpLocks noChangeAspect="1"/>
          </p:cNvGrpSpPr>
          <p:nvPr/>
        </p:nvGrpSpPr>
        <p:grpSpPr bwMode="auto">
          <a:xfrm>
            <a:off x="744366" y="3811671"/>
            <a:ext cx="7601988" cy="2520280"/>
            <a:chOff x="2119" y="1277"/>
            <a:chExt cx="7390" cy="2450"/>
          </a:xfrm>
        </p:grpSpPr>
        <p:sp>
          <p:nvSpPr>
            <p:cNvPr id="7" name="AutoShape 18"/>
            <p:cNvSpPr>
              <a:spLocks noChangeAspect="1" noChangeArrowheads="1" noTextEdit="1"/>
            </p:cNvSpPr>
            <p:nvPr/>
          </p:nvSpPr>
          <p:spPr bwMode="auto">
            <a:xfrm>
              <a:off x="2119" y="1277"/>
              <a:ext cx="7390" cy="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B05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1281" name="Picture 1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6" y="2171"/>
              <a:ext cx="1714" cy="1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80" name="Picture 1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7" y="1545"/>
              <a:ext cx="1822" cy="2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79" name="Picture 1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7" y="1753"/>
              <a:ext cx="1971" cy="1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2122" y="2524"/>
              <a:ext cx="1394" cy="986"/>
              <a:chOff x="4123" y="3791"/>
              <a:chExt cx="1697" cy="1202"/>
            </a:xfrm>
          </p:grpSpPr>
          <p:sp>
            <p:nvSpPr>
              <p:cNvPr id="22" name="Freeform 14"/>
              <p:cNvSpPr>
                <a:spLocks/>
              </p:cNvSpPr>
              <p:nvPr/>
            </p:nvSpPr>
            <p:spPr bwMode="auto">
              <a:xfrm>
                <a:off x="4123" y="3791"/>
                <a:ext cx="1697" cy="1202"/>
              </a:xfrm>
              <a:custGeom>
                <a:avLst/>
                <a:gdLst>
                  <a:gd name="T0" fmla="*/ 0 w 1697"/>
                  <a:gd name="T1" fmla="*/ 443 h 1202"/>
                  <a:gd name="T2" fmla="*/ 197 w 1697"/>
                  <a:gd name="T3" fmla="*/ 436 h 1202"/>
                  <a:gd name="T4" fmla="*/ 313 w 1697"/>
                  <a:gd name="T5" fmla="*/ 320 h 1202"/>
                  <a:gd name="T6" fmla="*/ 510 w 1697"/>
                  <a:gd name="T7" fmla="*/ 200 h 1202"/>
                  <a:gd name="T8" fmla="*/ 737 w 1697"/>
                  <a:gd name="T9" fmla="*/ 183 h 1202"/>
                  <a:gd name="T10" fmla="*/ 943 w 1697"/>
                  <a:gd name="T11" fmla="*/ 24 h 1202"/>
                  <a:gd name="T12" fmla="*/ 931 w 1697"/>
                  <a:gd name="T13" fmla="*/ 328 h 1202"/>
                  <a:gd name="T14" fmla="*/ 1560 w 1697"/>
                  <a:gd name="T15" fmla="*/ 326 h 1202"/>
                  <a:gd name="T16" fmla="*/ 1567 w 1697"/>
                  <a:gd name="T17" fmla="*/ 540 h 1202"/>
                  <a:gd name="T18" fmla="*/ 1254 w 1697"/>
                  <a:gd name="T19" fmla="*/ 541 h 1202"/>
                  <a:gd name="T20" fmla="*/ 1235 w 1697"/>
                  <a:gd name="T21" fmla="*/ 758 h 1202"/>
                  <a:gd name="T22" fmla="*/ 1128 w 1697"/>
                  <a:gd name="T23" fmla="*/ 971 h 1202"/>
                  <a:gd name="T24" fmla="*/ 1112 w 1697"/>
                  <a:gd name="T25" fmla="*/ 1176 h 1202"/>
                  <a:gd name="T26" fmla="*/ 540 w 1697"/>
                  <a:gd name="T27" fmla="*/ 1180 h 1202"/>
                  <a:gd name="T28" fmla="*/ 264 w 1697"/>
                  <a:gd name="T29" fmla="*/ 1046 h 1202"/>
                  <a:gd name="T30" fmla="*/ 16 w 1697"/>
                  <a:gd name="T31" fmla="*/ 1030 h 1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97" h="1202">
                    <a:moveTo>
                      <a:pt x="0" y="443"/>
                    </a:moveTo>
                    <a:cubicBezTo>
                      <a:pt x="33" y="442"/>
                      <a:pt x="141" y="466"/>
                      <a:pt x="197" y="436"/>
                    </a:cubicBezTo>
                    <a:cubicBezTo>
                      <a:pt x="253" y="406"/>
                      <a:pt x="261" y="359"/>
                      <a:pt x="313" y="320"/>
                    </a:cubicBezTo>
                    <a:cubicBezTo>
                      <a:pt x="365" y="281"/>
                      <a:pt x="439" y="223"/>
                      <a:pt x="510" y="200"/>
                    </a:cubicBezTo>
                    <a:cubicBezTo>
                      <a:pt x="581" y="177"/>
                      <a:pt x="664" y="210"/>
                      <a:pt x="737" y="183"/>
                    </a:cubicBezTo>
                    <a:cubicBezTo>
                      <a:pt x="857" y="140"/>
                      <a:pt x="827" y="0"/>
                      <a:pt x="943" y="24"/>
                    </a:cubicBezTo>
                    <a:cubicBezTo>
                      <a:pt x="1007" y="36"/>
                      <a:pt x="1140" y="143"/>
                      <a:pt x="931" y="328"/>
                    </a:cubicBezTo>
                    <a:cubicBezTo>
                      <a:pt x="1063" y="330"/>
                      <a:pt x="1414" y="322"/>
                      <a:pt x="1560" y="326"/>
                    </a:cubicBezTo>
                    <a:cubicBezTo>
                      <a:pt x="1697" y="326"/>
                      <a:pt x="1657" y="533"/>
                      <a:pt x="1567" y="540"/>
                    </a:cubicBezTo>
                    <a:cubicBezTo>
                      <a:pt x="1497" y="546"/>
                      <a:pt x="1320" y="540"/>
                      <a:pt x="1254" y="541"/>
                    </a:cubicBezTo>
                    <a:cubicBezTo>
                      <a:pt x="1363" y="626"/>
                      <a:pt x="1327" y="693"/>
                      <a:pt x="1235" y="758"/>
                    </a:cubicBezTo>
                    <a:cubicBezTo>
                      <a:pt x="1350" y="890"/>
                      <a:pt x="1257" y="950"/>
                      <a:pt x="1128" y="971"/>
                    </a:cubicBezTo>
                    <a:cubicBezTo>
                      <a:pt x="1230" y="986"/>
                      <a:pt x="1217" y="1176"/>
                      <a:pt x="1112" y="1176"/>
                    </a:cubicBezTo>
                    <a:cubicBezTo>
                      <a:pt x="977" y="1173"/>
                      <a:pt x="681" y="1202"/>
                      <a:pt x="540" y="1180"/>
                    </a:cubicBezTo>
                    <a:cubicBezTo>
                      <a:pt x="399" y="1158"/>
                      <a:pt x="351" y="1071"/>
                      <a:pt x="264" y="1046"/>
                    </a:cubicBezTo>
                    <a:cubicBezTo>
                      <a:pt x="177" y="1021"/>
                      <a:pt x="68" y="1033"/>
                      <a:pt x="16" y="1030"/>
                    </a:cubicBezTo>
                  </a:path>
                </a:pathLst>
              </a:custGeom>
              <a:gradFill rotWithShape="0">
                <a:gsLst>
                  <a:gs pos="0">
                    <a:srgbClr val="FBD4B4"/>
                  </a:gs>
                  <a:gs pos="100000">
                    <a:srgbClr val="FABF8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" name="Freeform 13"/>
              <p:cNvSpPr>
                <a:spLocks/>
              </p:cNvSpPr>
              <p:nvPr/>
            </p:nvSpPr>
            <p:spPr bwMode="auto">
              <a:xfrm>
                <a:off x="4659" y="4067"/>
                <a:ext cx="393" cy="53"/>
              </a:xfrm>
              <a:custGeom>
                <a:avLst/>
                <a:gdLst>
                  <a:gd name="T0" fmla="*/ 393 w 393"/>
                  <a:gd name="T1" fmla="*/ 53 h 53"/>
                  <a:gd name="T2" fmla="*/ 185 w 393"/>
                  <a:gd name="T3" fmla="*/ 45 h 53"/>
                  <a:gd name="T4" fmla="*/ 77 w 393"/>
                  <a:gd name="T5" fmla="*/ 6 h 53"/>
                  <a:gd name="T6" fmla="*/ 0 w 393"/>
                  <a:gd name="T7" fmla="*/ 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3" h="53">
                    <a:moveTo>
                      <a:pt x="393" y="53"/>
                    </a:moveTo>
                    <a:cubicBezTo>
                      <a:pt x="358" y="52"/>
                      <a:pt x="238" y="53"/>
                      <a:pt x="185" y="45"/>
                    </a:cubicBezTo>
                    <a:cubicBezTo>
                      <a:pt x="132" y="37"/>
                      <a:pt x="108" y="12"/>
                      <a:pt x="77" y="6"/>
                    </a:cubicBezTo>
                    <a:cubicBezTo>
                      <a:pt x="46" y="0"/>
                      <a:pt x="23" y="1"/>
                      <a:pt x="0" y="6"/>
                    </a:cubicBezTo>
                  </a:path>
                </a:pathLst>
              </a:custGeom>
              <a:gradFill rotWithShape="0">
                <a:gsLst>
                  <a:gs pos="0">
                    <a:srgbClr val="FBD4B4"/>
                  </a:gs>
                  <a:gs pos="100000">
                    <a:srgbClr val="FABF8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" name="Line 12"/>
              <p:cNvSpPr>
                <a:spLocks noChangeShapeType="1"/>
              </p:cNvSpPr>
              <p:nvPr/>
            </p:nvSpPr>
            <p:spPr bwMode="auto">
              <a:xfrm flipH="1">
                <a:off x="4988" y="4331"/>
                <a:ext cx="381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" name="Line 11"/>
              <p:cNvSpPr>
                <a:spLocks noChangeShapeType="1"/>
              </p:cNvSpPr>
              <p:nvPr/>
            </p:nvSpPr>
            <p:spPr bwMode="auto">
              <a:xfrm flipH="1">
                <a:off x="4988" y="4547"/>
                <a:ext cx="381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Line 10"/>
              <p:cNvSpPr>
                <a:spLocks noChangeShapeType="1"/>
              </p:cNvSpPr>
              <p:nvPr/>
            </p:nvSpPr>
            <p:spPr bwMode="auto">
              <a:xfrm flipH="1">
                <a:off x="4988" y="4760"/>
                <a:ext cx="28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>
              <a:off x="4819" y="2508"/>
              <a:ext cx="513" cy="255"/>
            </a:xfrm>
            <a:prstGeom prst="rightArrow">
              <a:avLst>
                <a:gd name="adj1" fmla="val 50000"/>
                <a:gd name="adj2" fmla="val 50294"/>
              </a:avLst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AutoShape 7"/>
            <p:cNvSpPr>
              <a:spLocks noChangeArrowheads="1"/>
            </p:cNvSpPr>
            <p:nvPr/>
          </p:nvSpPr>
          <p:spPr bwMode="auto">
            <a:xfrm>
              <a:off x="7103" y="2508"/>
              <a:ext cx="513" cy="255"/>
            </a:xfrm>
            <a:prstGeom prst="rightArrow">
              <a:avLst>
                <a:gd name="adj1" fmla="val 50000"/>
                <a:gd name="adj2" fmla="val 50294"/>
              </a:avLst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Rectangle 6"/>
            <p:cNvSpPr>
              <a:spLocks noChangeArrowheads="1"/>
            </p:cNvSpPr>
            <p:nvPr/>
          </p:nvSpPr>
          <p:spPr bwMode="auto">
            <a:xfrm>
              <a:off x="4980" y="1587"/>
              <a:ext cx="2480" cy="5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встроенный</a:t>
              </a:r>
              <a:b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</a:b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компьютер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5"/>
            <p:cNvSpPr>
              <a:spLocks noChangeArrowheads="1"/>
            </p:cNvSpPr>
            <p:nvPr/>
          </p:nvSpPr>
          <p:spPr bwMode="auto">
            <a:xfrm>
              <a:off x="2476" y="1427"/>
              <a:ext cx="2480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пульт управления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7785" y="1277"/>
              <a:ext cx="1653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исполнитель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429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Программы</a:t>
            </a:r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9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78160" y="1412776"/>
            <a:ext cx="858768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Программы которые уже установлены на электронных устройствах – </a:t>
            </a:r>
            <a:r>
              <a:rPr lang="ru-RU" sz="2400" dirty="0"/>
              <a:t>это так называемые </a:t>
            </a:r>
            <a:r>
              <a:rPr lang="ru-RU" sz="2600" b="1" i="1" dirty="0"/>
              <a:t>системные</a:t>
            </a:r>
            <a:r>
              <a:rPr lang="ru-RU" sz="2600" b="1" dirty="0"/>
              <a:t> </a:t>
            </a:r>
            <a:r>
              <a:rPr lang="ru-RU" sz="2600" b="1" dirty="0" smtClean="0"/>
              <a:t>программы</a:t>
            </a:r>
            <a:r>
              <a:rPr lang="ru-RU" sz="2600" dirty="0" smtClean="0"/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4840" y="2996952"/>
            <a:ext cx="85610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Набор системных программ называется </a:t>
            </a:r>
            <a:r>
              <a:rPr lang="ru-RU" sz="2600" b="1" i="1" dirty="0" smtClean="0"/>
              <a:t>операционной системой</a:t>
            </a:r>
            <a:r>
              <a:rPr lang="ru-RU" sz="2600" b="1" dirty="0" smtClean="0"/>
              <a:t>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13699" y="4221088"/>
            <a:ext cx="85610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Системные программы нужны не сами по себе. Они обеспечивают нормальную работу </a:t>
            </a:r>
            <a:r>
              <a:rPr lang="ru-RU" sz="2600" b="1" i="1" dirty="0" smtClean="0"/>
              <a:t>прикладных </a:t>
            </a:r>
            <a:r>
              <a:rPr lang="ru-RU" sz="2600" b="1" dirty="0" smtClean="0"/>
              <a:t>программ</a:t>
            </a:r>
            <a:r>
              <a:rPr lang="ru-RU" sz="2400" dirty="0" smtClean="0"/>
              <a:t>, которые мы используем для работы с текстами и рисунками, для прослушивания звука и просмотра видео и т.д.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2734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Программы</a:t>
            </a:r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10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980728"/>
            <a:ext cx="8587680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800" dirty="0" smtClean="0"/>
              <a:t>Людей</a:t>
            </a:r>
            <a:r>
              <a:rPr lang="ru-RU" sz="2800" dirty="0"/>
              <a:t>, которые используют компьютеры, то есть работают с прикладными программами, называют </a:t>
            </a:r>
            <a:r>
              <a:rPr lang="ru-RU" sz="2800" b="1" dirty="0">
                <a:solidFill>
                  <a:srgbClr val="333399"/>
                </a:solidFill>
                <a:latin typeface="Arial" charset="0"/>
              </a:rPr>
              <a:t>пользователями</a:t>
            </a:r>
            <a:r>
              <a:rPr lang="ru-RU" sz="2800" dirty="0"/>
              <a:t>, а тех, кто занимается разработкой программ для компьютеров –</a:t>
            </a:r>
            <a:r>
              <a:rPr lang="ru-RU" sz="2800" b="1" dirty="0">
                <a:solidFill>
                  <a:srgbClr val="333399"/>
                </a:solidFill>
                <a:latin typeface="Arial" charset="0"/>
              </a:rPr>
              <a:t>программистами.</a:t>
            </a:r>
          </a:p>
        </p:txBody>
      </p:sp>
    </p:spTree>
    <p:extLst>
      <p:ext uri="{BB962C8B-B14F-4D97-AF65-F5344CB8AC3E}">
        <p14:creationId xmlns:p14="http://schemas.microsoft.com/office/powerpoint/2010/main" val="102194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Данные</a:t>
            </a:r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11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1556792"/>
            <a:ext cx="8587680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333399"/>
                </a:solidFill>
                <a:latin typeface="Arial" charset="0"/>
              </a:rPr>
              <a:t>Информация</a:t>
            </a:r>
            <a:r>
              <a:rPr lang="ru-RU" sz="2800" dirty="0" smtClean="0"/>
              <a:t> – любые </a:t>
            </a:r>
            <a:r>
              <a:rPr lang="ru-RU" sz="2800" dirty="0"/>
              <a:t>сведения, которые человек получает из окружающего мира с помощью своих органов чувств. </a:t>
            </a:r>
            <a:endParaRPr lang="ru-RU" sz="2800" b="1" dirty="0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2597" y="3861048"/>
            <a:ext cx="8587680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/>
              <a:t>Информацию можно получать, хранить, передавать, обрабатывать. Действия с информацией называют </a:t>
            </a:r>
            <a:r>
              <a:rPr lang="ru-RU" sz="2800" b="1" dirty="0">
                <a:solidFill>
                  <a:srgbClr val="333399"/>
                </a:solidFill>
                <a:latin typeface="Arial" charset="0"/>
              </a:rPr>
              <a:t>информационными процессами.</a:t>
            </a:r>
          </a:p>
        </p:txBody>
      </p:sp>
    </p:spTree>
    <p:extLst>
      <p:ext uri="{BB962C8B-B14F-4D97-AF65-F5344CB8AC3E}">
        <p14:creationId xmlns:p14="http://schemas.microsoft.com/office/powerpoint/2010/main" val="80435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Данные</a:t>
            </a:r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12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2564904"/>
            <a:ext cx="858768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333399"/>
                </a:solidFill>
                <a:latin typeface="Arial" charset="0"/>
              </a:rPr>
              <a:t>Данные</a:t>
            </a:r>
            <a:r>
              <a:rPr lang="ru-RU" sz="2800" dirty="0"/>
              <a:t> – это записанная (зафиксированная) информация. </a:t>
            </a:r>
            <a:endParaRPr lang="ru-RU" sz="2800" b="1" dirty="0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78160" y="4005064"/>
            <a:ext cx="858768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333399"/>
                </a:solidFill>
                <a:latin typeface="Arial" charset="0"/>
              </a:rPr>
              <a:t>Компьютер</a:t>
            </a:r>
            <a:r>
              <a:rPr lang="ru-RU" sz="2800" dirty="0"/>
              <a:t> – это универсальное устройство для хранения, обработки и передачи данных.</a:t>
            </a:r>
            <a:endParaRPr lang="ru-RU" sz="2800" b="1" dirty="0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597" y="1052736"/>
            <a:ext cx="8576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Компьютеры могут обрабатывать только такую информацию, которая каким-то образом записана – </a:t>
            </a:r>
            <a:r>
              <a:rPr lang="ru-RU" sz="2400" i="1" dirty="0"/>
              <a:t>данные. </a:t>
            </a:r>
          </a:p>
        </p:txBody>
      </p:sp>
    </p:spTree>
    <p:extLst>
      <p:ext uri="{BB962C8B-B14F-4D97-AF65-F5344CB8AC3E}">
        <p14:creationId xmlns:p14="http://schemas.microsoft.com/office/powerpoint/2010/main" val="162236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0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устроены компьютеры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13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62597" y="1124744"/>
            <a:ext cx="85766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Действия</a:t>
            </a:r>
            <a:r>
              <a:rPr lang="ru-RU" sz="2400" dirty="0"/>
              <a:t>, которые выполняют все программы при обработке данных любых </a:t>
            </a:r>
            <a:r>
              <a:rPr lang="ru-RU" sz="2400" dirty="0" smtClean="0"/>
              <a:t>видов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3698" y="5011590"/>
            <a:ext cx="8576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Во всех  современных компьютерах есть специальные устройства (элементы, узлы) для выполнения каждой из этих операций.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844824"/>
            <a:ext cx="855550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>
                <a:tab pos="722313" algn="l"/>
              </a:tabLst>
            </a:pPr>
            <a:r>
              <a:rPr lang="ru-RU" sz="2400" dirty="0">
                <a:latin typeface="Arial" pitchFamily="34" charset="0"/>
              </a:rPr>
              <a:t>прочитать (ввести) исходные данные в компьютер</a:t>
            </a:r>
            <a:r>
              <a:rPr lang="ru-RU" sz="2400" dirty="0">
                <a:latin typeface="Arial" pitchFamily="34" charset="0"/>
              </a:rPr>
              <a:t>;</a:t>
            </a:r>
            <a:endParaRPr lang="ru-RU" sz="2400" dirty="0"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2204864"/>
            <a:ext cx="855550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>
                <a:tab pos="722313" algn="l"/>
              </a:tabLst>
            </a:pPr>
            <a:r>
              <a:rPr lang="ru-RU" sz="2400" dirty="0">
                <a:latin typeface="Arial" pitchFamily="34" charset="0"/>
              </a:rPr>
              <a:t>запомнить эти данные;</a:t>
            </a:r>
            <a:endParaRPr lang="ru-RU" sz="2400" dirty="0"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2564904"/>
            <a:ext cx="85555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>
                <a:tab pos="722313" algn="l"/>
              </a:tabLst>
            </a:pPr>
            <a:r>
              <a:rPr lang="ru-RU" sz="2400" dirty="0">
                <a:latin typeface="Arial" pitchFamily="34" charset="0"/>
              </a:rPr>
              <a:t>выполнять действия над данными (для чисел – это сложение, умножение и т.п.);</a:t>
            </a:r>
            <a:endParaRPr lang="ru-RU" sz="2400" dirty="0"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0" y="3573016"/>
            <a:ext cx="85555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>
                <a:tab pos="722313" algn="l"/>
              </a:tabLst>
            </a:pPr>
            <a:r>
              <a:rPr lang="ru-RU" sz="2400" dirty="0">
                <a:latin typeface="Arial" pitchFamily="34" charset="0"/>
              </a:rPr>
              <a:t>выводить результаты вычислений для просмотра </a:t>
            </a:r>
            <a:r>
              <a:rPr lang="ru-RU" sz="2400" dirty="0" smtClean="0">
                <a:latin typeface="Arial" pitchFamily="34" charset="0"/>
              </a:rPr>
              <a:t>человеком.</a:t>
            </a:r>
            <a:endParaRPr lang="ru-RU" sz="2400" dirty="0">
              <a:latin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520" y="3212976"/>
            <a:ext cx="855550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>
                <a:tab pos="722313" algn="l"/>
              </a:tabLst>
            </a:pPr>
            <a:r>
              <a:rPr lang="ru-RU" sz="2400" dirty="0">
                <a:latin typeface="Arial" pitchFamily="34" charset="0"/>
              </a:rPr>
              <a:t>хранить данные промежуточных вычислений;</a:t>
            </a:r>
            <a:endParaRPr lang="ru-RU" sz="24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24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устроены компьютеры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14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3698" y="1340768"/>
            <a:ext cx="8576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Компьютер обычно содержит</a:t>
            </a:r>
            <a:r>
              <a:rPr lang="ru-RU" sz="2400" dirty="0" smtClean="0"/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799" y="1819523"/>
            <a:ext cx="8555502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>
                <a:tab pos="722313" algn="l"/>
              </a:tabLst>
            </a:pPr>
            <a:r>
              <a:rPr lang="ru-RU" sz="2600" b="1" dirty="0">
                <a:latin typeface="Arial" pitchFamily="34" charset="0"/>
              </a:rPr>
              <a:t>устройства ввода</a:t>
            </a:r>
            <a:r>
              <a:rPr lang="ru-RU" sz="2600" dirty="0">
                <a:latin typeface="Arial" pitchFamily="34" charset="0"/>
              </a:rPr>
              <a:t>, через которые человек управляет компьютером и вводит входные </a:t>
            </a:r>
            <a:r>
              <a:rPr lang="ru-RU" sz="2600" dirty="0" smtClean="0">
                <a:latin typeface="Arial" pitchFamily="34" charset="0"/>
              </a:rPr>
              <a:t>данные;</a:t>
            </a:r>
            <a:endParaRPr lang="ru-RU" sz="2600" dirty="0">
              <a:latin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0529" y="4861386"/>
            <a:ext cx="8555502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>
                <a:tab pos="722313" algn="l"/>
              </a:tabLst>
            </a:pPr>
            <a:r>
              <a:rPr lang="ru-RU" sz="2400" b="1" dirty="0">
                <a:latin typeface="Arial" pitchFamily="34" charset="0"/>
              </a:rPr>
              <a:t>устройства вывода</a:t>
            </a:r>
            <a:r>
              <a:rPr lang="ru-RU" sz="2400" dirty="0">
                <a:latin typeface="Arial" pitchFamily="34" charset="0"/>
              </a:rPr>
              <a:t>, которые преобразуют результаты работы компьютера в форму, понятную человеку.</a:t>
            </a:r>
            <a:endParaRPr lang="ru-RU" sz="2400" dirty="0"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799" y="4073864"/>
            <a:ext cx="85555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>
                <a:tab pos="722313" algn="l"/>
              </a:tabLst>
            </a:pPr>
            <a:r>
              <a:rPr lang="ru-RU" sz="2400" b="1" dirty="0">
                <a:latin typeface="Arial" pitchFamily="34" charset="0"/>
              </a:rPr>
              <a:t>память</a:t>
            </a:r>
            <a:r>
              <a:rPr lang="ru-RU" sz="2400" dirty="0">
                <a:latin typeface="Arial" pitchFamily="34" charset="0"/>
              </a:rPr>
              <a:t> — устройство для хранения программ и данных;</a:t>
            </a:r>
            <a:endParaRPr lang="ru-RU" sz="2400" dirty="0"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799" y="2992152"/>
            <a:ext cx="8555502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>
                <a:tab pos="722313" algn="l"/>
              </a:tabLst>
            </a:pPr>
            <a:r>
              <a:rPr lang="ru-RU" sz="2400" b="1" dirty="0">
                <a:latin typeface="Arial" pitchFamily="34" charset="0"/>
              </a:rPr>
              <a:t>процессор</a:t>
            </a:r>
            <a:r>
              <a:rPr lang="ru-RU" sz="2400" dirty="0">
                <a:latin typeface="Arial" pitchFamily="34" charset="0"/>
              </a:rPr>
              <a:t>, который выполняет вычисления и управляет согласованной работой всех устройств компьютера;</a:t>
            </a:r>
            <a:endParaRPr lang="ru-RU" sz="24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39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устроены компьютеры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15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3698" y="1340768"/>
            <a:ext cx="857660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/>
              <a:t>Память</a:t>
            </a:r>
            <a:r>
              <a:rPr lang="ru-RU" sz="2400" dirty="0"/>
              <a:t> обычно делится на </a:t>
            </a:r>
            <a:r>
              <a:rPr lang="ru-RU" sz="2600" b="1" i="1" dirty="0"/>
              <a:t>оперативную</a:t>
            </a:r>
            <a:r>
              <a:rPr lang="ru-RU" sz="2400" i="1" dirty="0"/>
              <a:t>, </a:t>
            </a:r>
            <a:r>
              <a:rPr lang="ru-RU" sz="2400" dirty="0"/>
              <a:t>которая используется во время обработки данных, и </a:t>
            </a:r>
            <a:r>
              <a:rPr lang="ru-RU" sz="2600" b="1" i="1" dirty="0"/>
              <a:t>долговременную</a:t>
            </a:r>
            <a:r>
              <a:rPr lang="ru-RU" sz="2400" dirty="0"/>
              <a:t>, которую используют для длительного хранения данных.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4389" y="3290500"/>
            <a:ext cx="85555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/>
              <a:t>Процессор и память </a:t>
            </a:r>
            <a:r>
              <a:rPr lang="ru-RU" sz="2400" dirty="0"/>
              <a:t>– это центральные устройства, которые должны быть в любом компьютере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3698" y="4437112"/>
            <a:ext cx="855550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/>
              <a:t>Устройства ввода и вывода</a:t>
            </a:r>
            <a:r>
              <a:rPr lang="ru-RU" sz="2400" dirty="0"/>
              <a:t> часто называют внешними (или периферийными) устройствами. Примеры таких устройств: клавиатура, мышь, монитор, принтер. </a:t>
            </a:r>
          </a:p>
        </p:txBody>
      </p:sp>
    </p:spTree>
    <p:extLst>
      <p:ext uri="{BB962C8B-B14F-4D97-AF65-F5344CB8AC3E}">
        <p14:creationId xmlns:p14="http://schemas.microsoft.com/office/powerpoint/2010/main" val="79902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Решите кроссворд!</a:t>
            </a:r>
            <a:endParaRPr lang="ru-RU" dirty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16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9" t="44010" r="25714" b="26079"/>
          <a:stretch/>
        </p:blipFill>
        <p:spPr bwMode="auto">
          <a:xfrm>
            <a:off x="2024100" y="1052735"/>
            <a:ext cx="5400600" cy="301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21010" y="4077072"/>
            <a:ext cx="85876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6" indent="-342900">
              <a:buFont typeface="+mj-lt"/>
              <a:buAutoNum type="arabicPeriod"/>
            </a:pPr>
            <a:r>
              <a:rPr lang="ru-RU" dirty="0" smtClean="0"/>
              <a:t>Часть </a:t>
            </a:r>
            <a:r>
              <a:rPr lang="ru-RU" dirty="0"/>
              <a:t>компьютера, которая выполняет вычисления.</a:t>
            </a:r>
          </a:p>
          <a:p>
            <a:pPr marL="342900" lvl="6" indent="-342900">
              <a:buFont typeface="+mj-lt"/>
              <a:buAutoNum type="arabicPeriod"/>
            </a:pPr>
            <a:r>
              <a:rPr lang="ru-RU" dirty="0"/>
              <a:t>Мощный компьютер для решения задач особой сложности.</a:t>
            </a:r>
          </a:p>
          <a:p>
            <a:pPr marL="342900" lvl="6" indent="-342900">
              <a:buFont typeface="+mj-lt"/>
              <a:buAutoNum type="arabicPeriod"/>
            </a:pPr>
            <a:r>
              <a:rPr lang="ru-RU" dirty="0"/>
              <a:t>Человек, который использует компьютер.</a:t>
            </a:r>
          </a:p>
          <a:p>
            <a:pPr marL="342900" lvl="6" indent="-342900">
              <a:buFont typeface="+mj-lt"/>
              <a:buAutoNum type="arabicPeriod"/>
            </a:pPr>
            <a:r>
              <a:rPr lang="ru-RU" dirty="0"/>
              <a:t>Человек, который пишет программы для компьютеров.</a:t>
            </a:r>
          </a:p>
          <a:p>
            <a:pPr marL="342900" lvl="6" indent="-342900">
              <a:buFont typeface="+mj-lt"/>
              <a:buAutoNum type="arabicPeriod"/>
            </a:pPr>
            <a:r>
              <a:rPr lang="ru-RU" dirty="0"/>
              <a:t>Компьютер + сотовый телефон.</a:t>
            </a:r>
          </a:p>
          <a:p>
            <a:pPr marL="342900" lvl="6" indent="-342900">
              <a:buFont typeface="+mj-lt"/>
              <a:buAutoNum type="arabicPeriod"/>
            </a:pPr>
            <a:r>
              <a:rPr lang="ru-RU" dirty="0"/>
              <a:t>Наука об автоматической обработке информации.</a:t>
            </a:r>
          </a:p>
          <a:p>
            <a:pPr marL="342900" lvl="6" indent="-342900">
              <a:buFont typeface="+mj-lt"/>
              <a:buAutoNum type="arabicPeriod"/>
            </a:pPr>
            <a:r>
              <a:rPr lang="ru-RU" dirty="0"/>
              <a:t>Универсальное устройство для хранения, обработки и передачи данных.</a:t>
            </a:r>
          </a:p>
          <a:p>
            <a:pPr marL="342900" lvl="6" indent="-342900">
              <a:buFont typeface="+mj-lt"/>
              <a:buAutoNum type="arabicPeriod"/>
            </a:pPr>
            <a:r>
              <a:rPr lang="ru-RU" dirty="0"/>
              <a:t>Инструкция для компьютера. </a:t>
            </a:r>
          </a:p>
          <a:p>
            <a:pPr marL="342900" lvl="6" indent="-342900">
              <a:buFont typeface="+mj-lt"/>
              <a:buAutoNum type="arabicPeriod"/>
            </a:pPr>
            <a:r>
              <a:rPr lang="ru-RU" dirty="0"/>
              <a:t>Информация, «очищенная» от эмоций и чувств.</a:t>
            </a:r>
          </a:p>
        </p:txBody>
      </p:sp>
    </p:spTree>
    <p:extLst>
      <p:ext uri="{BB962C8B-B14F-4D97-AF65-F5344CB8AC3E}">
        <p14:creationId xmlns:p14="http://schemas.microsoft.com/office/powerpoint/2010/main" val="397666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Выводы:</a:t>
            </a:r>
            <a:endParaRPr lang="ru-RU" dirty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17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803275"/>
            <a:ext cx="8555502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/>
              <a:buChar char=""/>
            </a:pPr>
            <a:r>
              <a:rPr lang="ru-RU" sz="2000" dirty="0" smtClean="0">
                <a:effectLst/>
              </a:rPr>
              <a:t>Наука информатика изучает хранение и обработку информации с помощью компьютеров.</a:t>
            </a: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</a:pPr>
            <a:r>
              <a:rPr lang="ru-RU" sz="2000" dirty="0" smtClean="0">
                <a:effectLst/>
              </a:rPr>
              <a:t>В быту под информацией мы понимаем любые сведения об окружающем нас мире и часто связываем эти сведения с человеком, который их воспринимает. </a:t>
            </a: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</a:pPr>
            <a:r>
              <a:rPr lang="ru-RU" sz="2000" dirty="0" smtClean="0">
                <a:effectLst/>
              </a:rPr>
              <a:t>Данные – это записанная (зафиксированная) информация.</a:t>
            </a: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</a:pPr>
            <a:r>
              <a:rPr lang="ru-RU" sz="2000" dirty="0" smtClean="0">
                <a:effectLst/>
              </a:rPr>
              <a:t>В информатике под информацией мы понимаем данные, которые могут быть обработаны автоматически, без участия человека. </a:t>
            </a: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</a:pPr>
            <a:r>
              <a:rPr lang="ru-RU" sz="2000" dirty="0" smtClean="0">
                <a:effectLst/>
              </a:rPr>
              <a:t>Компьютер – универсальное устройство, которое используется для обработки, хранения и передачи данных.</a:t>
            </a: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</a:pPr>
            <a:r>
              <a:rPr lang="ru-RU" sz="2000" dirty="0" smtClean="0">
                <a:effectLst/>
              </a:rPr>
              <a:t>Программа – это инструкция («программа действий») для компьютера. Программа должна быть записана на языке, понятном компьютеру.</a:t>
            </a: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</a:pPr>
            <a:r>
              <a:rPr lang="ru-RU" sz="2000" dirty="0" smtClean="0">
                <a:effectLst/>
              </a:rPr>
              <a:t>Компьютер обычно содержит процессор, память, устройства ввода и вывода.</a:t>
            </a: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</a:pPr>
            <a:r>
              <a:rPr lang="ru-RU" sz="2000" dirty="0" smtClean="0">
                <a:effectLst/>
              </a:rPr>
              <a:t>Процессор и память – это центральные устройства, которые должны быть в любом компьютере.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9508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Интеллект-карта</a:t>
            </a:r>
            <a:endParaRPr lang="ru-RU" dirty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73D104-F88C-41AE-B793-470F0735838C}" type="slidenum">
              <a:rPr lang="ru-RU" smtClean="0"/>
              <a:pPr eaLnBrk="1" hangingPunct="1"/>
              <a:t>18</a:t>
            </a:fld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251520" y="803275"/>
            <a:ext cx="8587680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3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7" name="Group 1"/>
          <p:cNvGrpSpPr>
            <a:grpSpLocks noChangeAspect="1"/>
          </p:cNvGrpSpPr>
          <p:nvPr/>
        </p:nvGrpSpPr>
        <p:grpSpPr bwMode="auto">
          <a:xfrm>
            <a:off x="540795" y="1749304"/>
            <a:ext cx="8587680" cy="3855836"/>
            <a:chOff x="2107" y="1909"/>
            <a:chExt cx="8817" cy="3390"/>
          </a:xfrm>
        </p:grpSpPr>
        <p:sp>
          <p:nvSpPr>
            <p:cNvPr id="8" name="AutoShape 42"/>
            <p:cNvSpPr>
              <a:spLocks noChangeAspect="1" noChangeArrowheads="1" noTextEdit="1"/>
            </p:cNvSpPr>
            <p:nvPr/>
          </p:nvSpPr>
          <p:spPr bwMode="auto">
            <a:xfrm>
              <a:off x="2107" y="2008"/>
              <a:ext cx="8817" cy="32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Rectangle 41"/>
            <p:cNvSpPr>
              <a:spLocks noChangeArrowheads="1"/>
            </p:cNvSpPr>
            <p:nvPr/>
          </p:nvSpPr>
          <p:spPr bwMode="auto">
            <a:xfrm>
              <a:off x="5101" y="3036"/>
              <a:ext cx="1530" cy="369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компьютер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40"/>
            <p:cNvSpPr>
              <a:spLocks noChangeArrowheads="1"/>
            </p:cNvSpPr>
            <p:nvPr/>
          </p:nvSpPr>
          <p:spPr bwMode="auto">
            <a:xfrm>
              <a:off x="4995" y="2291"/>
              <a:ext cx="1742" cy="338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информатика 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39"/>
            <p:cNvSpPr>
              <a:spLocks noChangeArrowheads="1"/>
            </p:cNvSpPr>
            <p:nvPr/>
          </p:nvSpPr>
          <p:spPr bwMode="auto">
            <a:xfrm>
              <a:off x="3307" y="3052"/>
              <a:ext cx="1072" cy="338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данные 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38"/>
            <p:cNvSpPr>
              <a:spLocks noChangeArrowheads="1"/>
            </p:cNvSpPr>
            <p:nvPr/>
          </p:nvSpPr>
          <p:spPr bwMode="auto">
            <a:xfrm>
              <a:off x="4121" y="1909"/>
              <a:ext cx="3880" cy="24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DDD8C2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информация + автоматика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37"/>
            <p:cNvSpPr>
              <a:spLocks noChangeArrowheads="1"/>
            </p:cNvSpPr>
            <p:nvPr/>
          </p:nvSpPr>
          <p:spPr bwMode="auto">
            <a:xfrm>
              <a:off x="3095" y="2290"/>
              <a:ext cx="1496" cy="338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информация 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AutoShape 36"/>
            <p:cNvSpPr>
              <a:spLocks/>
            </p:cNvSpPr>
            <p:nvPr/>
          </p:nvSpPr>
          <p:spPr bwMode="auto">
            <a:xfrm>
              <a:off x="2866" y="3536"/>
              <a:ext cx="120" cy="532"/>
            </a:xfrm>
            <a:prstGeom prst="rightBracket">
              <a:avLst>
                <a:gd name="adj" fmla="val 36944"/>
              </a:avLst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Rectangle 35"/>
            <p:cNvSpPr>
              <a:spLocks noChangeArrowheads="1"/>
            </p:cNvSpPr>
            <p:nvPr/>
          </p:nvSpPr>
          <p:spPr bwMode="auto">
            <a:xfrm>
              <a:off x="2107" y="3508"/>
              <a:ext cx="768" cy="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числа</a:t>
              </a:r>
              <a:b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</a:b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тексты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8" name="Group 31"/>
            <p:cNvGrpSpPr>
              <a:grpSpLocks/>
            </p:cNvGrpSpPr>
            <p:nvPr/>
          </p:nvGrpSpPr>
          <p:grpSpPr bwMode="auto">
            <a:xfrm flipH="1" flipV="1">
              <a:off x="2986" y="3683"/>
              <a:ext cx="206" cy="238"/>
              <a:chOff x="2697" y="4692"/>
              <a:chExt cx="896" cy="1035"/>
            </a:xfrm>
          </p:grpSpPr>
          <p:sp>
            <p:nvSpPr>
              <p:cNvPr id="9234" name="Line 34"/>
              <p:cNvSpPr>
                <a:spLocks noChangeShapeType="1"/>
              </p:cNvSpPr>
              <p:nvPr/>
            </p:nvSpPr>
            <p:spPr bwMode="auto">
              <a:xfrm flipV="1">
                <a:off x="2697" y="4692"/>
                <a:ext cx="896" cy="51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35" name="Line 33"/>
              <p:cNvSpPr>
                <a:spLocks noChangeShapeType="1"/>
              </p:cNvSpPr>
              <p:nvPr/>
            </p:nvSpPr>
            <p:spPr bwMode="auto">
              <a:xfrm>
                <a:off x="2697" y="5210"/>
                <a:ext cx="896" cy="51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36" name="Line 32"/>
              <p:cNvSpPr>
                <a:spLocks noChangeShapeType="1"/>
              </p:cNvSpPr>
              <p:nvPr/>
            </p:nvSpPr>
            <p:spPr bwMode="auto">
              <a:xfrm>
                <a:off x="2697" y="5209"/>
                <a:ext cx="896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9" name="AutoShape 30"/>
            <p:cNvSpPr>
              <a:spLocks noChangeShapeType="1"/>
            </p:cNvSpPr>
            <p:nvPr/>
          </p:nvSpPr>
          <p:spPr bwMode="auto">
            <a:xfrm>
              <a:off x="5866" y="2629"/>
              <a:ext cx="1" cy="407"/>
            </a:xfrm>
            <a:prstGeom prst="straightConnector1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AutoShape 29"/>
            <p:cNvSpPr>
              <a:spLocks noChangeShapeType="1"/>
            </p:cNvSpPr>
            <p:nvPr/>
          </p:nvSpPr>
          <p:spPr bwMode="auto">
            <a:xfrm flipH="1" flipV="1">
              <a:off x="4591" y="2459"/>
              <a:ext cx="404" cy="1"/>
            </a:xfrm>
            <a:prstGeom prst="straightConnector1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AutoShape 28"/>
            <p:cNvSpPr>
              <a:spLocks noChangeShapeType="1"/>
            </p:cNvSpPr>
            <p:nvPr/>
          </p:nvSpPr>
          <p:spPr bwMode="auto">
            <a:xfrm>
              <a:off x="3843" y="2628"/>
              <a:ext cx="1" cy="424"/>
            </a:xfrm>
            <a:prstGeom prst="straightConnector1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AutoShape 27"/>
            <p:cNvSpPr>
              <a:spLocks noChangeShapeType="1"/>
            </p:cNvSpPr>
            <p:nvPr/>
          </p:nvSpPr>
          <p:spPr bwMode="auto">
            <a:xfrm flipH="1">
              <a:off x="4379" y="3221"/>
              <a:ext cx="722" cy="1"/>
            </a:xfrm>
            <a:prstGeom prst="straightConnector1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 flipH="1">
              <a:off x="3181" y="3382"/>
              <a:ext cx="676" cy="428"/>
            </a:xfrm>
            <a:custGeom>
              <a:avLst/>
              <a:gdLst>
                <a:gd name="T0" fmla="*/ 0 w 610"/>
                <a:gd name="T1" fmla="*/ 0 h 1263"/>
                <a:gd name="T2" fmla="*/ 610 w 610"/>
                <a:gd name="T3" fmla="*/ 1233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10" h="1263">
                  <a:moveTo>
                    <a:pt x="0" y="0"/>
                  </a:moveTo>
                  <a:cubicBezTo>
                    <a:pt x="0" y="899"/>
                    <a:pt x="1" y="1263"/>
                    <a:pt x="610" y="1233"/>
                  </a:cubicBez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Rectangle 25"/>
            <p:cNvSpPr>
              <a:spLocks noChangeArrowheads="1"/>
            </p:cNvSpPr>
            <p:nvPr/>
          </p:nvSpPr>
          <p:spPr bwMode="auto">
            <a:xfrm>
              <a:off x="8604" y="2650"/>
              <a:ext cx="2320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настольные</a:t>
              </a:r>
              <a:b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</a:b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ноутбуки</a:t>
              </a:r>
              <a:b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</a:b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планшетные</a:t>
              </a:r>
              <a:b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</a:b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смартфоны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встроенные в приборы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AutoShape 24"/>
            <p:cNvSpPr>
              <a:spLocks/>
            </p:cNvSpPr>
            <p:nvPr/>
          </p:nvSpPr>
          <p:spPr bwMode="auto">
            <a:xfrm flipH="1">
              <a:off x="8459" y="2631"/>
              <a:ext cx="120" cy="1180"/>
            </a:xfrm>
            <a:prstGeom prst="rightBracket">
              <a:avLst>
                <a:gd name="adj" fmla="val 81944"/>
              </a:avLst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26" name="Group 20"/>
            <p:cNvGrpSpPr>
              <a:grpSpLocks/>
            </p:cNvGrpSpPr>
            <p:nvPr/>
          </p:nvGrpSpPr>
          <p:grpSpPr bwMode="auto">
            <a:xfrm flipV="1">
              <a:off x="8255" y="3102"/>
              <a:ext cx="206" cy="238"/>
              <a:chOff x="2697" y="4692"/>
              <a:chExt cx="896" cy="1035"/>
            </a:xfrm>
          </p:grpSpPr>
          <p:sp>
            <p:nvSpPr>
              <p:cNvPr id="9231" name="Line 23"/>
              <p:cNvSpPr>
                <a:spLocks noChangeShapeType="1"/>
              </p:cNvSpPr>
              <p:nvPr/>
            </p:nvSpPr>
            <p:spPr bwMode="auto">
              <a:xfrm flipV="1">
                <a:off x="2697" y="4692"/>
                <a:ext cx="896" cy="51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32" name="Line 22"/>
              <p:cNvSpPr>
                <a:spLocks noChangeShapeType="1"/>
              </p:cNvSpPr>
              <p:nvPr/>
            </p:nvSpPr>
            <p:spPr bwMode="auto">
              <a:xfrm>
                <a:off x="2697" y="5210"/>
                <a:ext cx="896" cy="51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33" name="Line 21"/>
              <p:cNvSpPr>
                <a:spLocks noChangeShapeType="1"/>
              </p:cNvSpPr>
              <p:nvPr/>
            </p:nvSpPr>
            <p:spPr bwMode="auto">
              <a:xfrm>
                <a:off x="2697" y="5209"/>
                <a:ext cx="896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27" name="AutoShape 19"/>
            <p:cNvSpPr>
              <a:spLocks noChangeShapeType="1"/>
            </p:cNvSpPr>
            <p:nvPr/>
          </p:nvSpPr>
          <p:spPr bwMode="auto">
            <a:xfrm>
              <a:off x="6631" y="3221"/>
              <a:ext cx="1624" cy="1"/>
            </a:xfrm>
            <a:prstGeom prst="straightConnector1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6850" y="3900"/>
              <a:ext cx="1930" cy="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процессор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память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устройства ввода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устройства вывода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AutoShape 17"/>
            <p:cNvSpPr>
              <a:spLocks/>
            </p:cNvSpPr>
            <p:nvPr/>
          </p:nvSpPr>
          <p:spPr bwMode="auto">
            <a:xfrm flipH="1">
              <a:off x="6699" y="3859"/>
              <a:ext cx="90" cy="1290"/>
            </a:xfrm>
            <a:prstGeom prst="rightBracket">
              <a:avLst>
                <a:gd name="adj" fmla="val 67986"/>
              </a:avLst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30" name="Group 13"/>
            <p:cNvGrpSpPr>
              <a:grpSpLocks/>
            </p:cNvGrpSpPr>
            <p:nvPr/>
          </p:nvGrpSpPr>
          <p:grpSpPr bwMode="auto">
            <a:xfrm>
              <a:off x="6522" y="4203"/>
              <a:ext cx="291" cy="291"/>
              <a:chOff x="5015" y="7871"/>
              <a:chExt cx="291" cy="291"/>
            </a:xfrm>
          </p:grpSpPr>
          <p:sp>
            <p:nvSpPr>
              <p:cNvPr id="9228" name="AutoShape 16"/>
              <p:cNvSpPr>
                <a:spLocks noChangeArrowheads="1"/>
              </p:cNvSpPr>
              <p:nvPr/>
            </p:nvSpPr>
            <p:spPr bwMode="auto">
              <a:xfrm>
                <a:off x="5015" y="7871"/>
                <a:ext cx="291" cy="291"/>
              </a:xfrm>
              <a:prstGeom prst="flowChartSummingJunction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29" name="Line 15"/>
              <p:cNvSpPr>
                <a:spLocks noChangeShapeType="1"/>
              </p:cNvSpPr>
              <p:nvPr/>
            </p:nvSpPr>
            <p:spPr bwMode="auto">
              <a:xfrm>
                <a:off x="5016" y="8016"/>
                <a:ext cx="288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30" name="Line 14"/>
              <p:cNvSpPr>
                <a:spLocks noChangeShapeType="1"/>
              </p:cNvSpPr>
              <p:nvPr/>
            </p:nvSpPr>
            <p:spPr bwMode="auto">
              <a:xfrm rot="-5400000">
                <a:off x="5018" y="8015"/>
                <a:ext cx="288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5973" y="3416"/>
              <a:ext cx="542" cy="952"/>
            </a:xfrm>
            <a:custGeom>
              <a:avLst/>
              <a:gdLst>
                <a:gd name="T0" fmla="*/ 0 w 610"/>
                <a:gd name="T1" fmla="*/ 0 h 1263"/>
                <a:gd name="T2" fmla="*/ 610 w 610"/>
                <a:gd name="T3" fmla="*/ 1233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10" h="1263">
                  <a:moveTo>
                    <a:pt x="0" y="0"/>
                  </a:moveTo>
                  <a:cubicBezTo>
                    <a:pt x="0" y="899"/>
                    <a:pt x="1" y="1263"/>
                    <a:pt x="610" y="1233"/>
                  </a:cubicBez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16" name="Rectangle 11"/>
            <p:cNvSpPr>
              <a:spLocks noChangeArrowheads="1"/>
            </p:cNvSpPr>
            <p:nvPr/>
          </p:nvSpPr>
          <p:spPr bwMode="auto">
            <a:xfrm>
              <a:off x="4121" y="4124"/>
              <a:ext cx="1430" cy="338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программы 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17" name="Freeform 10"/>
            <p:cNvSpPr>
              <a:spLocks/>
            </p:cNvSpPr>
            <p:nvPr/>
          </p:nvSpPr>
          <p:spPr bwMode="auto">
            <a:xfrm>
              <a:off x="4834" y="3416"/>
              <a:ext cx="961" cy="714"/>
            </a:xfrm>
            <a:custGeom>
              <a:avLst/>
              <a:gdLst>
                <a:gd name="T0" fmla="*/ 1463 w 1463"/>
                <a:gd name="T1" fmla="*/ 0 h 994"/>
                <a:gd name="T2" fmla="*/ 0 w 1463"/>
                <a:gd name="T3" fmla="*/ 994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63" h="994">
                  <a:moveTo>
                    <a:pt x="1463" y="0"/>
                  </a:moveTo>
                  <a:cubicBezTo>
                    <a:pt x="1463" y="678"/>
                    <a:pt x="748" y="302"/>
                    <a:pt x="0" y="994"/>
                  </a:cubicBez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0" name="AutoShape 9"/>
            <p:cNvSpPr>
              <a:spLocks/>
            </p:cNvSpPr>
            <p:nvPr/>
          </p:nvSpPr>
          <p:spPr bwMode="auto">
            <a:xfrm>
              <a:off x="4101" y="4764"/>
              <a:ext cx="120" cy="532"/>
            </a:xfrm>
            <a:prstGeom prst="rightBracket">
              <a:avLst>
                <a:gd name="adj" fmla="val 36944"/>
              </a:avLst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1" name="Rectangle 8"/>
            <p:cNvSpPr>
              <a:spLocks noChangeArrowheads="1"/>
            </p:cNvSpPr>
            <p:nvPr/>
          </p:nvSpPr>
          <p:spPr bwMode="auto">
            <a:xfrm>
              <a:off x="2676" y="4736"/>
              <a:ext cx="1449" cy="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системные</a:t>
              </a:r>
              <a:b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</a:b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прикладные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9222" name="Group 4"/>
            <p:cNvGrpSpPr>
              <a:grpSpLocks/>
            </p:cNvGrpSpPr>
            <p:nvPr/>
          </p:nvGrpSpPr>
          <p:grpSpPr bwMode="auto">
            <a:xfrm flipH="1" flipV="1">
              <a:off x="4236" y="4911"/>
              <a:ext cx="206" cy="238"/>
              <a:chOff x="2697" y="4692"/>
              <a:chExt cx="896" cy="1035"/>
            </a:xfrm>
          </p:grpSpPr>
          <p:sp>
            <p:nvSpPr>
              <p:cNvPr id="9225" name="Line 7"/>
              <p:cNvSpPr>
                <a:spLocks noChangeShapeType="1"/>
              </p:cNvSpPr>
              <p:nvPr/>
            </p:nvSpPr>
            <p:spPr bwMode="auto">
              <a:xfrm flipV="1">
                <a:off x="2697" y="4692"/>
                <a:ext cx="896" cy="51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26" name="Line 6"/>
              <p:cNvSpPr>
                <a:spLocks noChangeShapeType="1"/>
              </p:cNvSpPr>
              <p:nvPr/>
            </p:nvSpPr>
            <p:spPr bwMode="auto">
              <a:xfrm>
                <a:off x="2697" y="5210"/>
                <a:ext cx="896" cy="51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27" name="Line 5"/>
              <p:cNvSpPr>
                <a:spLocks noChangeShapeType="1"/>
              </p:cNvSpPr>
              <p:nvPr/>
            </p:nvSpPr>
            <p:spPr bwMode="auto">
              <a:xfrm>
                <a:off x="2697" y="5209"/>
                <a:ext cx="896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9223" name="Freeform 3"/>
            <p:cNvSpPr>
              <a:spLocks/>
            </p:cNvSpPr>
            <p:nvPr/>
          </p:nvSpPr>
          <p:spPr bwMode="auto">
            <a:xfrm flipH="1">
              <a:off x="4442" y="4464"/>
              <a:ext cx="431" cy="574"/>
            </a:xfrm>
            <a:custGeom>
              <a:avLst/>
              <a:gdLst>
                <a:gd name="T0" fmla="*/ 0 w 610"/>
                <a:gd name="T1" fmla="*/ 0 h 1263"/>
                <a:gd name="T2" fmla="*/ 610 w 610"/>
                <a:gd name="T3" fmla="*/ 1233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10" h="1263">
                  <a:moveTo>
                    <a:pt x="0" y="0"/>
                  </a:moveTo>
                  <a:cubicBezTo>
                    <a:pt x="0" y="899"/>
                    <a:pt x="1" y="1263"/>
                    <a:pt x="610" y="1233"/>
                  </a:cubicBez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4" name="Rectangle 2"/>
            <p:cNvSpPr>
              <a:spLocks noChangeArrowheads="1"/>
            </p:cNvSpPr>
            <p:nvPr/>
          </p:nvSpPr>
          <p:spPr bwMode="auto">
            <a:xfrm>
              <a:off x="6629" y="2885"/>
              <a:ext cx="1733" cy="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по конструкции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10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Другая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333FF"/>
      </a:hlink>
      <a:folHlink>
        <a:srgbClr val="CC009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33FF"/>
        </a:hlink>
        <a:folHlink>
          <a:srgbClr val="CC0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192</TotalTime>
  <Words>796</Words>
  <Application>Microsoft Office PowerPoint</Application>
  <PresentationFormat>Экран (4:3)</PresentationFormat>
  <Paragraphs>113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Тема1</vt:lpstr>
      <vt:lpstr>Введение в информатику</vt:lpstr>
      <vt:lpstr>Компьютеры и программы</vt:lpstr>
      <vt:lpstr>Что такое информатика?</vt:lpstr>
      <vt:lpstr>Какие бывают компьютеры?</vt:lpstr>
      <vt:lpstr>Какие бывают компьютеры?</vt:lpstr>
      <vt:lpstr>Какие бывают компьютеры?</vt:lpstr>
      <vt:lpstr>Программы</vt:lpstr>
      <vt:lpstr>Программы</vt:lpstr>
      <vt:lpstr>Программы</vt:lpstr>
      <vt:lpstr>Программы</vt:lpstr>
      <vt:lpstr>Данные</vt:lpstr>
      <vt:lpstr>Данные</vt:lpstr>
      <vt:lpstr>Как устроены компьютеры?</vt:lpstr>
      <vt:lpstr>Как устроены компьютеры?</vt:lpstr>
      <vt:lpstr>Как устроены компьютеры?</vt:lpstr>
      <vt:lpstr>Решите кроссворд!</vt:lpstr>
      <vt:lpstr>Выводы:</vt:lpstr>
      <vt:lpstr>Интеллект-карта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Информатика</dc:creator>
  <cp:lastModifiedBy>Информатика</cp:lastModifiedBy>
  <cp:revision>13</cp:revision>
  <dcterms:created xsi:type="dcterms:W3CDTF">2015-09-10T09:33:07Z</dcterms:created>
  <dcterms:modified xsi:type="dcterms:W3CDTF">2015-09-11T04:42:46Z</dcterms:modified>
</cp:coreProperties>
</file>