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268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CC"/>
    <a:srgbClr val="00FF00"/>
    <a:srgbClr val="00FFFF"/>
    <a:srgbClr val="23A31D"/>
    <a:srgbClr val="CCCC00"/>
    <a:srgbClr val="FF0000"/>
    <a:srgbClr val="66FF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3E52-4E5F-4B66-AE13-3930C71EE00B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558A-17E0-4E70-881B-073284C33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3E52-4E5F-4B66-AE13-3930C71EE00B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558A-17E0-4E70-881B-073284C33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3E52-4E5F-4B66-AE13-3930C71EE00B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558A-17E0-4E70-881B-073284C33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3E52-4E5F-4B66-AE13-3930C71EE00B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558A-17E0-4E70-881B-073284C33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3E52-4E5F-4B66-AE13-3930C71EE00B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558A-17E0-4E70-881B-073284C33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3E52-4E5F-4B66-AE13-3930C71EE00B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558A-17E0-4E70-881B-073284C33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3E52-4E5F-4B66-AE13-3930C71EE00B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558A-17E0-4E70-881B-073284C33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3E52-4E5F-4B66-AE13-3930C71EE00B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558A-17E0-4E70-881B-073284C33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3E52-4E5F-4B66-AE13-3930C71EE00B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558A-17E0-4E70-881B-073284C33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3E52-4E5F-4B66-AE13-3930C71EE00B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558A-17E0-4E70-881B-073284C33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3E52-4E5F-4B66-AE13-3930C71EE00B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558A-17E0-4E70-881B-073284C33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43E52-4E5F-4B66-AE13-3930C71EE00B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4558A-17E0-4E70-881B-073284C333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img0.liveinternet.ru/images/attach/c/2/65/158/65158133_55938426_7bd332cfb3a4.png" TargetMode="External"/><Relationship Id="rId3" Type="http://schemas.openxmlformats.org/officeDocument/2006/relationships/hyperlink" Target="http://www.hqoboi.com/img/nature/romashki-foto-20.jpg" TargetMode="External"/><Relationship Id="rId7" Type="http://schemas.openxmlformats.org/officeDocument/2006/relationships/slide" Target="slide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fotoramochki.com/fony/fon-94.jpg" TargetMode="External"/><Relationship Id="rId5" Type="http://schemas.openxmlformats.org/officeDocument/2006/relationships/hyperlink" Target="http://pic.sirius.dn.ua/di/V6KY/what-kind-of-cheburashka.jpg" TargetMode="External"/><Relationship Id="rId4" Type="http://schemas.openxmlformats.org/officeDocument/2006/relationships/hyperlink" Target="http://www.bankoboev.ru/fons/ODY4Ng==/Bankoboev.Ru_travka_i_romashki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495928" y="6137920"/>
            <a:ext cx="648072" cy="72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 descr="http://www.bankoboev.ru/fons/ODY4Ng==/Bankoboev.Ru_travka_i_romashk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http://img-fotki.yandex.ru/get/9310/16969765.1b4/0_87a03_b3a6c829_M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56992"/>
            <a:ext cx="336155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Управляющая кнопка: сведения 24">
            <a:hlinkClick r:id="" action="ppaction://hlinkshowjump?jump=lastslide" highlightClick="1"/>
          </p:cNvPr>
          <p:cNvSpPr/>
          <p:nvPr/>
        </p:nvSpPr>
        <p:spPr>
          <a:xfrm>
            <a:off x="7380312" y="6138000"/>
            <a:ext cx="720000" cy="720000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771800" y="0"/>
            <a:ext cx="48245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Технологический прием «Ромашка»</a:t>
            </a:r>
            <a:endParaRPr lang="ru-RU" sz="2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31840" y="1196752"/>
            <a:ext cx="410819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Русский язык,</a:t>
            </a:r>
          </a:p>
          <a:p>
            <a:pPr algn="ctr"/>
            <a:r>
              <a:rPr lang="ru-RU" sz="4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 класс</a:t>
            </a:r>
            <a:endParaRPr lang="ru-RU" sz="4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8495928" y="6137920"/>
            <a:ext cx="648072" cy="72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771800" y="2636912"/>
            <a:ext cx="482453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Ромашки для </a:t>
            </a:r>
            <a:r>
              <a:rPr lang="ru-RU" sz="4000" b="1" dirty="0" err="1" smtClean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Чебурашки</a:t>
            </a:r>
            <a:endParaRPr lang="ru-RU" sz="4000" b="1" cap="none" spc="0" dirty="0">
              <a:ln w="1905"/>
              <a:solidFill>
                <a:srgbClr val="FF006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59832" y="4221088"/>
            <a:ext cx="5760640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Штекель</a:t>
            </a:r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Светлана Николаевна</a:t>
            </a:r>
          </a:p>
          <a:p>
            <a:pPr algn="ctr"/>
            <a:r>
              <a:rPr lang="ru-RU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учитель начальных классов</a:t>
            </a:r>
          </a:p>
          <a:p>
            <a:pPr algn="ctr"/>
            <a:r>
              <a:rPr lang="ru-RU" sz="2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Шахтерской ОШ </a:t>
            </a:r>
            <a:r>
              <a:rPr lang="en-US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I-III </a:t>
            </a:r>
            <a:r>
              <a:rPr lang="ru-RU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ступеней №4</a:t>
            </a:r>
          </a:p>
          <a:p>
            <a:pPr algn="ctr"/>
            <a:r>
              <a:rPr lang="ru-RU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Донецкой области</a:t>
            </a:r>
          </a:p>
          <a:p>
            <a:pPr algn="ctr"/>
            <a:endParaRPr lang="ru-RU" sz="2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fondosya.com/wallpapers/margaritas-800x6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045910" y="188641"/>
            <a:ext cx="305218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Дорогой друг!</a:t>
            </a:r>
            <a:endParaRPr lang="ru-RU" sz="36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Рисунок 5" descr="http://img-fotki.yandex.ru/get/9310/16969765.1b4/0_87a03_b3a6c829_M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441701"/>
            <a:ext cx="3361556" cy="2416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95928" y="6137920"/>
            <a:ext cx="648072" cy="72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763688" y="1052736"/>
            <a:ext cx="6264696" cy="36009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Помоги </a:t>
            </a:r>
            <a:r>
              <a:rPr lang="ru-RU" sz="2800" b="1" dirty="0" err="1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Чебурашке</a:t>
            </a:r>
            <a:r>
              <a:rPr lang="ru-RU" sz="28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определить склонение имен существительных, а затем – их число.</a:t>
            </a:r>
          </a:p>
          <a:p>
            <a:pPr algn="ctr"/>
            <a:r>
              <a:rPr lang="ru-RU" sz="28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Кликни по слайду - и ромашка для</a:t>
            </a:r>
          </a:p>
          <a:p>
            <a:pPr algn="ctr"/>
            <a:r>
              <a:rPr lang="ru-RU" sz="2800" b="1" dirty="0" err="1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Чебурашки</a:t>
            </a:r>
            <a:r>
              <a:rPr lang="ru-RU" sz="28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начнет вращаться.</a:t>
            </a:r>
          </a:p>
          <a:p>
            <a:pPr algn="ctr"/>
            <a:r>
              <a:rPr lang="ru-RU" sz="28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</a:t>
            </a:r>
          </a:p>
          <a:p>
            <a:pPr algn="ctr"/>
            <a:r>
              <a:rPr lang="ru-RU" sz="28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Желаю успехов!</a:t>
            </a:r>
          </a:p>
          <a:p>
            <a:pPr algn="ctr"/>
            <a:endParaRPr lang="ru-RU" sz="3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fotoramochki.com/fony/fon-9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495928" y="6137920"/>
            <a:ext cx="648072" cy="72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http://img-fotki.yandex.ru/get/9310/16969765.1b4/0_87a03_b3a6c829_M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41701"/>
            <a:ext cx="2771800" cy="2416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4"/>
          <p:cNvGrpSpPr/>
          <p:nvPr/>
        </p:nvGrpSpPr>
        <p:grpSpPr>
          <a:xfrm>
            <a:off x="2696819" y="56219"/>
            <a:ext cx="5420653" cy="5527113"/>
            <a:chOff x="2696819" y="56219"/>
            <a:chExt cx="5420653" cy="5527113"/>
          </a:xfrm>
        </p:grpSpPr>
        <p:sp>
          <p:nvSpPr>
            <p:cNvPr id="6" name="Овал 5"/>
            <p:cNvSpPr/>
            <p:nvPr/>
          </p:nvSpPr>
          <p:spPr>
            <a:xfrm rot="529098">
              <a:off x="5236305" y="56219"/>
              <a:ext cx="900000" cy="2160000"/>
            </a:xfrm>
            <a:prstGeom prst="ellipse">
              <a:avLst/>
            </a:prstGeom>
            <a:gradFill>
              <a:gsLst>
                <a:gs pos="0">
                  <a:schemeClr val="tx2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сирень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 rot="19585701">
              <a:off x="3942027" y="329340"/>
              <a:ext cx="900000" cy="2160000"/>
            </a:xfrm>
            <a:prstGeom prst="ellipse">
              <a:avLst/>
            </a:prstGeom>
            <a:gradFill>
              <a:gsLst>
                <a:gs pos="0">
                  <a:srgbClr val="00FF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дядя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 rot="3308998">
              <a:off x="6345566" y="815157"/>
              <a:ext cx="900000" cy="2160000"/>
            </a:xfrm>
            <a:prstGeom prst="ellipse">
              <a:avLst/>
            </a:prstGeom>
            <a:gradFill>
              <a:gsLst>
                <a:gs pos="0">
                  <a:srgbClr val="FF0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береза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 rot="14144759">
              <a:off x="3467761" y="2752776"/>
              <a:ext cx="900000" cy="2160000"/>
            </a:xfrm>
            <a:prstGeom prst="ellipse">
              <a:avLst/>
            </a:prstGeom>
            <a:gradFill>
              <a:gsLst>
                <a:gs pos="0">
                  <a:srgbClr val="7030A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ягода</a:t>
              </a:r>
            </a:p>
          </p:txBody>
        </p:sp>
        <p:sp>
          <p:nvSpPr>
            <p:cNvPr id="10" name="Овал 9"/>
            <p:cNvSpPr/>
            <p:nvPr/>
          </p:nvSpPr>
          <p:spPr>
            <a:xfrm rot="8957998">
              <a:off x="5852408" y="3219354"/>
              <a:ext cx="900000" cy="2160000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Костя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 rot="664664">
              <a:off x="4555103" y="3423332"/>
              <a:ext cx="900000" cy="2160000"/>
            </a:xfrm>
            <a:prstGeom prst="ellipse">
              <a:avLst/>
            </a:prstGeom>
            <a:gradFill>
              <a:gsLst>
                <a:gs pos="100000">
                  <a:srgbClr val="FF33CC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герой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 rot="6640599">
              <a:off x="6587472" y="2215251"/>
              <a:ext cx="900000" cy="2160000"/>
            </a:xfrm>
            <a:prstGeom prst="ellipse">
              <a:avLst/>
            </a:prstGeom>
            <a:gradFill>
              <a:gsLst>
                <a:gs pos="0">
                  <a:srgbClr val="00FFFF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голубь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 rot="16930144">
              <a:off x="3291193" y="1547516"/>
              <a:ext cx="900000" cy="2088748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кисть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Блок-схема: узел 14"/>
          <p:cNvSpPr/>
          <p:nvPr/>
        </p:nvSpPr>
        <p:spPr>
          <a:xfrm>
            <a:off x="4860032" y="2348880"/>
            <a:ext cx="1080120" cy="1008112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1</a:t>
            </a:r>
            <a:endParaRPr lang="ru-RU" sz="20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скл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 rot="20227856">
            <a:off x="57175" y="243938"/>
            <a:ext cx="3185614" cy="1779913"/>
          </a:xfrm>
          <a:prstGeom prst="ellipse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20102191">
            <a:off x="84770" y="482087"/>
            <a:ext cx="300875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Выпишите имена существительные </a:t>
            </a:r>
          </a:p>
          <a:p>
            <a:pPr algn="ctr"/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1-го склонения </a:t>
            </a:r>
            <a:endParaRPr lang="ru-RU" sz="2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22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2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60000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820000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460000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fotoramochki.com/fony/fon-9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495928" y="6137920"/>
            <a:ext cx="648072" cy="72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http://img-fotki.yandex.ru/get/9310/16969765.1b4/0_87a03_b3a6c829_M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41701"/>
            <a:ext cx="2771800" cy="2416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4"/>
          <p:cNvGrpSpPr/>
          <p:nvPr/>
        </p:nvGrpSpPr>
        <p:grpSpPr>
          <a:xfrm>
            <a:off x="2626368" y="56221"/>
            <a:ext cx="5491104" cy="5527111"/>
            <a:chOff x="2626368" y="56221"/>
            <a:chExt cx="5491104" cy="5527111"/>
          </a:xfrm>
        </p:grpSpPr>
        <p:sp>
          <p:nvSpPr>
            <p:cNvPr id="6" name="Овал 5"/>
            <p:cNvSpPr/>
            <p:nvPr/>
          </p:nvSpPr>
          <p:spPr>
            <a:xfrm rot="529098">
              <a:off x="5236302" y="56221"/>
              <a:ext cx="900000" cy="2160000"/>
            </a:xfrm>
            <a:prstGeom prst="ellipse">
              <a:avLst/>
            </a:prstGeom>
            <a:gradFill>
              <a:gsLst>
                <a:gs pos="0">
                  <a:schemeClr val="tx2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дождь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 rot="19585701">
              <a:off x="3942027" y="329340"/>
              <a:ext cx="900000" cy="2160000"/>
            </a:xfrm>
            <a:prstGeom prst="ellipse">
              <a:avLst/>
            </a:prstGeom>
            <a:gradFill>
              <a:gsLst>
                <a:gs pos="0">
                  <a:srgbClr val="00FF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ель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 rot="3308998">
              <a:off x="6345566" y="815157"/>
              <a:ext cx="900000" cy="2160000"/>
            </a:xfrm>
            <a:prstGeom prst="ellipse">
              <a:avLst/>
            </a:prstGeom>
            <a:gradFill>
              <a:gsLst>
                <a:gs pos="0">
                  <a:srgbClr val="FF0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uk-UA" sz="3600" b="1" dirty="0" err="1" smtClean="0">
                  <a:solidFill>
                    <a:schemeClr val="tx1"/>
                  </a:solidFill>
                </a:rPr>
                <a:t>мышь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 rot="14144759">
              <a:off x="3467761" y="2752776"/>
              <a:ext cx="900000" cy="2160000"/>
            </a:xfrm>
            <a:prstGeom prst="ellipse">
              <a:avLst/>
            </a:prstGeom>
            <a:gradFill>
              <a:gsLst>
                <a:gs pos="0">
                  <a:srgbClr val="7030A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колено</a:t>
              </a:r>
            </a:p>
          </p:txBody>
        </p:sp>
        <p:sp>
          <p:nvSpPr>
            <p:cNvPr id="10" name="Овал 9"/>
            <p:cNvSpPr/>
            <p:nvPr/>
          </p:nvSpPr>
          <p:spPr>
            <a:xfrm rot="8957998">
              <a:off x="5852408" y="3219354"/>
              <a:ext cx="900000" cy="2160000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Катя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 rot="664664">
              <a:off x="4555103" y="3423332"/>
              <a:ext cx="900000" cy="2160000"/>
            </a:xfrm>
            <a:prstGeom prst="ellipse">
              <a:avLst/>
            </a:prstGeom>
            <a:gradFill>
              <a:gsLst>
                <a:gs pos="100000">
                  <a:srgbClr val="FF33CC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апрель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 rot="6640599">
              <a:off x="6587472" y="2215251"/>
              <a:ext cx="900000" cy="2160000"/>
            </a:xfrm>
            <a:prstGeom prst="ellipse">
              <a:avLst/>
            </a:prstGeom>
            <a:gradFill>
              <a:gsLst>
                <a:gs pos="0">
                  <a:srgbClr val="00FFFF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uk-UA" sz="3600" b="1" dirty="0" smtClean="0">
                  <a:solidFill>
                    <a:schemeClr val="tx1"/>
                  </a:solidFill>
                </a:rPr>
                <a:t>стекло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 rot="16930144">
              <a:off x="3256368" y="1504381"/>
              <a:ext cx="900000" cy="216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косуля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Блок-схема: узел 14"/>
          <p:cNvSpPr/>
          <p:nvPr/>
        </p:nvSpPr>
        <p:spPr>
          <a:xfrm>
            <a:off x="4860032" y="2276872"/>
            <a:ext cx="1080120" cy="108012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2 </a:t>
            </a:r>
            <a:r>
              <a:rPr lang="ru-RU" sz="2400" b="1" dirty="0" err="1" smtClean="0">
                <a:solidFill>
                  <a:schemeClr val="tx1"/>
                </a:solidFill>
              </a:rPr>
              <a:t>скл</a:t>
            </a:r>
            <a:r>
              <a:rPr lang="ru-RU" sz="2400" b="1" dirty="0" smtClean="0">
                <a:solidFill>
                  <a:schemeClr val="tx1"/>
                </a:solidFill>
              </a:rPr>
              <a:t>.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 rot="20227856">
            <a:off x="57175" y="243938"/>
            <a:ext cx="3185614" cy="1779913"/>
          </a:xfrm>
          <a:prstGeom prst="ellipse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rot="19927076">
            <a:off x="90859" y="497276"/>
            <a:ext cx="299482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Выпишите имена  существительные </a:t>
            </a:r>
          </a:p>
          <a:p>
            <a:pPr algn="ctr"/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2-го склонения </a:t>
            </a:r>
            <a:endParaRPr lang="ru-RU" sz="2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fotoramochki.com/fony/fon-9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495928" y="6137920"/>
            <a:ext cx="648072" cy="72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http://img-fotki.yandex.ru/get/9310/16969765.1b4/0_87a03_b3a6c829_M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41701"/>
            <a:ext cx="2771800" cy="2416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4"/>
          <p:cNvGrpSpPr/>
          <p:nvPr/>
        </p:nvGrpSpPr>
        <p:grpSpPr>
          <a:xfrm>
            <a:off x="2626368" y="56220"/>
            <a:ext cx="5491104" cy="5527112"/>
            <a:chOff x="2626368" y="56220"/>
            <a:chExt cx="5491104" cy="5527112"/>
          </a:xfrm>
        </p:grpSpPr>
        <p:sp>
          <p:nvSpPr>
            <p:cNvPr id="6" name="Овал 5"/>
            <p:cNvSpPr/>
            <p:nvPr/>
          </p:nvSpPr>
          <p:spPr>
            <a:xfrm rot="529098">
              <a:off x="5236302" y="56220"/>
              <a:ext cx="900000" cy="2160000"/>
            </a:xfrm>
            <a:prstGeom prst="ellipse">
              <a:avLst/>
            </a:prstGeom>
            <a:gradFill>
              <a:gsLst>
                <a:gs pos="0">
                  <a:schemeClr val="tx2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олень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 rot="19585701">
              <a:off x="3942027" y="329340"/>
              <a:ext cx="900000" cy="2160000"/>
            </a:xfrm>
            <a:prstGeom prst="ellipse">
              <a:avLst/>
            </a:prstGeom>
            <a:gradFill>
              <a:gsLst>
                <a:gs pos="0">
                  <a:srgbClr val="00FF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сеть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 rot="3308998">
              <a:off x="6345566" y="815157"/>
              <a:ext cx="900000" cy="2160000"/>
            </a:xfrm>
            <a:prstGeom prst="ellipse">
              <a:avLst/>
            </a:prstGeom>
            <a:gradFill>
              <a:gsLst>
                <a:gs pos="0">
                  <a:srgbClr val="FF0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uk-UA" sz="3600" b="1" dirty="0" err="1" smtClean="0">
                  <a:solidFill>
                    <a:schemeClr val="tx1"/>
                  </a:solidFill>
                </a:rPr>
                <a:t>грусть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 rot="14144759">
              <a:off x="3467761" y="2752776"/>
              <a:ext cx="900000" cy="2160000"/>
            </a:xfrm>
            <a:prstGeom prst="ellipse">
              <a:avLst/>
            </a:prstGeom>
            <a:gradFill>
              <a:gsLst>
                <a:gs pos="0">
                  <a:srgbClr val="7030A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степь</a:t>
              </a:r>
            </a:p>
          </p:txBody>
        </p:sp>
        <p:sp>
          <p:nvSpPr>
            <p:cNvPr id="10" name="Овал 9"/>
            <p:cNvSpPr/>
            <p:nvPr/>
          </p:nvSpPr>
          <p:spPr>
            <a:xfrm rot="8957998">
              <a:off x="5852408" y="3219354"/>
              <a:ext cx="900000" cy="2160000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кость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 rot="664664">
              <a:off x="4555103" y="3423332"/>
              <a:ext cx="900000" cy="2160000"/>
            </a:xfrm>
            <a:prstGeom prst="ellipse">
              <a:avLst/>
            </a:prstGeom>
            <a:gradFill>
              <a:gsLst>
                <a:gs pos="100000">
                  <a:srgbClr val="FF33CC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рояль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 rot="6640599">
              <a:off x="6587472" y="2215251"/>
              <a:ext cx="900000" cy="2160000"/>
            </a:xfrm>
            <a:prstGeom prst="ellipse">
              <a:avLst/>
            </a:prstGeom>
            <a:gradFill>
              <a:gsLst>
                <a:gs pos="0">
                  <a:srgbClr val="00FFFF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uk-UA" sz="3600" b="1" dirty="0" err="1" smtClean="0">
                  <a:solidFill>
                    <a:schemeClr val="tx1"/>
                  </a:solidFill>
                </a:rPr>
                <a:t>ветка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 rot="16930144">
              <a:off x="3256368" y="1504381"/>
              <a:ext cx="900000" cy="216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колесо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Блок-схема: узел 15"/>
          <p:cNvSpPr/>
          <p:nvPr/>
        </p:nvSpPr>
        <p:spPr>
          <a:xfrm>
            <a:off x="4860032" y="2276872"/>
            <a:ext cx="1080120" cy="108012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3 </a:t>
            </a:r>
            <a:r>
              <a:rPr lang="ru-RU" sz="2400" b="1" dirty="0" err="1" smtClean="0">
                <a:solidFill>
                  <a:schemeClr val="tx1"/>
                </a:solidFill>
              </a:rPr>
              <a:t>скл</a:t>
            </a:r>
            <a:r>
              <a:rPr lang="ru-RU" sz="2400" b="1" dirty="0" smtClean="0">
                <a:solidFill>
                  <a:schemeClr val="tx1"/>
                </a:solidFill>
              </a:rPr>
              <a:t>.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 rot="20227856">
            <a:off x="57175" y="243938"/>
            <a:ext cx="3185614" cy="1779913"/>
          </a:xfrm>
          <a:prstGeom prst="ellipse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 rot="20039332">
            <a:off x="112079" y="461783"/>
            <a:ext cx="305758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Выпишите имена  существительные </a:t>
            </a:r>
          </a:p>
          <a:p>
            <a:pPr algn="ctr"/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3-го склонения</a:t>
            </a:r>
            <a:endParaRPr lang="ru-RU" sz="2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fotoramochki.com/fony/fon-9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495928" y="6137920"/>
            <a:ext cx="648072" cy="72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http://img-fotki.yandex.ru/get/9310/16969765.1b4/0_87a03_b3a6c829_M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41701"/>
            <a:ext cx="2771800" cy="2416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4"/>
          <p:cNvGrpSpPr/>
          <p:nvPr/>
        </p:nvGrpSpPr>
        <p:grpSpPr>
          <a:xfrm>
            <a:off x="2626368" y="56219"/>
            <a:ext cx="5491104" cy="5527113"/>
            <a:chOff x="2626368" y="56219"/>
            <a:chExt cx="5491104" cy="5527113"/>
          </a:xfrm>
        </p:grpSpPr>
        <p:sp>
          <p:nvSpPr>
            <p:cNvPr id="6" name="Овал 5"/>
            <p:cNvSpPr/>
            <p:nvPr/>
          </p:nvSpPr>
          <p:spPr>
            <a:xfrm rot="529098">
              <a:off x="5236305" y="56219"/>
              <a:ext cx="900000" cy="2160000"/>
            </a:xfrm>
            <a:prstGeom prst="ellipse">
              <a:avLst/>
            </a:prstGeom>
            <a:gradFill>
              <a:gsLst>
                <a:gs pos="0">
                  <a:schemeClr val="tx2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дети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 rot="19585701">
              <a:off x="3942027" y="329340"/>
              <a:ext cx="900000" cy="2160000"/>
            </a:xfrm>
            <a:prstGeom prst="ellipse">
              <a:avLst/>
            </a:prstGeom>
            <a:gradFill>
              <a:gsLst>
                <a:gs pos="0">
                  <a:srgbClr val="00FF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обеды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 rot="3308998">
              <a:off x="6345566" y="815157"/>
              <a:ext cx="900000" cy="2160000"/>
            </a:xfrm>
            <a:prstGeom prst="ellipse">
              <a:avLst/>
            </a:prstGeom>
            <a:gradFill>
              <a:gsLst>
                <a:gs pos="0">
                  <a:srgbClr val="FF0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uk-UA" sz="3600" b="1" dirty="0" smtClean="0">
                  <a:solidFill>
                    <a:schemeClr val="tx1"/>
                  </a:solidFill>
                </a:rPr>
                <a:t>город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 rot="14144759">
              <a:off x="3467761" y="2752776"/>
              <a:ext cx="900000" cy="2160000"/>
            </a:xfrm>
            <a:prstGeom prst="ellipse">
              <a:avLst/>
            </a:prstGeom>
            <a:gradFill>
              <a:gsLst>
                <a:gs pos="0">
                  <a:srgbClr val="7030A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день</a:t>
              </a:r>
            </a:p>
          </p:txBody>
        </p:sp>
        <p:sp>
          <p:nvSpPr>
            <p:cNvPr id="10" name="Овал 9"/>
            <p:cNvSpPr/>
            <p:nvPr/>
          </p:nvSpPr>
          <p:spPr>
            <a:xfrm rot="8957998">
              <a:off x="5852408" y="3219354"/>
              <a:ext cx="900000" cy="2160000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сын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 rot="664664">
              <a:off x="4555103" y="3423332"/>
              <a:ext cx="900000" cy="2160000"/>
            </a:xfrm>
            <a:prstGeom prst="ellipse">
              <a:avLst/>
            </a:prstGeom>
            <a:gradFill>
              <a:gsLst>
                <a:gs pos="100000">
                  <a:srgbClr val="FF33CC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орехи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 rot="6640599">
              <a:off x="6587472" y="2215251"/>
              <a:ext cx="900000" cy="2160000"/>
            </a:xfrm>
            <a:prstGeom prst="ellipse">
              <a:avLst/>
            </a:prstGeom>
            <a:gradFill>
              <a:gsLst>
                <a:gs pos="0">
                  <a:srgbClr val="00FFFF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uk-UA" sz="3600" b="1" dirty="0" err="1" smtClean="0">
                  <a:solidFill>
                    <a:schemeClr val="tx1"/>
                  </a:solidFill>
                </a:rPr>
                <a:t>ягоды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 rot="16930144">
              <a:off x="3256368" y="1504381"/>
              <a:ext cx="900000" cy="216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</a:rPr>
                <a:t>озеро</a:t>
              </a:r>
              <a:endParaRPr lang="ru-RU" sz="3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Блок-схема: узел 14"/>
          <p:cNvSpPr/>
          <p:nvPr/>
        </p:nvSpPr>
        <p:spPr>
          <a:xfrm>
            <a:off x="4932040" y="2348880"/>
            <a:ext cx="936104" cy="936104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ед.ч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 rot="20227856">
            <a:off x="57175" y="243938"/>
            <a:ext cx="3185614" cy="1779913"/>
          </a:xfrm>
          <a:prstGeom prst="ellipse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-396551" y="2967335"/>
            <a:ext cx="439248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endParaRPr lang="ru-RU" sz="2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19766508">
            <a:off x="60184" y="496891"/>
            <a:ext cx="307428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Выпишите имена существительные единственного числа</a:t>
            </a:r>
            <a:endParaRPr lang="ru-RU" sz="2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fotoramochki.com/fony/fon-9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img-fotki.yandex.ru/get/9310/16969765.1b4/0_87a03_b3a6c829_M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41701"/>
            <a:ext cx="2771800" cy="2416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4"/>
          <p:cNvGrpSpPr/>
          <p:nvPr/>
        </p:nvGrpSpPr>
        <p:grpSpPr>
          <a:xfrm>
            <a:off x="2626368" y="56219"/>
            <a:ext cx="5491104" cy="5527113"/>
            <a:chOff x="2626368" y="56219"/>
            <a:chExt cx="5491104" cy="5527113"/>
          </a:xfrm>
        </p:grpSpPr>
        <p:sp>
          <p:nvSpPr>
            <p:cNvPr id="6" name="Овал 5"/>
            <p:cNvSpPr/>
            <p:nvPr/>
          </p:nvSpPr>
          <p:spPr>
            <a:xfrm rot="529098">
              <a:off x="5236302" y="56219"/>
              <a:ext cx="900000" cy="2160000"/>
            </a:xfrm>
            <a:prstGeom prst="ellipse">
              <a:avLst/>
            </a:prstGeom>
            <a:gradFill>
              <a:gsLst>
                <a:gs pos="0">
                  <a:schemeClr val="tx2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400" b="1" dirty="0" smtClean="0">
                  <a:solidFill>
                    <a:schemeClr val="tx1"/>
                  </a:solidFill>
                </a:rPr>
                <a:t>сапог</a:t>
              </a:r>
              <a:endParaRPr lang="ru-RU" sz="34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 rot="19585701">
              <a:off x="3942027" y="329340"/>
              <a:ext cx="900000" cy="2160000"/>
            </a:xfrm>
            <a:prstGeom prst="ellipse">
              <a:avLst/>
            </a:prstGeom>
            <a:gradFill>
              <a:gsLst>
                <a:gs pos="0">
                  <a:srgbClr val="00FF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400" b="1" dirty="0" smtClean="0">
                  <a:solidFill>
                    <a:schemeClr val="tx1"/>
                  </a:solidFill>
                </a:rPr>
                <a:t>дороги</a:t>
              </a:r>
              <a:endParaRPr lang="ru-RU" sz="34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 rot="3308998">
              <a:off x="6345566" y="815157"/>
              <a:ext cx="900000" cy="2160000"/>
            </a:xfrm>
            <a:prstGeom prst="ellipse">
              <a:avLst/>
            </a:prstGeom>
            <a:gradFill>
              <a:gsLst>
                <a:gs pos="0">
                  <a:srgbClr val="FF0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uk-UA" sz="3400" b="1" dirty="0" err="1" smtClean="0">
                  <a:solidFill>
                    <a:schemeClr val="tx1"/>
                  </a:solidFill>
                </a:rPr>
                <a:t>пальцы</a:t>
              </a:r>
              <a:endParaRPr lang="ru-RU" sz="3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 rot="14144759">
              <a:off x="3467761" y="2752776"/>
              <a:ext cx="900000" cy="2160000"/>
            </a:xfrm>
            <a:prstGeom prst="ellipse">
              <a:avLst/>
            </a:prstGeom>
            <a:gradFill>
              <a:gsLst>
                <a:gs pos="0">
                  <a:srgbClr val="7030A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400" b="1" dirty="0" smtClean="0">
                  <a:solidFill>
                    <a:schemeClr val="tx1"/>
                  </a:solidFill>
                </a:rPr>
                <a:t>моря</a:t>
              </a:r>
            </a:p>
          </p:txBody>
        </p:sp>
        <p:sp>
          <p:nvSpPr>
            <p:cNvPr id="10" name="Овал 9"/>
            <p:cNvSpPr/>
            <p:nvPr/>
          </p:nvSpPr>
          <p:spPr>
            <a:xfrm rot="8957998">
              <a:off x="5852408" y="3219354"/>
              <a:ext cx="900000" cy="2160000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400" b="1" dirty="0" smtClean="0">
                  <a:solidFill>
                    <a:schemeClr val="tx1"/>
                  </a:solidFill>
                </a:rPr>
                <a:t>окна</a:t>
              </a:r>
              <a:endParaRPr lang="ru-RU" sz="34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 rot="664664">
              <a:off x="4555103" y="3423332"/>
              <a:ext cx="900000" cy="2160000"/>
            </a:xfrm>
            <a:prstGeom prst="ellipse">
              <a:avLst/>
            </a:prstGeom>
            <a:gradFill>
              <a:gsLst>
                <a:gs pos="100000">
                  <a:srgbClr val="FF33CC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3400" b="1" dirty="0" smtClean="0">
                  <a:solidFill>
                    <a:schemeClr val="tx1"/>
                  </a:solidFill>
                </a:rPr>
                <a:t>гора</a:t>
              </a:r>
              <a:endParaRPr lang="ru-RU" sz="34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 rot="6640599">
              <a:off x="6587472" y="2215251"/>
              <a:ext cx="900000" cy="2160000"/>
            </a:xfrm>
            <a:prstGeom prst="ellipse">
              <a:avLst/>
            </a:prstGeom>
            <a:gradFill>
              <a:gsLst>
                <a:gs pos="0">
                  <a:srgbClr val="00FFFF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400" b="1" dirty="0" smtClean="0">
                  <a:solidFill>
                    <a:schemeClr val="tx1"/>
                  </a:solidFill>
                </a:rPr>
                <a:t>топор</a:t>
              </a:r>
              <a:endParaRPr lang="ru-RU" sz="34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 rot="16930144">
              <a:off x="3256368" y="1504381"/>
              <a:ext cx="900000" cy="216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3400" b="1" dirty="0" smtClean="0">
                  <a:solidFill>
                    <a:schemeClr val="tx1"/>
                  </a:solidFill>
                </a:rPr>
                <a:t>лес</a:t>
              </a:r>
              <a:endParaRPr lang="ru-RU" sz="3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Блок-схема: узел 14"/>
          <p:cNvSpPr/>
          <p:nvPr/>
        </p:nvSpPr>
        <p:spPr>
          <a:xfrm>
            <a:off x="4860032" y="2276872"/>
            <a:ext cx="1080120" cy="108012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мн.ч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 rot="20227856">
            <a:off x="-31878" y="233637"/>
            <a:ext cx="3185614" cy="1779913"/>
          </a:xfrm>
          <a:prstGeom prst="ellipse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 rot="19916211">
            <a:off x="135132" y="416775"/>
            <a:ext cx="274052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Выпишите имена существительные множественного числа</a:t>
            </a:r>
            <a:endParaRPr lang="ru-RU" sz="2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Управляющая кнопка: далее 21">
            <a:hlinkClick r:id="" action="ppaction://hlinkshowjump?jump=nextslide" highlightClick="1"/>
          </p:cNvPr>
          <p:cNvSpPr/>
          <p:nvPr/>
        </p:nvSpPr>
        <p:spPr>
          <a:xfrm>
            <a:off x="8495928" y="6137920"/>
            <a:ext cx="648072" cy="72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fotoramochki.com/fony/fon-9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img-fotki.yandex.ru/get/9310/16969765.1b4/0_87a03_b3a6c829_M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92896"/>
            <a:ext cx="421196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http://img0.liveinternet.ru/images/attach/c/2/65/158/65158133_55938426_7bd332cfb3a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3789040"/>
            <a:ext cx="3657600" cy="3305175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211960" y="404664"/>
            <a:ext cx="4752528" cy="33547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Дорогие ребята!</a:t>
            </a:r>
          </a:p>
          <a:p>
            <a:pPr algn="ctr"/>
            <a:r>
              <a:rPr lang="ru-RU" sz="3200" b="1" cap="none" spc="0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 быстро справились с заданием, </a:t>
            </a:r>
            <a:r>
              <a:rPr lang="ru-RU" sz="32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собрали красивый букет ромашек для </a:t>
            </a:r>
            <a:r>
              <a:rPr lang="ru-RU" sz="3200" b="1" dirty="0" err="1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Чебурашки</a:t>
            </a:r>
            <a:r>
              <a:rPr lang="ru-RU" sz="32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r>
              <a:rPr lang="ru-RU" sz="3200" b="1" cap="none" spc="0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ru-RU" sz="4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Молодцы!</a:t>
            </a:r>
            <a:endParaRPr lang="ru-RU" sz="48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Управляющая кнопка: документ 13">
            <a:hlinkClick r:id="" action="ppaction://hlinkshowjump?jump=endshow" highlightClick="1"/>
          </p:cNvPr>
          <p:cNvSpPr/>
          <p:nvPr/>
        </p:nvSpPr>
        <p:spPr>
          <a:xfrm>
            <a:off x="8423920" y="6165304"/>
            <a:ext cx="720080" cy="692696"/>
          </a:xfrm>
          <a:prstGeom prst="actionButtonDocument">
            <a:avLst/>
          </a:prstGeom>
          <a:solidFill>
            <a:schemeClr val="accent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fotoramochki.com/fony/fon-9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233925" y="260649"/>
            <a:ext cx="467615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Интернет-ресурсы</a:t>
            </a:r>
            <a:endParaRPr lang="ru-RU" sz="4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11560" y="1340774"/>
            <a:ext cx="756084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3"/>
              </a:rPr>
              <a:t>http://www.hqoboi.com/img/nature/romashki-foto-20.jpg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фон 2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4"/>
              </a:rPr>
              <a:t>http://www.bankoboev.ru/fons/ODY4Ng==/Bankoboev.Ru_travka_i_romashki.jpg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фон 1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5"/>
              </a:rPr>
              <a:t>http://pic.sirius.dn.ua/di/V6KY/what-kind-of-cheburashka.jpg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чебурашка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6"/>
              </a:rPr>
              <a:t>http://fotoramochki.com/fony/fon-94.jpg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фон3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Управляющая кнопка: возврат 5">
            <a:hlinkClick r:id="rId7" action="ppaction://hlinksldjump" highlightClick="1"/>
          </p:cNvPr>
          <p:cNvSpPr/>
          <p:nvPr/>
        </p:nvSpPr>
        <p:spPr>
          <a:xfrm>
            <a:off x="7956376" y="6237312"/>
            <a:ext cx="971600" cy="620688"/>
          </a:xfrm>
          <a:prstGeom prst="actionButtonReturn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429000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8"/>
              </a:rPr>
              <a:t>http://img0.liveinternet.ru/images/attach/c/2//65/158/65158133_55938426_7bd332cfb3a4.png</a:t>
            </a:r>
            <a:r>
              <a:rPr lang="ru-RU" dirty="0" smtClean="0"/>
              <a:t>  ромашки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2336</TotalTime>
  <Words>179</Words>
  <Application>Microsoft Office PowerPoint</Application>
  <PresentationFormat>Экран (4:3)</PresentationFormat>
  <Paragraphs>77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Школа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Штекель</dc:creator>
  <cp:lastModifiedBy>Штекель </cp:lastModifiedBy>
  <cp:revision>227</cp:revision>
  <dcterms:created xsi:type="dcterms:W3CDTF">2014-04-26T14:52:48Z</dcterms:created>
  <dcterms:modified xsi:type="dcterms:W3CDTF">2015-08-06T09:43:53Z</dcterms:modified>
</cp:coreProperties>
</file>