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70" r:id="rId4"/>
    <p:sldId id="285" r:id="rId5"/>
    <p:sldId id="280" r:id="rId6"/>
    <p:sldId id="271" r:id="rId7"/>
    <p:sldId id="272" r:id="rId8"/>
    <p:sldId id="274" r:id="rId9"/>
    <p:sldId id="273" r:id="rId10"/>
    <p:sldId id="286" r:id="rId11"/>
    <p:sldId id="275" r:id="rId12"/>
    <p:sldId id="276" r:id="rId13"/>
    <p:sldId id="277" r:id="rId14"/>
    <p:sldId id="281" r:id="rId15"/>
    <p:sldId id="278" r:id="rId16"/>
    <p:sldId id="289" r:id="rId17"/>
    <p:sldId id="282" r:id="rId18"/>
    <p:sldId id="283" r:id="rId19"/>
    <p:sldId id="284" r:id="rId20"/>
    <p:sldId id="263" r:id="rId21"/>
    <p:sldId id="279" r:id="rId22"/>
    <p:sldId id="257" r:id="rId23"/>
    <p:sldId id="258" r:id="rId24"/>
    <p:sldId id="267" r:id="rId25"/>
    <p:sldId id="259" r:id="rId26"/>
    <p:sldId id="288" r:id="rId27"/>
    <p:sldId id="268" r:id="rId28"/>
    <p:sldId id="269" r:id="rId29"/>
    <p:sldId id="262" r:id="rId30"/>
    <p:sldId id="260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7EA32AD-EE4E-40F7-BAB1-9C5D5FCBB964}" type="datetimeFigureOut">
              <a:rPr lang="ru-RU" smtClean="0"/>
              <a:pPr/>
              <a:t>09.07.2016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2D32F4B-CC83-4E04-BCE8-EF48E7F47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at-who.com/m/michurin-i-v.html" TargetMode="External"/><Relationship Id="rId3" Type="http://schemas.openxmlformats.org/officeDocument/2006/relationships/hyperlink" Target="http://nplit.ru/books/item/f00/s00/z0000054/st013.shtml" TargetMode="External"/><Relationship Id="rId7" Type="http://schemas.openxmlformats.org/officeDocument/2006/relationships/hyperlink" Target="http://www.aphorisme.ru/about-authors/michurin/?q=3729" TargetMode="External"/><Relationship Id="rId2" Type="http://schemas.openxmlformats.org/officeDocument/2006/relationships/hyperlink" Target="https://ru.wikipedia.org/wik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ankgorodov.ru/" TargetMode="External"/><Relationship Id="rId5" Type="http://schemas.openxmlformats.org/officeDocument/2006/relationships/hyperlink" Target="http://zateevo.ru/?alias=Michurin&amp;section=page" TargetMode="External"/><Relationship Id="rId4" Type="http://schemas.openxmlformats.org/officeDocument/2006/relationships/hyperlink" Target="http://www.inventor.perm.ru/persons/inventor_michurin.htm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>
                <a:latin typeface="Dotum" pitchFamily="34" charset="-127"/>
                <a:ea typeface="Dotum" pitchFamily="34" charset="-127"/>
              </a:rPr>
              <a:t>Иван Владимирович </a:t>
            </a:r>
            <a:r>
              <a:rPr lang="ru-RU" sz="4800" dirty="0" smtClean="0">
                <a:latin typeface="Dotum" pitchFamily="34" charset="-127"/>
                <a:ea typeface="Dotum" pitchFamily="34" charset="-127"/>
              </a:rPr>
              <a:t>Мичурин</a:t>
            </a:r>
            <a:endParaRPr lang="ru-RU" sz="4800" dirty="0"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Конкурс </a:t>
            </a:r>
            <a:r>
              <a:rPr lang="ru-RU" dirty="0" smtClean="0"/>
              <a:t>презентаций</a:t>
            </a:r>
          </a:p>
          <a:p>
            <a:r>
              <a:rPr lang="ru-RU" dirty="0" smtClean="0"/>
              <a:t> </a:t>
            </a:r>
            <a:r>
              <a:rPr lang="ru-RU" dirty="0"/>
              <a:t>«Великие люди России</a:t>
            </a:r>
            <a:r>
              <a:rPr lang="ru-RU" dirty="0" smtClean="0"/>
              <a:t>»</a:t>
            </a:r>
            <a:endParaRPr lang="en-US" dirty="0" smtClean="0"/>
          </a:p>
          <a:p>
            <a:r>
              <a:rPr lang="ru-RU" dirty="0" smtClean="0"/>
              <a:t>Номинация</a:t>
            </a:r>
          </a:p>
          <a:p>
            <a:r>
              <a:rPr lang="ru-RU" dirty="0" smtClean="0"/>
              <a:t> «Великие ученые и деятели науки»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Презентация для сайта </a:t>
            </a:r>
            <a:r>
              <a:rPr lang="ru-RU" dirty="0"/>
              <a:t>«Сообщество взаимопомощи учителей </a:t>
            </a:r>
            <a:r>
              <a:rPr lang="ru-RU" dirty="0" err="1"/>
              <a:t>Pedsovet.su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602128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Рогачёва </a:t>
            </a:r>
            <a:r>
              <a:rPr lang="ru-RU" dirty="0"/>
              <a:t>И</a:t>
            </a:r>
            <a:r>
              <a:rPr lang="ru-RU" dirty="0" smtClean="0"/>
              <a:t>нна Александровна, учитель начальных классов  МАОУ СОШ № 22 г.Тамбова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25477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- Мы </a:t>
            </a:r>
            <a:r>
              <a:rPr lang="ru-RU" dirty="0"/>
              <a:t>не можем ждать милостей от природы, взять их у неё - наша </a:t>
            </a:r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563888" y="3356992"/>
            <a:ext cx="5112568" cy="2664296"/>
          </a:xfrm>
        </p:spPr>
        <p:txBody>
          <a:bodyPr/>
          <a:lstStyle/>
          <a:p>
            <a:r>
              <a:rPr lang="ru-RU" dirty="0" smtClean="0"/>
              <a:t>Эти слова были девизом работы великого ученого.</a:t>
            </a:r>
            <a:endParaRPr lang="ru-RU" dirty="0"/>
          </a:p>
        </p:txBody>
      </p:sp>
      <p:pic>
        <p:nvPicPr>
          <p:cNvPr id="24580" name="Picture 4" descr="http://zateevo.ru/userfiles/image/Rossiane/Michurin/Michurin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3312368" cy="44712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ru-RU" dirty="0" smtClean="0"/>
              <a:t>         Иван Владимирович родился в деревне Долгое </a:t>
            </a:r>
            <a:r>
              <a:rPr lang="ru-RU" dirty="0" err="1" smtClean="0"/>
              <a:t>Пронского</a:t>
            </a:r>
            <a:r>
              <a:rPr lang="ru-RU" dirty="0" smtClean="0"/>
              <a:t> уезда Рязанской губернии 27 октября 1855 г.</a:t>
            </a:r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          Прадед, дед и отец Мичурина были любителями плодоводства. В бывшей Калужской губернии, где жили раньше предки Мичурина, до сих пор известны выведенные одним из этих предков мичуринские груши.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биографии: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3779912" y="521296"/>
            <a:ext cx="5364088" cy="6336704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800" dirty="0" smtClean="0"/>
              <a:t>       Мальчик занимался с отцом садом, пасекой, посадками и прививками. </a:t>
            </a:r>
          </a:p>
          <a:p>
            <a:pPr algn="r">
              <a:buNone/>
            </a:pPr>
            <a:r>
              <a:rPr lang="ru-RU" sz="2800" dirty="0" smtClean="0"/>
              <a:t>В восьмилетнем возрасте в  </a:t>
            </a:r>
          </a:p>
          <a:p>
            <a:pPr algn="r">
              <a:buNone/>
            </a:pPr>
            <a:r>
              <a:rPr lang="ru-RU" sz="2800" dirty="0" smtClean="0"/>
              <a:t>совершенстве умел производить </a:t>
            </a:r>
          </a:p>
          <a:p>
            <a:pPr algn="r">
              <a:buNone/>
            </a:pPr>
            <a:r>
              <a:rPr lang="ru-RU" sz="2800" dirty="0" smtClean="0"/>
              <a:t>различные виды прививок растений (окулировку, копулировку и аблактировку).</a:t>
            </a:r>
            <a:endParaRPr lang="ru-RU" sz="2800" dirty="0"/>
          </a:p>
        </p:txBody>
      </p:sp>
      <p:pic>
        <p:nvPicPr>
          <p:cNvPr id="5" name="Picture 4" descr="https://upload.wikimedia.org/wikipedia/commons/thumb/a/a8/Michurin_0004_privivka.jpg/200px-Michurin_0004_priviv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4072172" cy="295232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3789040"/>
            <a:ext cx="3131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Рисунок Мичурина из статьи «Полезные советы по делу садоводства», 1903 г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f/Michurin_at_the_age_of_five.jpg/150px-Michurin_at_the_age_of_fi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32656"/>
            <a:ext cx="3672408" cy="602275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2348880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Мичурин в пятилетнем возрасте в костюме казачка</a:t>
            </a:r>
            <a:endParaRPr lang="ru-RU" sz="2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И. В. Мичурину удалось окончить  уездное училище и поступить в Рязанскую гимназию. Но из гимназии его скоро исключили под предлогом "непочтительности" к начальству.</a:t>
            </a:r>
          </a:p>
          <a:p>
            <a:pPr>
              <a:buNone/>
            </a:pPr>
            <a:r>
              <a:rPr lang="ru-RU" dirty="0" smtClean="0"/>
              <a:t>            И. В. Мичурин мечтал о высшем образовании, но ему не удалось окончить даже среднюю школу. Девятнадцатилетний Мичурин вынужден был стать конторщиком товарной конторы на станции Козлов </a:t>
            </a:r>
            <a:r>
              <a:rPr lang="ru-RU" dirty="0" err="1" smtClean="0"/>
              <a:t>Рязано-Уральской</a:t>
            </a:r>
            <a:r>
              <a:rPr lang="ru-RU" dirty="0" smtClean="0"/>
              <a:t> железной дороги с месячной заработной платой в 12 рублей.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 1874 г. И. В. Мичурин женился на дочери рабочего Александре Васильевне Петрушиной. Это привело его к разрыву с родителями - обедневшими дворянами, которые возмутились таким выбором сына. Почти в нищете начинал свой самостоятельный жизненный путь Иван Владимирович. Но скромный железнодорожный конторщик, заброшенный судьбой в глухой провинциальный городок Козлов, был полон радужных надежд и мечтаний.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Начало было положено с крошечного палисадника около домика в городе. Здесь на маленьком клочке земли И. В. Мичурин мог развести лишь небольшое количество плодовых деревьев. </a:t>
            </a:r>
          </a:p>
          <a:p>
            <a:pPr>
              <a:buNone/>
            </a:pPr>
            <a:r>
              <a:rPr lang="ru-RU" dirty="0" smtClean="0"/>
              <a:t>          Только в 1895 г. Иван Владимирович Мичурин смог накопить денег на покупку усадьбы за городом, куда вместе с женой перенёс на руках свои дорогие растения.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"После 30 лет всестороннего теоретического и практического изучения жизни растений вообще и, в частности, дела садоводства и его нужд в местностях средней части России, после того как я объехал и осмотрел все выдающиеся в то время сады и садовые заведения, а также на основании личного испытания качеств и свойств плодовых деревьев, годных для культуры в средней и северной частях …России, я в 1888 г. пришёл к заключению о слишком низком уровне состояния нашего садоводства...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 Становилась очевидной крайняя необходимость радикального улучшения ассортиментов наших садов пополнением их более продуктивными сортами лучшего качества, что и вынудило меня в 1888 г. основать садовый питомник с исключительной целью выведения новых лучших и более продуктивных сортов плодовых растений".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9971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     "Посевы 1887 года". Из неё видно, что И. В. Мичурин самым напряжённым образом работал над множеством растений. Тут и плодово-ягодные - груши, яблоки, вишни, сливы и персики; тут и овощи - дыни, арбузы; тут и цветочные и декоративные - гвоздики, примулы, гладиолусы, петуньи, бегонии, глоксинии, цикламены, </a:t>
            </a:r>
            <a:r>
              <a:rPr lang="ru-RU" dirty="0" err="1" smtClean="0"/>
              <a:t>кали-стегии</a:t>
            </a:r>
            <a:r>
              <a:rPr lang="ru-RU" dirty="0" smtClean="0"/>
              <a:t>, лилии, георгины, нарциссы и др.; все перечисленные растения - разных сортов. В той же записи значатся различные пальмы, драцены, магнолии, камелии, </a:t>
            </a:r>
            <a:r>
              <a:rPr lang="ru-RU" dirty="0" err="1" smtClean="0"/>
              <a:t>саговик</a:t>
            </a:r>
            <a:r>
              <a:rPr lang="ru-RU" dirty="0" smtClean="0"/>
              <a:t>, эвкалипт, лимон, апельсин, померанец, кедр, ель </a:t>
            </a:r>
            <a:r>
              <a:rPr lang="ru-RU" dirty="0" err="1" smtClean="0"/>
              <a:t>Энгельмана</a:t>
            </a:r>
            <a:r>
              <a:rPr lang="ru-RU" dirty="0" smtClean="0"/>
              <a:t> и т. д.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дневниках он пишет: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       Велико было удивление царского правительства, когда о </a:t>
            </a:r>
            <a:r>
              <a:rPr lang="ru-RU" dirty="0" err="1" smtClean="0"/>
              <a:t>козловском</a:t>
            </a:r>
            <a:r>
              <a:rPr lang="ru-RU" dirty="0" smtClean="0"/>
              <a:t> "чудаке" стали приходить известия из-за границы. "В 1898 г. </a:t>
            </a:r>
            <a:r>
              <a:rPr lang="ru-RU" dirty="0" err="1" smtClean="0"/>
              <a:t>всеканадский</a:t>
            </a:r>
            <a:r>
              <a:rPr lang="ru-RU" dirty="0" smtClean="0"/>
              <a:t> съезд фермеров, собравшийся после суровой зимы, констатировал, что все старые сорта вишен как европейского, так и американского происхождения в Канаде вымерзли, за исключением "Плодородной Мичурина" из г. Козлова (в России)".</a:t>
            </a:r>
          </a:p>
          <a:p>
            <a:pPr>
              <a:buNone/>
            </a:pPr>
            <a:r>
              <a:rPr lang="ru-RU" dirty="0" smtClean="0"/>
              <a:t>           Американцы предложили купить за огромные деньги его сад, а ему — переехать в Америку. Иван Владимирович категорически отказался. Отказался, несмотря на то что в дореволюционной России его не признавали, а церковь преследовала как безбожника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Под влиянием известий из Америки даже толстокожее царское правительство забеспокоилось. Оно наградило И. В. Мичурина крестом "Святой Анны" 3-й степени "за заслуги на сельскохозяйственном поприще</a:t>
            </a:r>
            <a:endParaRPr lang="ru-RU" dirty="0"/>
          </a:p>
        </p:txBody>
      </p:sp>
      <p:pic>
        <p:nvPicPr>
          <p:cNvPr id="4098" name="Picture 2" descr="http://ewrika.lv/files/pic/1355136501images.jp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140968"/>
            <a:ext cx="4824536" cy="32517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upload.wikimedia.org/wikipedia/commons/thumb/8/8d/Michurin_080_dnewn_1024.jpg/200px-Michurin_080_dnewn_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275856" cy="4438787"/>
          </a:xfrm>
          <a:prstGeom prst="rect">
            <a:avLst/>
          </a:prstGeom>
          <a:noFill/>
        </p:spPr>
      </p:pic>
      <p:pic>
        <p:nvPicPr>
          <p:cNvPr id="35844" name="Picture 4" descr="https://upload.wikimedia.org/wikipedia/commons/thumb/0/0a/Michurin_072_dnewn_1024.jpg/800px-Michurin_072_dnewn_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60648"/>
            <a:ext cx="2298842" cy="3020105"/>
          </a:xfrm>
          <a:prstGeom prst="rect">
            <a:avLst/>
          </a:prstGeom>
          <a:noFill/>
        </p:spPr>
      </p:pic>
      <p:pic>
        <p:nvPicPr>
          <p:cNvPr id="35846" name="Picture 6" descr="https://upload.wikimedia.org/wikipedia/commons/thumb/3/32/Michurin_068_dnewn_1024.jpg/104px-Michurin_068_dnewn_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88640"/>
            <a:ext cx="1944216" cy="2243328"/>
          </a:xfrm>
          <a:prstGeom prst="rect">
            <a:avLst/>
          </a:prstGeom>
          <a:noFill/>
        </p:spPr>
      </p:pic>
      <p:pic>
        <p:nvPicPr>
          <p:cNvPr id="35848" name="Picture 8" descr="https://upload.wikimedia.org/wikipedia/commons/thumb/a/ac/Michurin_062_dnevn_1024.jpg/92px-Michurin_062_dnevn_1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3429000"/>
            <a:ext cx="2448272" cy="316678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419872" y="2420888"/>
            <a:ext cx="2987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Страницы из дневника И. В. Мичурина с записями и зарисовками, касающимися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653136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/>
              <a:t>вишне-черешневых</a:t>
            </a:r>
            <a:r>
              <a:rPr lang="ru-RU" sz="2400" dirty="0" smtClean="0"/>
              <a:t> гибридов.</a:t>
            </a:r>
          </a:p>
          <a:p>
            <a:r>
              <a:rPr lang="ru-RU" sz="2400" dirty="0" smtClean="0"/>
              <a:t>	Относятся к разным периодам жизни ученого.</a:t>
            </a:r>
            <a:endParaRPr lang="ru-RU" sz="2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После революции 1918 г. два раза у И. В. Мичурина в Козлове побывал Михаил Иванович Калинин. В Козлове выросли новые научно-исследовательские и учебные заведения имени Мичурина: Селекционно-генетическая станция, Институт северного плодоводства, техникум, высшая школа. Самый город Козлов превратился в Мичуринск - крупный научный центр северного плодоводства. В 1934 г. восьмидесятилетний И. В. Мичурин писал: "Жизнь стала другой, полной смысла, интересной, радостной".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2-91.ru/upload/images/photo/42/b5/8241cac4a8768e2cac0677e968041316006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7272808" cy="60775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5976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Художник П.И.Котов </a:t>
            </a:r>
            <a:r>
              <a:rPr lang="ru-RU" b="1" dirty="0" smtClean="0"/>
              <a:t>Мичурин</a:t>
            </a:r>
            <a:r>
              <a:rPr lang="ru-RU" dirty="0" smtClean="0"/>
              <a:t> со студентами.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   Мичурин вывел свыше 150 новых гибридных сортов, среди которых были: яблонь — 45 сортов, груш — 20, вишен — 13, слив (среди них три сорта ренклодов)— 15, черешен — 6, крыжовника — 1, земляники — 1, актинидии — 5, рябины — 3, грецкого ореха — 3, абрикосов — 9, миндаля — 2, айвы — 2, винограда — 8, смородины — 6, малины — 4, ежевики — 4, шелковицы (тутовое дерево) — 2, ореха (фундук) — 1, томатов — 1, лилии — 1, белой акации — 1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Итоги трудов ученого-садовода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51020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Кроме нового гибридного ассортимента, в питомнике имелось свыше 800 видов исходных растительных</a:t>
            </a:r>
          </a:p>
          <a:p>
            <a:pPr>
              <a:buNone/>
            </a:pPr>
            <a:r>
              <a:rPr lang="ru-RU" dirty="0" smtClean="0"/>
              <a:t> форм, </a:t>
            </a:r>
          </a:p>
          <a:p>
            <a:pPr>
              <a:buNone/>
            </a:pPr>
            <a:r>
              <a:rPr lang="ru-RU" dirty="0" smtClean="0"/>
              <a:t>собранных Мичуриным </a:t>
            </a:r>
          </a:p>
          <a:p>
            <a:pPr>
              <a:buNone/>
            </a:pPr>
            <a:r>
              <a:rPr lang="ru-RU" dirty="0" smtClean="0"/>
              <a:t>с самых различных точек </a:t>
            </a:r>
          </a:p>
          <a:p>
            <a:pPr>
              <a:buNone/>
            </a:pPr>
            <a:r>
              <a:rPr lang="ru-RU" dirty="0" smtClean="0"/>
              <a:t>Земного шара</a:t>
            </a:r>
            <a:endParaRPr lang="ru-RU" dirty="0"/>
          </a:p>
        </p:txBody>
      </p:sp>
      <p:pic>
        <p:nvPicPr>
          <p:cNvPr id="36866" name="Picture 2" descr="https://upload.wikimedia.org/wikipedia/ru/thumb/e/e0/%D0%9C%D0%B8%D1%87%D1%83%D1%80%D0%B8%D0%BD%D0%92%D0%9A%D0%B0%D0%B1%D0%B8%D0%BD%D0%B5%D1%82%D0%B51926.jpg/220px-%D0%9C%D0%B8%D1%87%D1%83%D1%80%D0%B8%D0%BD%D0%92%D0%9A%D0%B0%D0%B1%D0%B8%D0%BD%D0%B5%D1%82%D0%B51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336442"/>
            <a:ext cx="3391644" cy="41778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99592" y="4077072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И. В. Мичурин за работой в своем кабинете. 1926 г.</a:t>
            </a:r>
            <a:endParaRPr lang="ru-RU" sz="28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    В 1934 на базе питомника Мичурина создана генетическая лаборатория, в настоящее время — Центральная генетическая лаборатория им. И. В. Мичурина (ЦГЛ РАСХН), занимается разработкой методов выведения новых сортов плодовых культур, селекционной работой.</a:t>
            </a:r>
          </a:p>
          <a:p>
            <a:pPr>
              <a:buNone/>
            </a:pPr>
            <a:r>
              <a:rPr lang="ru-RU" dirty="0" smtClean="0"/>
              <a:t>           В результате плодотворной деятельности учёного г. Мичуринск превратился в общероссийский центр садоводства, впоследствии здесь также появился НИИ плодоводства им. Мичурина, Мичуринский государственный аграрный университет. Мичуринский район имеет крупные плодопитомники и плодоводческие хозяйства.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196752"/>
            <a:ext cx="4932040" cy="566124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i="1" dirty="0" smtClean="0"/>
              <a:t>       «</a:t>
            </a:r>
            <a:r>
              <a:rPr lang="ru-RU" i="1" dirty="0"/>
              <a:t>Я, как помню себя, всегда и всецело был поглощён только одним стремлением к занятиям выращивать те или другие растения, и настолько сильно было такое увлечение, что я почти даже не замечал многих остальных деталей жизни».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себе Мичурин писал так:</a:t>
            </a:r>
            <a:endParaRPr lang="ru-RU" dirty="0"/>
          </a:p>
        </p:txBody>
      </p:sp>
      <p:pic>
        <p:nvPicPr>
          <p:cNvPr id="18434" name="Picture 2" descr="http://www.genetics.timacad.ru/images/PolyakovaSNO/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4505738" cy="337930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7 июня 1935 г. ушёл из жизни творец новой жизни в мире растений. </a:t>
            </a:r>
          </a:p>
          <a:p>
            <a:pPr>
              <a:buNone/>
            </a:pPr>
            <a:r>
              <a:rPr lang="ru-RU" dirty="0" smtClean="0"/>
              <a:t>         Могила Ивана Владимировича Мичурина находится на площади города Мичуринска, недалеко от высшей школы, в которой растут кадры молодых мичуринцев, продолжающих его дело.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402832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098" name="Picture 2" descr="Michurin 1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60648"/>
            <a:ext cx="4825464" cy="622733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55576" y="980728"/>
            <a:ext cx="316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Мичурин И.В.</a:t>
            </a:r>
            <a:endParaRPr lang="ru-RU" sz="4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    Русский биолог и селекционер, автор многих сортов плодово-ягодных культур, доктор биологии, заслуженный деятель науки и техники, почётный член Академии наук СССР (1935), академик ВАСХНИЛ (1935). Награждён орденами Св. Анны 3-й степени (1913), Ленина (1931) и Трудового Красного Знамени. Три прижизненных издания собраний сочинений.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Мичурин И.В.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Вклад</a:t>
            </a:r>
            <a:r>
              <a:rPr lang="ru-RU" dirty="0"/>
              <a:t>  Ивана Владимировича Мичурина в российское и мировое садоводство настолько велик, что его имя стало нарицательным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Если про кого-то говорят: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"</a:t>
            </a:r>
            <a:r>
              <a:rPr lang="ru-RU" dirty="0"/>
              <a:t>Ну, он прям, Мичурин!",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то </a:t>
            </a:r>
            <a:r>
              <a:rPr lang="ru-RU" dirty="0"/>
              <a:t>сразу понятно,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что этот человек </a:t>
            </a:r>
          </a:p>
          <a:p>
            <a:pPr>
              <a:buNone/>
            </a:pPr>
            <a:r>
              <a:rPr lang="ru-RU" dirty="0" smtClean="0"/>
              <a:t>знатный </a:t>
            </a:r>
            <a:r>
              <a:rPr lang="ru-RU" dirty="0"/>
              <a:t>садовод.</a:t>
            </a:r>
          </a:p>
        </p:txBody>
      </p:sp>
      <p:pic>
        <p:nvPicPr>
          <p:cNvPr id="18434" name="Picture 2" descr="http://zateevo.ru/userfiles/image/Rossiane/Michurin/Michurin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25" y="1700808"/>
            <a:ext cx="3571875" cy="4762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91264" cy="633670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В </a:t>
            </a:r>
            <a:r>
              <a:rPr lang="ru-RU" dirty="0"/>
              <a:t>1932 году город Козлов Тамбовской губернии, где он жил и работал, переименовали в Мичуринск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/>
              <a:t>Как всякий изобретатель, Иван Владимирович был немного не от мира сего. Он не считал себя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гением </a:t>
            </a:r>
            <a:r>
              <a:rPr lang="ru-RU" dirty="0"/>
              <a:t>и был </a:t>
            </a:r>
            <a:r>
              <a:rPr lang="ru-RU" dirty="0" smtClean="0"/>
              <a:t>благодарен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советскому правительству,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/>
              <a:t>достоинству оценившему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его заслуги перед родиной.</a:t>
            </a:r>
            <a:endParaRPr lang="ru-RU" dirty="0"/>
          </a:p>
        </p:txBody>
      </p:sp>
      <p:pic>
        <p:nvPicPr>
          <p:cNvPr id="4" name="Рисунок 3" descr="422px-Michurin_Barry_K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84168" y="2957082"/>
            <a:ext cx="2632376" cy="3525488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5904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dirty="0" err="1" smtClean="0"/>
              <a:t>Мичуринв</a:t>
            </a:r>
            <a:r>
              <a:rPr lang="ru-RU" dirty="0" smtClean="0"/>
              <a:t> И.В. всю жизнь работал в саду, изучал  растения, выводил новые сорта. Он говорил: люди ошибаются, думая, что природа неизменна. Природу изменять можно и нужно. Человек — хозяин природы. </a:t>
            </a:r>
          </a:p>
          <a:p>
            <a:pPr>
              <a:buNone/>
            </a:pPr>
            <a:r>
              <a:rPr lang="ru-RU" dirty="0" smtClean="0"/>
              <a:t>         Прежде считали, что виноград может расти только на жарком юге. А Иван Владимирович изменил «привычки» винограда и приучил его жить на севере. Правда, менять «характер» растений нелегко и получается это не сразу. Требуется немало времени и труда. Мичурин всю жизнь упорно работал и вывел много замечательных сортов и пород растений.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Сегодня </a:t>
            </a:r>
            <a:r>
              <a:rPr lang="ru-RU" dirty="0"/>
              <a:t>именем Мичурина названы многие улицы и площади России:</a:t>
            </a:r>
            <a:br>
              <a:rPr lang="ru-RU" dirty="0"/>
            </a:br>
            <a:r>
              <a:rPr lang="ru-RU" dirty="0"/>
              <a:t>деревня </a:t>
            </a:r>
            <a:r>
              <a:rPr lang="ru-RU" dirty="0" err="1"/>
              <a:t>Мичуровка</a:t>
            </a:r>
            <a:r>
              <a:rPr lang="ru-RU" dirty="0"/>
              <a:t> в Рязанской области, железнодорожная платформа Мичуринец, Мичуринский проспект в Москве, Площадь Мичурина в Рязани.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Улица </a:t>
            </a:r>
            <a:r>
              <a:rPr lang="ru-RU" dirty="0"/>
              <a:t>Мичурина есть в Белгороде, Володарске, Воронеже, </a:t>
            </a:r>
            <a:r>
              <a:rPr lang="ru-RU" dirty="0" err="1"/>
              <a:t>Кемерове</a:t>
            </a:r>
            <a:r>
              <a:rPr lang="ru-RU" dirty="0"/>
              <a:t>, Самаре, Саратове, Саранске, Томске, в других городах. Есть даже озеро и посёлок в Карелии имени Мичурина!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Про </a:t>
            </a:r>
            <a:r>
              <a:rPr lang="ru-RU" dirty="0"/>
              <a:t>Мичурина сняли художественный фильм, который даже на китайский язык переведён, потому что Мичурина и в Китае знают!</a:t>
            </a:r>
          </a:p>
        </p:txBody>
      </p:sp>
      <p:pic>
        <p:nvPicPr>
          <p:cNvPr id="25602" name="Picture 2" descr="http://zateevo.ru/userfiles/image/Rossiane/Michurin/michurin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92896"/>
            <a:ext cx="1914525" cy="2857500"/>
          </a:xfrm>
          <a:prstGeom prst="rect">
            <a:avLst/>
          </a:prstGeom>
          <a:noFill/>
        </p:spPr>
      </p:pic>
      <p:pic>
        <p:nvPicPr>
          <p:cNvPr id="25604" name="Picture 4" descr="http://zateevo.ru/userfiles/image/Rossiane/Michurin/michurin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988840"/>
            <a:ext cx="2095500" cy="2943225"/>
          </a:xfrm>
          <a:prstGeom prst="rect">
            <a:avLst/>
          </a:prstGeom>
          <a:noFill/>
        </p:spPr>
      </p:pic>
      <p:pic>
        <p:nvPicPr>
          <p:cNvPr id="25606" name="Picture 6" descr="http://zateevo.ru/userfiles/image/Rossiane/Michurin/michurin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556792"/>
            <a:ext cx="3324225" cy="4762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Итоги полувековых работ по выведению новых сортов плодовых и ягодных растений, М., 1929 (т. I), 1932 (т. II);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Выведение </a:t>
            </a:r>
            <a:r>
              <a:rPr lang="ru-RU" dirty="0"/>
              <a:t>новых улучшенных сортов плодовых и ягодных растений, М., 1933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Итоги шестидесятилетних работ по выведению новых сортов плодово-ягодных растений, М., 1936 (4-е изд.):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Сочинения </a:t>
            </a:r>
            <a:r>
              <a:rPr lang="ru-RU" dirty="0"/>
              <a:t>под редакцией акад. Б. А. </a:t>
            </a:r>
            <a:r>
              <a:rPr lang="ru-RU" dirty="0" err="1"/>
              <a:t>Келлера</a:t>
            </a:r>
            <a:r>
              <a:rPr lang="ru-RU" dirty="0"/>
              <a:t> и акад. Т. Д. Лысенко, М.-Л., </a:t>
            </a:r>
            <a:r>
              <a:rPr lang="ru-RU" dirty="0" err="1"/>
              <a:t>Сельхозгиз</a:t>
            </a:r>
            <a:r>
              <a:rPr lang="ru-RU" dirty="0"/>
              <a:t>, 1939-1941, т. I. Принципы и методы работы; т. II. Описания сортов плодово-ягодных растений; т. III. Записные книжки и дневники; т. IV.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Разные </a:t>
            </a:r>
            <a:r>
              <a:rPr lang="ru-RU" dirty="0"/>
              <a:t>заметки и статьи, не вошедшие в первые три тома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Главнейшие труды И. В. Мичурина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hlinkClick r:id="rId2"/>
              </a:rPr>
              <a:t>https://ru.wikipedia.org/wiki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http://nplit.ru/books/item/f00/s00/z0000054/st013.shtml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http://www.inventor.perm.ru/persons/inventor_michurin.htm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http://zateevo.ru/?alias=Michurin&amp;section=page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http://www.bankgorodov.ru</a:t>
            </a:r>
            <a:endParaRPr lang="ru-RU" dirty="0" smtClean="0"/>
          </a:p>
          <a:p>
            <a:r>
              <a:rPr lang="ru-RU" u="sng" dirty="0" smtClean="0">
                <a:hlinkClick r:id="rId7"/>
              </a:rPr>
              <a:t>//</a:t>
            </a:r>
            <a:r>
              <a:rPr lang="ru-RU" u="sng" dirty="0" err="1" smtClean="0">
                <a:hlinkClick r:id="rId7"/>
              </a:rPr>
              <a:t>www.aphorisme.ru</a:t>
            </a:r>
            <a:r>
              <a:rPr lang="ru-RU" u="sng" dirty="0" smtClean="0">
                <a:hlinkClick r:id="rId7"/>
              </a:rPr>
              <a:t>/</a:t>
            </a:r>
            <a:r>
              <a:rPr lang="ru-RU" u="sng" dirty="0" err="1" smtClean="0">
                <a:hlinkClick r:id="rId7"/>
              </a:rPr>
              <a:t>about-authors</a:t>
            </a:r>
            <a:r>
              <a:rPr lang="ru-RU" u="sng" dirty="0" smtClean="0">
                <a:hlinkClick r:id="rId7"/>
              </a:rPr>
              <a:t>/</a:t>
            </a:r>
            <a:r>
              <a:rPr lang="ru-RU" u="sng" dirty="0" err="1" smtClean="0">
                <a:hlinkClick r:id="rId7"/>
              </a:rPr>
              <a:t>michurin</a:t>
            </a:r>
            <a:r>
              <a:rPr lang="ru-RU" u="sng" dirty="0" smtClean="0">
                <a:hlinkClick r:id="rId7"/>
              </a:rPr>
              <a:t>/?</a:t>
            </a:r>
            <a:r>
              <a:rPr lang="ru-RU" u="sng" dirty="0" smtClean="0">
                <a:hlinkClick r:id="rId7"/>
              </a:rPr>
              <a:t>q=3729</a:t>
            </a:r>
            <a:endParaRPr lang="ru-RU" u="sng" dirty="0" smtClean="0"/>
          </a:p>
          <a:p>
            <a:r>
              <a:rPr lang="en-US" dirty="0" smtClean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www.what-who.com/m/michurin-i-v.html</a:t>
            </a:r>
            <a:endParaRPr lang="ru-RU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«Иллюстрированный энциклопедический словарь»,-издательство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Терра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 М., 1998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Говорухина В. Б.,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Перегудова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Л. П. Иван Владимирович Мичурин // И. В. Мичурин и Тамбовский край: К 150-летию со дня рождения. Рекомендательный биобиблиографический указатель. — Тамбов, 2005.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Макарова Н. А. Предки, семья и потомки // И. В. Мичурин и Тамбовский край: К 150-летию со дня рождения. Рекомендательный биобиблиографический указатель. Тамбов, 2005.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Литературные  источники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</TotalTime>
  <Words>1208</Words>
  <Application>Microsoft Office PowerPoint</Application>
  <PresentationFormat>Экран (4:3)</PresentationFormat>
  <Paragraphs>92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Открытая</vt:lpstr>
      <vt:lpstr>Иван Владимирович Мичурин</vt:lpstr>
      <vt:lpstr>- Мы не можем ждать милостей от природы, взять их у неё - наша задача</vt:lpstr>
      <vt:lpstr>Из биографии: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В дневниках он пишет:</vt:lpstr>
      <vt:lpstr>Слайд 12</vt:lpstr>
      <vt:lpstr>Слайд 13</vt:lpstr>
      <vt:lpstr>Слайд 14</vt:lpstr>
      <vt:lpstr>Слайд 15</vt:lpstr>
      <vt:lpstr>Слайд 16</vt:lpstr>
      <vt:lpstr>Итоги трудов ученого-садовода</vt:lpstr>
      <vt:lpstr>Слайд 18</vt:lpstr>
      <vt:lpstr>Слайд 19</vt:lpstr>
      <vt:lpstr>О себе Мичурин писал так:</vt:lpstr>
      <vt:lpstr>Слайд 21</vt:lpstr>
      <vt:lpstr>Слайд 22</vt:lpstr>
      <vt:lpstr>Мичурин И.В.</vt:lpstr>
      <vt:lpstr>Слайд 24</vt:lpstr>
      <vt:lpstr>Слайд 25</vt:lpstr>
      <vt:lpstr>Слайд 26</vt:lpstr>
      <vt:lpstr>Слайд 27</vt:lpstr>
      <vt:lpstr>Слайд 28</vt:lpstr>
      <vt:lpstr>Главнейшие труды И. В. Мичурина</vt:lpstr>
      <vt:lpstr>Источники </vt:lpstr>
      <vt:lpstr>Литературные  источники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Владимирович Мичурин</dc:title>
  <dc:creator>1</dc:creator>
  <cp:lastModifiedBy>user</cp:lastModifiedBy>
  <cp:revision>15</cp:revision>
  <dcterms:created xsi:type="dcterms:W3CDTF">2016-07-06T12:08:03Z</dcterms:created>
  <dcterms:modified xsi:type="dcterms:W3CDTF">2016-07-09T12:29:53Z</dcterms:modified>
</cp:coreProperties>
</file>