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3" r:id="rId8"/>
    <p:sldId id="272" r:id="rId9"/>
    <p:sldId id="270" r:id="rId10"/>
    <p:sldId id="271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714488"/>
            <a:ext cx="8358246" cy="2214578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Компьютерная мышка</a:t>
            </a:r>
            <a:endParaRPr lang="ru-RU" sz="72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37536" y="-24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История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142984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0070C0"/>
                </a:solidFill>
              </a:rPr>
              <a:t>Компьютерная мышь </a:t>
            </a:r>
            <a:r>
              <a:rPr lang="ru-RU" b="1" dirty="0" smtClean="0">
                <a:solidFill>
                  <a:srgbClr val="0070C0"/>
                </a:solidFill>
              </a:rPr>
              <a:t>-  </a:t>
            </a:r>
            <a:r>
              <a:rPr lang="ru-RU" sz="2400" b="1" dirty="0" smtClean="0"/>
              <a:t>координатное устройство ввода информации. Служит для облегчения работы пользователя с графическим интерфейсом операционной системы.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&amp;Pcy;&amp;iecy;&amp;rcy;&amp;vcy;&amp;acy;&amp;yacy; &amp;kcy;&amp;ocy;&amp;mcy;&amp;pcy;&amp;softcy;&amp;yucy;&amp;tcy;&amp;iecy;&amp;rcy;&amp;ncy;&amp;acy;&amp;yacy; &amp;mcy;&amp;ycy;&amp;shcy;&amp;sof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86058"/>
            <a:ext cx="4071966" cy="25431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-32" y="5429264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92D050"/>
                </a:solidFill>
              </a:rPr>
              <a:t>Дуглас Карл </a:t>
            </a:r>
            <a:r>
              <a:rPr lang="ru-RU" sz="2800" b="1" dirty="0" err="1" smtClean="0">
                <a:solidFill>
                  <a:srgbClr val="92D050"/>
                </a:solidFill>
              </a:rPr>
              <a:t>Энгельбарт</a:t>
            </a:r>
            <a:endParaRPr lang="ru-RU" sz="2800" b="1" dirty="0">
              <a:solidFill>
                <a:srgbClr val="92D050"/>
              </a:solidFill>
            </a:endParaRPr>
          </a:p>
        </p:txBody>
      </p:sp>
      <p:pic>
        <p:nvPicPr>
          <p:cNvPr id="1028" name="Picture 4" descr="&amp;pcy;&amp;iecy;&amp;rcy;&amp;vcy;&amp;ycy;&amp;jcy; &amp;mcy;&amp;acy;&amp;ncy;&amp;icy;&amp;pcy;&amp;ucy;&amp;lcy;&amp;yacy;&amp;tcy;&amp;ocy;&amp;rcy;, &amp;pcy;&amp;ocy;&amp;lcy;&amp;ucy;&amp;chcy;&amp;icy;&amp;vcy;&amp;shcy;&amp;icy;&amp;jcy; &amp;ncy;&amp;acy;&amp;zcy;&amp;vcy;&amp;acy;&amp;ncy;&amp;icy;&amp;iecy; &amp;kcy;&amp;ocy;&amp;mcy;&amp;pcy;&amp;softcy;&amp;yucy;&amp;tcy;&amp;iecy;&amp;rcy;&amp;ncy;&amp;ocy;&amp;jcy; &amp;mcy;&amp;ycy;&amp;sh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786058"/>
            <a:ext cx="3929091" cy="25717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643438" y="5500702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92D050"/>
                </a:solidFill>
              </a:rPr>
              <a:t>Первая компьютерная мышка 1964 г.</a:t>
            </a:r>
            <a:endParaRPr lang="ru-RU" sz="28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794" y="-24"/>
            <a:ext cx="585791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Классификация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142984"/>
            <a:ext cx="3857652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По принципу действия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1142984"/>
            <a:ext cx="3929090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По способу подключения к компьютеру</a:t>
            </a:r>
            <a:endParaRPr lang="ru-RU" sz="2400" b="1" dirty="0">
              <a:solidFill>
                <a:srgbClr val="FF000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58018" y="1929596"/>
            <a:ext cx="0" cy="344203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3679819" y="3463925"/>
            <a:ext cx="3071834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857224" y="2492896"/>
            <a:ext cx="378621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57224" y="3212976"/>
            <a:ext cx="378621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57224" y="3933056"/>
            <a:ext cx="378621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214942" y="3643436"/>
            <a:ext cx="378621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214942" y="4999048"/>
            <a:ext cx="378621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28662" y="1988840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Механические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8662" y="2617748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Оптические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662" y="3356992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Лазерные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86380" y="3049796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Проводные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86380" y="4417948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Беспроводные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4797152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Гироскопические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839584" y="5371628"/>
            <a:ext cx="378621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827584" y="4653136"/>
            <a:ext cx="378621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99592" y="4077072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Индукционные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-142900"/>
            <a:ext cx="807249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Механическая мышка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3554" name="Picture 2" descr="Optronniy datshi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129092"/>
            <a:ext cx="2964675" cy="2371742"/>
          </a:xfrm>
          <a:prstGeom prst="rect">
            <a:avLst/>
          </a:prstGeom>
          <a:noFill/>
        </p:spPr>
      </p:pic>
      <p:pic>
        <p:nvPicPr>
          <p:cNvPr id="6" name="Picture 2" descr="&amp;Ucy;&amp;scy;&amp;tcy;&amp;rcy;&amp;ocy;&amp;jcy;&amp;scy;&amp;tcy;&amp;vcy;&amp;ocy; &amp;mcy;&amp;iecy;&amp;khcy;&amp;acy;&amp;ncy;&amp;icy;&amp;chcy;&amp;iecy;&amp;scy;&amp;kcy;&amp;ocy;&amp;jcy; &amp;mcy;&amp;ycy;&amp;sh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143380"/>
            <a:ext cx="2928958" cy="235745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14546" y="714356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92D050"/>
                </a:solidFill>
              </a:rPr>
              <a:t>Устройство и принцип действия</a:t>
            </a:r>
            <a:endParaRPr lang="ru-RU" sz="2800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1571612"/>
            <a:ext cx="864399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Механическая мышка </a:t>
            </a:r>
            <a:r>
              <a:rPr lang="ru-RU" sz="2400" dirty="0" smtClean="0"/>
              <a:t>– </a:t>
            </a:r>
            <a:r>
              <a:rPr lang="ru-RU" sz="2200" dirty="0" smtClean="0"/>
              <a:t>это мышка достаточно большого размера, с прорезиненным шариком, чуть выступающим из основания устройства и перекатывающимся при движении мышкой. Своим вращением </a:t>
            </a:r>
            <a:r>
              <a:rPr lang="ru-RU" sz="2200" dirty="0" smtClean="0"/>
              <a:t>шарик</a:t>
            </a:r>
            <a:r>
              <a:rPr lang="ru-RU" sz="2200" dirty="0" smtClean="0"/>
              <a:t> </a:t>
            </a:r>
            <a:r>
              <a:rPr lang="ru-RU" sz="2200" dirty="0" smtClean="0"/>
              <a:t>передавал определенное направление движения двум роликам внутри устройства, а те, в свою очередь, передавали их на специальные датчики, которые и «превращали» движение мышки в движение курсора на мониторе.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-214338"/>
            <a:ext cx="807249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Оптическая мышка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571480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92D050"/>
                </a:solidFill>
              </a:rPr>
              <a:t>Устройство и принцип действия</a:t>
            </a:r>
            <a:endParaRPr lang="ru-RU" sz="28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357298"/>
            <a:ext cx="864399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Оптическая мышка </a:t>
            </a:r>
            <a:r>
              <a:rPr lang="ru-RU" sz="2200" dirty="0" smtClean="0"/>
              <a:t>не имеет вращающихся элементов. Конструкция оптической мышки представляет собой маленькую камеру, которая делает до тысячи снимков в секунду. При перемещении мыши камера фотографирует рабочую поверхность, освещая ее. Процессор обрабатывает эти «снимки» и отправляет сигнал в компьютер – курсор перемещается.</a:t>
            </a:r>
            <a:endParaRPr lang="ru-RU" sz="2200" dirty="0"/>
          </a:p>
        </p:txBody>
      </p:sp>
      <p:pic>
        <p:nvPicPr>
          <p:cNvPr id="25602" name="Picture 2" descr="&amp;Pcy;&amp;rcy;&amp;icy;&amp;ncy;&amp;tscy;&amp;icy;&amp;pcy; &amp;rcy;&amp;acy;&amp;bcy;&amp;ocy;&amp;tcy;&amp;ycy; &amp;ocy;&amp;pcy;&amp;tcy;&amp;icy;&amp;chcy;&amp;iecy;&amp;scy;&amp;kcy;&amp;ocy;&amp;jcy; &amp;mcy;&amp;ycy;&amp;sh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286124"/>
            <a:ext cx="3290334" cy="3286148"/>
          </a:xfrm>
          <a:prstGeom prst="rect">
            <a:avLst/>
          </a:prstGeom>
          <a:noFill/>
        </p:spPr>
      </p:pic>
      <p:pic>
        <p:nvPicPr>
          <p:cNvPr id="25606" name="Picture 6" descr="http://unsofted.ru/wp-content/uploads/2013/02/optich-mis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643314"/>
            <a:ext cx="4572032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-142900"/>
            <a:ext cx="807249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Лазерная мышка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785794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92D050"/>
                </a:solidFill>
              </a:rPr>
              <a:t>Устройство и принцип действия</a:t>
            </a:r>
            <a:endParaRPr lang="ru-RU" sz="28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790161"/>
            <a:ext cx="86439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Лазерная компьютерная мышка</a:t>
            </a:r>
            <a:r>
              <a:rPr lang="ru-RU" sz="2400" dirty="0" smtClean="0"/>
              <a:t>– </a:t>
            </a:r>
            <a:r>
              <a:rPr lang="ru-RU" sz="2200" dirty="0" smtClean="0"/>
              <a:t>использует тот же принцип работы, что и оптическая, но для подсветки использует уже лазер, а не светодиод. Это более современный вид компьютерных мышей.</a:t>
            </a:r>
            <a:endParaRPr lang="ru-RU" sz="2200" dirty="0"/>
          </a:p>
        </p:txBody>
      </p:sp>
      <p:pic>
        <p:nvPicPr>
          <p:cNvPr id="26626" name="Picture 2" descr="http://zelezyakin.3dn.ru/_bl/0/s986176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071810"/>
            <a:ext cx="3571900" cy="3571900"/>
          </a:xfrm>
          <a:prstGeom prst="rect">
            <a:avLst/>
          </a:prstGeom>
          <a:noFill/>
        </p:spPr>
      </p:pic>
      <p:pic>
        <p:nvPicPr>
          <p:cNvPr id="26632" name="Picture 8" descr="&amp;Lcy;&amp;acy;&amp;zcy;&amp;iecy;&amp;rcy;&amp;ncy;&amp;acy;&amp;yacy; &amp;mcy;&amp;ycy;&amp;shcy;&amp;soft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71876"/>
            <a:ext cx="4293221" cy="2726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-142900"/>
            <a:ext cx="864399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Индукционная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мышка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620688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92D050"/>
                </a:solidFill>
              </a:rPr>
              <a:t>Устройство и принцип действия</a:t>
            </a:r>
            <a:endParaRPr lang="ru-RU" sz="28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484784"/>
            <a:ext cx="8643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Индукционная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компьютерная </a:t>
            </a:r>
            <a:r>
              <a:rPr lang="ru-RU" sz="2400" b="1" dirty="0" smtClean="0">
                <a:solidFill>
                  <a:srgbClr val="FF0000"/>
                </a:solidFill>
              </a:rPr>
              <a:t>мышка </a:t>
            </a:r>
            <a:r>
              <a:rPr lang="ru-RU" sz="2400" dirty="0" smtClean="0"/>
              <a:t>– </a:t>
            </a:r>
            <a:r>
              <a:rPr lang="ru-RU" sz="2400" dirty="0" smtClean="0"/>
              <a:t>использует </a:t>
            </a:r>
            <a:r>
              <a:rPr lang="ru-RU" sz="2400" dirty="0"/>
              <a:t>специальный коврик, работающий по принципу графического планшета, или собственно </a:t>
            </a:r>
            <a:r>
              <a:rPr lang="ru-RU" sz="2400" dirty="0" smtClean="0"/>
              <a:t>входит </a:t>
            </a:r>
            <a:r>
              <a:rPr lang="ru-RU" sz="2400" dirty="0"/>
              <a:t>в комплект графического планшета</a:t>
            </a:r>
            <a:r>
              <a:rPr lang="ru-RU" sz="2400" dirty="0" smtClean="0"/>
              <a:t>. </a:t>
            </a:r>
            <a:r>
              <a:rPr lang="ru-RU" sz="2400" dirty="0"/>
              <a:t>Индукционная мышь может быть «беспроводной» (к компьютеру подключается планшет, на котором она работает), и иметь индукционное же питание, следовательно, не требовать аккумуляторов, как обычные беспроводные мыши.</a:t>
            </a:r>
            <a:endParaRPr lang="ru-RU" sz="2200" dirty="0"/>
          </a:p>
        </p:txBody>
      </p:sp>
      <p:pic>
        <p:nvPicPr>
          <p:cNvPr id="2050" name="Picture 2" descr="http://www.pricelists.md/files/products/0a58e00a7bbc83e371b00d8e0aedb8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43" y="4181975"/>
            <a:ext cx="4095051" cy="245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ile:Wacom Pen-tabl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05753"/>
            <a:ext cx="3528392" cy="240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61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2900"/>
            <a:ext cx="89297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Гироскопическая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мышка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530677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92D050"/>
                </a:solidFill>
              </a:rPr>
              <a:t>Устройство и принцип действия</a:t>
            </a:r>
            <a:endParaRPr lang="ru-RU" sz="28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354123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Гироскопическая </a:t>
            </a:r>
            <a:r>
              <a:rPr lang="ru-RU" sz="2400" b="1" dirty="0" smtClean="0">
                <a:solidFill>
                  <a:srgbClr val="FF0000"/>
                </a:solidFill>
              </a:rPr>
              <a:t>компьютерная мышка</a:t>
            </a:r>
            <a:r>
              <a:rPr lang="ru-RU" sz="2400" dirty="0" smtClean="0"/>
              <a:t>– </a:t>
            </a:r>
            <a:r>
              <a:rPr lang="ru-RU" sz="2400" dirty="0"/>
              <a:t>Мышь, оснащённая </a:t>
            </a:r>
            <a:r>
              <a:rPr lang="ru-RU" sz="2400" dirty="0" smtClean="0"/>
              <a:t>гироскопическими датчиками, </a:t>
            </a:r>
            <a:r>
              <a:rPr lang="ru-RU" sz="2400" dirty="0"/>
              <a:t>распознаёт движение не только на поверхности, но и в пространстве: её можно взять со стола и управлять движением кисти в воздухе.</a:t>
            </a:r>
            <a:endParaRPr lang="ru-RU" sz="2200" dirty="0"/>
          </a:p>
        </p:txBody>
      </p:sp>
      <p:pic>
        <p:nvPicPr>
          <p:cNvPr id="1026" name="Picture 2" descr="http://mobbit.info/media/3/BuffaloBOMU-W24ABL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08" y="3140968"/>
            <a:ext cx="433841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jorn3d.com/Material/Images/455_ultra-hi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432" y="3140968"/>
            <a:ext cx="408528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3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127321"/>
            <a:ext cx="807249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Проводная мышка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065898"/>
            <a:ext cx="8429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Подключается к компьютеру с помощью проводов и специальных разъёмов</a:t>
            </a:r>
            <a:endParaRPr lang="ru-RU" sz="32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27650" name="Picture 2" descr="&amp;Pcy;&amp;ocy;&amp;dcy;&amp;kcy;&amp;lcy;&amp;yucy;&amp;chcy;&amp;iecy;&amp;ncy;&amp;icy;&amp;iecy; &amp;chcy;&amp;iecy;&amp;rcy;&amp;iecy;&amp;zcy; Com-&amp;pcy;&amp;ocy;&amp;rcy;&amp;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48"/>
            <a:ext cx="2000264" cy="214314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5467665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92D050"/>
                </a:solidFill>
              </a:rPr>
              <a:t>порт COM</a:t>
            </a:r>
            <a:endParaRPr lang="ru-RU" sz="3200" b="1" dirty="0">
              <a:solidFill>
                <a:srgbClr val="92D050"/>
              </a:solidFill>
            </a:endParaRPr>
          </a:p>
        </p:txBody>
      </p:sp>
      <p:pic>
        <p:nvPicPr>
          <p:cNvPr id="27652" name="Picture 4" descr="&amp;Pcy;&amp;ocy;&amp;dcy;&amp;kcy;&amp;lcy;&amp;yucy;&amp;chcy;&amp;iecy;&amp;ncy;&amp;icy;&amp;iecy; &amp;chcy;&amp;iecy;&amp;rcy;&amp;iecy;&amp;zcy; &amp;pcy;&amp;ocy;&amp;rcy;&amp;tcy; PS/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357430"/>
            <a:ext cx="3325779" cy="221457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00364" y="4714884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92D050"/>
                </a:solidFill>
              </a:rPr>
              <a:t>порт PS/2</a:t>
            </a:r>
            <a:endParaRPr lang="ru-RU" sz="32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00760" y="5280740"/>
            <a:ext cx="3000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92D050"/>
                </a:solidFill>
              </a:rPr>
              <a:t>Универсальный порт </a:t>
            </a:r>
            <a:r>
              <a:rPr lang="en-US" sz="3200" dirty="0" smtClean="0">
                <a:solidFill>
                  <a:srgbClr val="92D050"/>
                </a:solidFill>
              </a:rPr>
              <a:t>USB</a:t>
            </a:r>
            <a:endParaRPr lang="ru-RU" sz="3200" dirty="0">
              <a:solidFill>
                <a:srgbClr val="92D050"/>
              </a:solidFill>
            </a:endParaRPr>
          </a:p>
        </p:txBody>
      </p:sp>
      <p:pic>
        <p:nvPicPr>
          <p:cNvPr id="3074" name="Picture 2" descr="http://www.juventudrebelde.cu/file/img/fotografia/2010/09/8124-fotografia-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848" y="3126405"/>
            <a:ext cx="2502830" cy="215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127321"/>
            <a:ext cx="807249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Беспроводная мышка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065898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 smtClean="0"/>
              <a:t>Беспроводная компьютерная мышь не имеет «хвоста» в виде кабеля – она передает сигнал на компьютер через радиоволны или через </a:t>
            </a:r>
            <a:r>
              <a:rPr lang="ru-RU" sz="2400" dirty="0" err="1" smtClean="0"/>
              <a:t>Bluetooth</a:t>
            </a:r>
            <a:r>
              <a:rPr lang="ru-RU" sz="2400" dirty="0" smtClean="0"/>
              <a:t>. </a:t>
            </a:r>
          </a:p>
          <a:p>
            <a:pPr indent="457200" algn="just"/>
            <a:r>
              <a:rPr lang="ru-RU" sz="2400" dirty="0" smtClean="0"/>
              <a:t>Обычные радиомышки способны работать на расстоянии до 5-ти метров от компьютера, Bluetooth-мыши – до 10-15-ти метров</a:t>
            </a: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28674" name="Picture 2" descr="&amp;kcy;&amp;acy;&amp;kcy; &amp;vcy;&amp;ycy;&amp;bcy;&amp;rcy;&amp;acy;&amp;tcy;&amp;softcy; &amp;rcy;&amp;acy;&amp;dcy;&amp;icy;&amp;ocy;&amp;mcy;&amp;ycy;&amp;shcy;&amp;kcy;&amp;u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1098" y="3411166"/>
            <a:ext cx="4310058" cy="3232544"/>
          </a:xfrm>
          <a:prstGeom prst="rect">
            <a:avLst/>
          </a:prstGeom>
          <a:noFill/>
        </p:spPr>
      </p:pic>
      <p:pic>
        <p:nvPicPr>
          <p:cNvPr id="28676" name="Picture 4" descr="&amp;Kcy;&amp;acy;&amp;kcy; &amp;scy;&amp;dcy;&amp;iecy;&amp;lcy;&amp;acy;&amp;tcy;&amp;softcy; &amp;tcy;&amp;acy;&amp;kcy;, &amp;chcy;&amp;tcy;&amp;ocy;&amp;bcy;&amp;ycy; &amp;rcy;&amp;acy;&amp;dcy;&amp;icy;&amp;ocy;&amp;mcy;&amp;ycy;&amp;shcy;&amp;kcy;&amp;acy; &amp;rcy;&amp;acy;&amp;bcy;&amp;ocy;&amp;tcy;&amp;acy;&amp;lcy;&amp;acy; &amp;lcy;&amp;ucy;&amp;chcy;&amp;sh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3429000"/>
            <a:ext cx="4429124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127321"/>
            <a:ext cx="892971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Список использованных источников:</a:t>
            </a:r>
            <a:endParaRPr lang="ru-RU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928670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Сеть ИНТЕРНЕТ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643050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92D050"/>
                </a:solidFill>
              </a:rPr>
              <a:t>Ссылки: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357430"/>
            <a:ext cx="4297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http://www.neumeka.ru/myshka.html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714620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http://zelezyakin.3dn.ru/blog/kompjuternaja_mysh_myshka/2012-10-07-20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143248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http://unsofted.ru/vse-o-pk/tak-li-strashny-kompyuternye-myshi-vidy-i-sposoby-funkcionirovaniya.html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714752"/>
            <a:ext cx="8643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http://kak-vybrat-klaviaturu-myshki.ru/kak-vybrat-besprovodnuyu-mysh.html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4071942"/>
            <a:ext cx="3257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http://school.dtv.su/mouse/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4429132"/>
            <a:ext cx="6000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http://ivansuharev.com/inventions/23-mouse.html</a:t>
            </a:r>
            <a:endParaRPr lang="ru-RU" dirty="0"/>
          </a:p>
        </p:txBody>
      </p:sp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351</TotalTime>
  <Words>398</Words>
  <Application>Microsoft Office PowerPoint</Application>
  <PresentationFormat>Экран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Компьютерная мышка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компьютерных мышей</dc:title>
  <cp:lastModifiedBy>Volchok</cp:lastModifiedBy>
  <cp:revision>43</cp:revision>
  <dcterms:modified xsi:type="dcterms:W3CDTF">2013-05-20T17:02:37Z</dcterms:modified>
</cp:coreProperties>
</file>