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0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7.png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6.png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204864"/>
            <a:ext cx="75278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Операционная система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2282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908720"/>
            <a:ext cx="39696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br>
              <a:rPr lang="ru-RU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5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1844824"/>
            <a:ext cx="7398692" cy="45735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1.Операционная система компьютера</a:t>
            </a:r>
          </a:p>
          <a:p>
            <a:pPr>
              <a:lnSpc>
                <a:spcPct val="90000"/>
              </a:lnSpc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2.Обзор операционных систем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Windows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.Объекты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Интерфейс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.Графические элементы управления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.Объекты рабочего стола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.Структура главного меню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.Работа с окнами папок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.Стандартные приложения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1894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980728"/>
            <a:ext cx="7100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Операционная система компьютера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644" y="2276872"/>
            <a:ext cx="97277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400" dirty="0"/>
              <a:t>Пакет системных программ, необходимый для </a:t>
            </a:r>
            <a:r>
              <a:rPr lang="ru-RU" sz="2400" dirty="0" smtClean="0"/>
              <a:t>согласованной</a:t>
            </a:r>
            <a:endParaRPr lang="en-US" sz="2400" dirty="0" smtClean="0"/>
          </a:p>
          <a:p>
            <a:pPr algn="just"/>
            <a:r>
              <a:rPr lang="ru-RU" sz="2400" dirty="0" smtClean="0"/>
              <a:t> работы</a:t>
            </a:r>
            <a:r>
              <a:rPr lang="en-US" sz="2400" dirty="0"/>
              <a:t> </a:t>
            </a:r>
            <a:r>
              <a:rPr lang="ru-RU" sz="2400" dirty="0" smtClean="0"/>
              <a:t> всех</a:t>
            </a:r>
            <a:r>
              <a:rPr lang="en-US" sz="2400" dirty="0"/>
              <a:t> </a:t>
            </a:r>
            <a:r>
              <a:rPr lang="ru-RU" sz="2400" dirty="0" smtClean="0"/>
              <a:t> </a:t>
            </a:r>
            <a:r>
              <a:rPr lang="ru-RU" sz="2400" dirty="0"/>
              <a:t>устройств и прикладных программ компьютера</a:t>
            </a:r>
            <a:r>
              <a:rPr lang="ru-RU" sz="2400" dirty="0" smtClean="0"/>
              <a:t>,</a:t>
            </a:r>
            <a:endParaRPr lang="en-US" sz="2400" dirty="0" smtClean="0"/>
          </a:p>
          <a:p>
            <a:pPr algn="just"/>
            <a:r>
              <a:rPr lang="ru-RU" sz="2400" dirty="0" smtClean="0"/>
              <a:t> получается</a:t>
            </a:r>
            <a:r>
              <a:rPr lang="en-US" sz="2400" dirty="0"/>
              <a:t> </a:t>
            </a:r>
            <a:r>
              <a:rPr lang="ru-RU" sz="2400" dirty="0" smtClean="0"/>
              <a:t> немалым</a:t>
            </a:r>
            <a:r>
              <a:rPr lang="ru-RU" sz="2400" dirty="0"/>
              <a:t>. В него входят сотни программ</a:t>
            </a:r>
            <a:r>
              <a:rPr lang="ru-RU" sz="2400" dirty="0" smtClean="0"/>
              <a:t>. </a:t>
            </a:r>
            <a:r>
              <a:rPr lang="ru-RU" sz="2400" dirty="0"/>
              <a:t>Чтобы </a:t>
            </a:r>
            <a:r>
              <a:rPr lang="ru-RU" sz="2400" dirty="0" smtClean="0"/>
              <a:t>не</a:t>
            </a:r>
            <a:endParaRPr lang="en-US" sz="2400" dirty="0" smtClean="0"/>
          </a:p>
          <a:p>
            <a:pPr algn="just"/>
            <a:r>
              <a:rPr lang="ru-RU" sz="2400" dirty="0" smtClean="0"/>
              <a:t> подбирать</a:t>
            </a:r>
            <a:r>
              <a:rPr lang="en-US" sz="2400" dirty="0" smtClean="0"/>
              <a:t> </a:t>
            </a:r>
            <a:r>
              <a:rPr lang="ru-RU" sz="2400" dirty="0" smtClean="0"/>
              <a:t>и не устанавливать их индивидуально, принято поставлять </a:t>
            </a:r>
            <a:endParaRPr lang="en-US" sz="2400" dirty="0" smtClean="0"/>
          </a:p>
          <a:p>
            <a:pPr algn="just"/>
            <a:r>
              <a:rPr lang="ru-RU" sz="2400" dirty="0" smtClean="0"/>
              <a:t>их </a:t>
            </a:r>
            <a:r>
              <a:rPr lang="ru-RU" sz="2400" dirty="0"/>
              <a:t>в </a:t>
            </a:r>
            <a:r>
              <a:rPr lang="ru-RU" sz="2400" dirty="0" smtClean="0"/>
              <a:t>пакете.</a:t>
            </a:r>
            <a:r>
              <a:rPr lang="en-US" sz="2400" dirty="0"/>
              <a:t> </a:t>
            </a:r>
            <a:r>
              <a:rPr lang="ru-RU" sz="2400" dirty="0" smtClean="0"/>
              <a:t>Этот </a:t>
            </a:r>
            <a:r>
              <a:rPr lang="ru-RU" sz="2400" dirty="0"/>
              <a:t>пакет и </a:t>
            </a:r>
            <a:r>
              <a:rPr lang="ru-RU" sz="2400" dirty="0" smtClean="0"/>
              <a:t>называют </a:t>
            </a:r>
            <a:r>
              <a:rPr lang="ru-RU" sz="2400" dirty="0"/>
              <a:t>операционной </a:t>
            </a:r>
            <a:r>
              <a:rPr lang="ru-RU" sz="2400" dirty="0" smtClean="0"/>
              <a:t>системой</a:t>
            </a:r>
            <a:endParaRPr lang="en-US" sz="2400" dirty="0" smtClean="0"/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компьютера.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68023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764704"/>
            <a:ext cx="6880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операционной системы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260" y="2276872"/>
            <a:ext cx="880209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У операционной системы очень много функций. Разные </a:t>
            </a:r>
            <a:endParaRPr lang="en-US" sz="2400" dirty="0" smtClean="0"/>
          </a:p>
          <a:p>
            <a:r>
              <a:rPr lang="ru-RU" sz="2400" dirty="0" smtClean="0"/>
              <a:t>операционные </a:t>
            </a:r>
            <a:r>
              <a:rPr lang="ru-RU" sz="2400" dirty="0"/>
              <a:t>системы имеют разный состав функций. </a:t>
            </a:r>
            <a:endParaRPr lang="en-US" sz="2400" dirty="0" smtClean="0"/>
          </a:p>
          <a:p>
            <a:r>
              <a:rPr lang="ru-RU" sz="2400" dirty="0" smtClean="0"/>
              <a:t>Функции </a:t>
            </a:r>
            <a:r>
              <a:rPr lang="ru-RU" sz="2400" dirty="0"/>
              <a:t>операционной системы направлены на </a:t>
            </a:r>
            <a:r>
              <a:rPr lang="ru-RU" sz="2400" dirty="0" smtClean="0"/>
              <a:t>удовлетворение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требований совместимости между программами, </a:t>
            </a:r>
            <a:r>
              <a:rPr lang="ru-RU" sz="2400" dirty="0" smtClean="0"/>
              <a:t>устройствами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и людьми.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271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764703"/>
            <a:ext cx="7491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Обзор операционных систем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086" y="1901625"/>
            <a:ext cx="8874609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Windows NT</a:t>
            </a:r>
          </a:p>
          <a:p>
            <a:pPr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 1994 году была выпущена первая полноценная операционная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система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Windows.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Она имела самостоятельное ядро, свою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файловую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систему и графический интерфейс пользователя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defRPr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Windows 95</a:t>
            </a:r>
          </a:p>
          <a:p>
            <a:pPr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Эта первая универсальная операционная система имела ядро,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унаследованное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от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MS–DOS.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Сразу после выхода она была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широко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поддержана ранее созданными приложениями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MS–DOS. 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6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620687"/>
            <a:ext cx="7272808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Windows 98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От операционной системы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Windows 95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эта система отличается наличием системных средств для удобного подключения к Интернету и работы с основными службами Интернета.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Windows ME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Эта операционная система стала последней, построенной на ядре, унаследованном от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MS-DOS.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Windows 2000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Планировалось, что эта операционная система объединит две линии развития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Windows: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служебную и потребительскую, - однако этого не произошло, из-за того, что ядро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Windows 2000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не совместимо с ядром систем, унаследовавших его от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MS-DOS.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 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8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476672"/>
            <a:ext cx="28557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 XP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060848"/>
            <a:ext cx="8744766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Выпущенная в конце 2001 года, эта версия </a:t>
            </a:r>
            <a:r>
              <a:rPr lang="en-US" sz="2400" dirty="0"/>
              <a:t>Windows </a:t>
            </a:r>
            <a:r>
              <a:rPr lang="ru-RU" sz="2400" dirty="0"/>
              <a:t>свела </a:t>
            </a:r>
            <a:endParaRPr lang="en-US" sz="2400" dirty="0" smtClean="0"/>
          </a:p>
          <a:p>
            <a:r>
              <a:rPr lang="ru-RU" sz="2400" dirty="0" smtClean="0"/>
              <a:t>воедино </a:t>
            </a:r>
            <a:r>
              <a:rPr lang="ru-RU" sz="2400" dirty="0"/>
              <a:t>требования к операционной системе для служебных </a:t>
            </a:r>
            <a:r>
              <a:rPr lang="ru-RU" sz="2400" dirty="0" smtClean="0"/>
              <a:t>и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потребительских компьютеров. Она обеспечивает высокую </a:t>
            </a:r>
            <a:endParaRPr lang="en-US" sz="2400" dirty="0" smtClean="0"/>
          </a:p>
          <a:p>
            <a:r>
              <a:rPr lang="ru-RU" sz="2400" dirty="0" smtClean="0"/>
              <a:t>надежность </a:t>
            </a:r>
            <a:r>
              <a:rPr lang="ru-RU" sz="2400" dirty="0"/>
              <a:t>в работе, достаточную безопасность для </a:t>
            </a:r>
            <a:r>
              <a:rPr lang="ru-RU" sz="2400" dirty="0" smtClean="0"/>
              <a:t>управления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локальной сетью, хорошую совместимость с программами </a:t>
            </a:r>
            <a:r>
              <a:rPr lang="ru-RU" sz="2400" dirty="0" smtClean="0"/>
              <a:t>для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en-US" sz="2400" dirty="0"/>
              <a:t>Windows 95/98/Me, </a:t>
            </a:r>
            <a:r>
              <a:rPr lang="ru-RU" sz="2400" dirty="0"/>
              <a:t>и хорошо поддержана производителями </a:t>
            </a:r>
            <a:endParaRPr lang="en-US" sz="2400" dirty="0" smtClean="0"/>
          </a:p>
          <a:p>
            <a:r>
              <a:rPr lang="ru-RU" sz="2400" dirty="0" smtClean="0"/>
              <a:t>компьютерных </a:t>
            </a:r>
            <a:r>
              <a:rPr lang="ru-RU" sz="2400" dirty="0"/>
              <a:t>устройств.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173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908720"/>
            <a:ext cx="3781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3.Объекты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132856"/>
            <a:ext cx="913705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Windows-</a:t>
            </a:r>
            <a:r>
              <a:rPr lang="ru-RU" sz="2400" dirty="0"/>
              <a:t>это объектно-ориентированная операционная система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Все объекты </a:t>
            </a:r>
            <a:r>
              <a:rPr lang="en-US" sz="2400" dirty="0"/>
              <a:t>Windows</a:t>
            </a:r>
            <a:r>
              <a:rPr lang="ru-RU" sz="2400" dirty="0"/>
              <a:t> имеют свойства, различимые в </a:t>
            </a:r>
            <a:endParaRPr lang="en-US" sz="2400" dirty="0" smtClean="0"/>
          </a:p>
          <a:p>
            <a:r>
              <a:rPr lang="ru-RU" sz="2400" dirty="0" smtClean="0"/>
              <a:t>операционной </a:t>
            </a:r>
            <a:r>
              <a:rPr lang="ru-RU" sz="2400" dirty="0"/>
              <a:t>системе, и методы-действия, связанные с </a:t>
            </a:r>
            <a:endParaRPr lang="en-US" sz="2400" dirty="0" smtClean="0"/>
          </a:p>
          <a:p>
            <a:r>
              <a:rPr lang="ru-RU" sz="2400" dirty="0" smtClean="0"/>
              <a:t>объектами</a:t>
            </a:r>
            <a:r>
              <a:rPr lang="ru-RU" sz="2400" dirty="0"/>
              <a:t>. Свойства объектов </a:t>
            </a:r>
            <a:r>
              <a:rPr lang="en-US" sz="2400" dirty="0"/>
              <a:t>Windows</a:t>
            </a:r>
            <a:r>
              <a:rPr lang="ru-RU" sz="2400" dirty="0"/>
              <a:t> регистрируются </a:t>
            </a:r>
            <a:endParaRPr lang="en-US" sz="2400" dirty="0" smtClean="0"/>
          </a:p>
          <a:p>
            <a:r>
              <a:rPr lang="ru-RU" sz="2400" dirty="0" smtClean="0"/>
              <a:t>операционной </a:t>
            </a:r>
            <a:r>
              <a:rPr lang="ru-RU" sz="2400" dirty="0"/>
              <a:t>системой и могут быть изменены. Методы объектов </a:t>
            </a:r>
            <a:endParaRPr lang="en-US" sz="2400" dirty="0" smtClean="0"/>
          </a:p>
          <a:p>
            <a:r>
              <a:rPr lang="en-US" sz="2400" dirty="0" smtClean="0"/>
              <a:t>Windows</a:t>
            </a:r>
            <a:r>
              <a:rPr lang="ru-RU" sz="2400" dirty="0" smtClean="0"/>
              <a:t> </a:t>
            </a:r>
            <a:r>
              <a:rPr lang="ru-RU" sz="2400" dirty="0"/>
              <a:t>реализуются процессами </a:t>
            </a:r>
            <a:r>
              <a:rPr lang="en-US" sz="2400" dirty="0"/>
              <a:t>Windows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203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1720" y="1484784"/>
            <a:ext cx="3464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3573016"/>
            <a:ext cx="16386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Устройства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051720" y="5013176"/>
            <a:ext cx="22108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Файлы данных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783796" y="4149080"/>
            <a:ext cx="17940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868144" y="2492896"/>
            <a:ext cx="275428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Информационные </a:t>
            </a:r>
          </a:p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связи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650305" y="4736177"/>
            <a:ext cx="348589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Контейнерного</a:t>
            </a:r>
          </a:p>
          <a:p>
            <a:pPr lvl="1" algn="ctr">
              <a:spcBef>
                <a:spcPct val="50000"/>
              </a:spcBef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Типа</a:t>
            </a:r>
          </a:p>
          <a:p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267744" y="2069559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/>
          <p:cNvCxnSpPr/>
          <p:nvPr/>
        </p:nvCxnSpPr>
        <p:spPr>
          <a:xfrm flipH="1">
            <a:off x="1619672" y="2069559"/>
            <a:ext cx="792088" cy="13594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H="1">
            <a:off x="2771800" y="2069559"/>
            <a:ext cx="216024" cy="28181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9" idx="0"/>
          </p:cNvCxnSpPr>
          <p:nvPr/>
        </p:nvCxnSpPr>
        <p:spPr>
          <a:xfrm>
            <a:off x="4262582" y="2204864"/>
            <a:ext cx="418255" cy="19442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650305" y="2069559"/>
            <a:ext cx="1009927" cy="4233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076056" y="2204864"/>
            <a:ext cx="1800200" cy="25313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461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35696" y="980728"/>
            <a:ext cx="4248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Интерфейс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04864"/>
            <a:ext cx="9063315" cy="2696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Windows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- графическая операционная система. Это означает, что: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Все объекты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Windows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могут представляться своими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графическими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образами;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Для доступа к свойствам и методам объектов можно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использовать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принцип графического управления.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Графическими образами объектов являются: значки объектов,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ярлыки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объектов, графические элементы управления и </a:t>
            </a:r>
            <a:r>
              <a:rPr lang="ru-RU" sz="2400" dirty="0"/>
              <a:t>окна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460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932535"/>
            <a:ext cx="7763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5.Графические образы объектов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406373"/>
            <a:ext cx="215866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Окно открытой</a:t>
            </a:r>
          </a:p>
          <a:p>
            <a:pPr>
              <a:spcBef>
                <a:spcPct val="50000"/>
              </a:spcBef>
            </a:pPr>
            <a:r>
              <a:rPr lang="ru-RU" sz="2400" dirty="0"/>
              <a:t>папки</a:t>
            </a:r>
          </a:p>
          <a:p>
            <a:endParaRPr lang="ru-RU" dirty="0"/>
          </a:p>
        </p:txBody>
      </p:sp>
      <p:sp>
        <p:nvSpPr>
          <p:cNvPr id="7" name="Text Box 39"/>
          <p:cNvSpPr txBox="1">
            <a:spLocks noChangeArrowheads="1"/>
          </p:cNvSpPr>
          <p:nvPr/>
        </p:nvSpPr>
        <p:spPr bwMode="auto">
          <a:xfrm>
            <a:off x="5868144" y="1406373"/>
            <a:ext cx="24479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/>
              <a:t>Элементы управления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236194"/>
              </p:ext>
            </p:extLst>
          </p:nvPr>
        </p:nvGraphicFramePr>
        <p:xfrm>
          <a:off x="1475656" y="2237370"/>
          <a:ext cx="548640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Точечный рисунок" r:id="rId3" imgW="5485714" imgH="3933333" progId="PBrush">
                  <p:embed/>
                </p:oleObj>
              </mc:Choice>
              <mc:Fallback>
                <p:oleObj name="Точечный рисунок" r:id="rId3" imgW="5485714" imgH="3933333" progId="PBrush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237370"/>
                        <a:ext cx="5486400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1967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75656" y="4847017"/>
            <a:ext cx="1991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Значок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закрытой папки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38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771799" y="6269078"/>
            <a:ext cx="2506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Ярлык устройства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95755" y="4905194"/>
            <a:ext cx="25649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Значок документа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804403" y="4437112"/>
            <a:ext cx="0" cy="4680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2471233" y="4437112"/>
            <a:ext cx="1092655" cy="18319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3466810" y="4293096"/>
            <a:ext cx="961174" cy="6120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403648" y="1821871"/>
            <a:ext cx="576064" cy="59901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3203848" y="2052704"/>
            <a:ext cx="2520280" cy="512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868144" y="2121379"/>
            <a:ext cx="288032" cy="29950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98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19" y="1268759"/>
            <a:ext cx="9193735" cy="5687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Командные кнопки.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Командные кнопки активируются одним 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щелчком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. При нажатии графической кнопки выполняется 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действие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, которое с ней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связано.Например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, в правом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углу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окон папок можно найти комбинацию из трех командных кнопок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80000"/>
              </a:lnSpc>
              <a:defRPr/>
            </a:pP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Кнопка         закрывает окно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Кнопка         разворачивает окно в размер полного экрана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Кнопка         сворачивает окно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Вкладки.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Вкладки – Это элементы управления диалоговых окон. 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Счетчики.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Счетчики – это специальное поле, предназначенное 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для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ввода числовых данных.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Движки.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Движок – это элемент управления для графического ввода 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параметров.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Флажки.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Флажок – это элемент имеющий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два устойчивых состояния.</a:t>
            </a:r>
          </a:p>
          <a:p>
            <a:pPr>
              <a:lnSpc>
                <a:spcPct val="80000"/>
              </a:lnSpc>
              <a:defRPr/>
            </a:pP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Переключатели.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Переключатели используются только группами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 группе может быть включен только один переключатель. 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620688"/>
            <a:ext cx="6560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Графические элементы управления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897215"/>
              </p:ext>
            </p:extLst>
          </p:nvPr>
        </p:nvGraphicFramePr>
        <p:xfrm>
          <a:off x="266307" y="2492896"/>
          <a:ext cx="8001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9" name="Точечный рисунок" r:id="rId3" imgW="800212" imgH="285866" progId="PBrush">
                  <p:embed/>
                </p:oleObj>
              </mc:Choice>
              <mc:Fallback>
                <p:oleObj name="Точечный рисунок" r:id="rId3" imgW="800212" imgH="285866" progId="PBrush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07" y="2492896"/>
                        <a:ext cx="80010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966416"/>
              </p:ext>
            </p:extLst>
          </p:nvPr>
        </p:nvGraphicFramePr>
        <p:xfrm>
          <a:off x="1403648" y="2780928"/>
          <a:ext cx="27622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0" name="Точечный рисунок" r:id="rId5" imgW="276117" imgH="285866" progId="PBrush">
                  <p:embed/>
                </p:oleObj>
              </mc:Choice>
              <mc:Fallback>
                <p:oleObj name="Точечный рисунок" r:id="rId5" imgW="276117" imgH="285866" progId="PBrush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780928"/>
                        <a:ext cx="276225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200144"/>
              </p:ext>
            </p:extLst>
          </p:nvPr>
        </p:nvGraphicFramePr>
        <p:xfrm>
          <a:off x="1403648" y="3068960"/>
          <a:ext cx="2667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" name="Точечный рисунок" r:id="rId7" imgW="266737" imgH="285866" progId="PBrush">
                  <p:embed/>
                </p:oleObj>
              </mc:Choice>
              <mc:Fallback>
                <p:oleObj name="Точечный рисунок" r:id="rId7" imgW="266737" imgH="285866" progId="PBrush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068960"/>
                        <a:ext cx="26670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199100"/>
              </p:ext>
            </p:extLst>
          </p:nvPr>
        </p:nvGraphicFramePr>
        <p:xfrm>
          <a:off x="1403648" y="3356992"/>
          <a:ext cx="2667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" name="Точечный рисунок" r:id="rId9" imgW="266737" imgH="266737" progId="PBrush">
                  <p:embed/>
                </p:oleObj>
              </mc:Choice>
              <mc:Fallback>
                <p:oleObj name="Точечный рисунок" r:id="rId9" imgW="266737" imgH="266737" progId="PBrush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356992"/>
                        <a:ext cx="26670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741579"/>
              </p:ext>
            </p:extLst>
          </p:nvPr>
        </p:nvGraphicFramePr>
        <p:xfrm>
          <a:off x="7596336" y="3356992"/>
          <a:ext cx="12001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" name="Точечный рисунок" r:id="rId11" imgW="1200318" imgH="228571" progId="PBrush">
                  <p:embed/>
                </p:oleObj>
              </mc:Choice>
              <mc:Fallback>
                <p:oleObj name="Точечный рисунок" r:id="rId11" imgW="1200318" imgH="228571" progId="PBrush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3356992"/>
                        <a:ext cx="120015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56673"/>
              </p:ext>
            </p:extLst>
          </p:nvPr>
        </p:nvGraphicFramePr>
        <p:xfrm>
          <a:off x="4015854" y="4221088"/>
          <a:ext cx="104775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4" name="Точечный рисунок" r:id="rId13" imgW="1047619" imgH="247685" progId="PBrush">
                  <p:embed/>
                </p:oleObj>
              </mc:Choice>
              <mc:Fallback>
                <p:oleObj name="Точечный рисунок" r:id="rId13" imgW="1047619" imgH="247685" progId="PBrush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5854" y="4221088"/>
                        <a:ext cx="1047750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74484"/>
              </p:ext>
            </p:extLst>
          </p:nvPr>
        </p:nvGraphicFramePr>
        <p:xfrm>
          <a:off x="2051720" y="4797152"/>
          <a:ext cx="7810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" name="Точечный рисунок" r:id="rId15" imgW="781159" imgH="352474" progId="PBrush">
                  <p:embed/>
                </p:oleObj>
              </mc:Choice>
              <mc:Fallback>
                <p:oleObj name="Точечный рисунок" r:id="rId15" imgW="781159" imgH="352474" progId="PBrush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797152"/>
                        <a:ext cx="78105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19574"/>
              </p:ext>
            </p:extLst>
          </p:nvPr>
        </p:nvGraphicFramePr>
        <p:xfrm>
          <a:off x="3995936" y="5445224"/>
          <a:ext cx="14763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6" name="Точечный рисунок" r:id="rId17" imgW="1476190" imgH="409632" progId="PBrush">
                  <p:embed/>
                </p:oleObj>
              </mc:Choice>
              <mc:Fallback>
                <p:oleObj name="Точечный рисунок" r:id="rId17" imgW="1476190" imgH="409632" progId="PBrush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5445224"/>
                        <a:ext cx="147637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7740650" y="5445125"/>
          <a:ext cx="11144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7" name="Точечный рисунок" r:id="rId19" imgW="1114581" imgH="504762" progId="PBrush">
                  <p:embed/>
                </p:oleObj>
              </mc:Choice>
              <mc:Fallback>
                <p:oleObj name="Точечный рисунок" r:id="rId19" imgW="1114581" imgH="504762" progId="PBrush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5445125"/>
                        <a:ext cx="11144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835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546787"/>
            <a:ext cx="9159367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Рабочий стол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– основной графический контейнер системы 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Windows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. Все остальные объекты прямо или косвенно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принадлежат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рабочему столу.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Компоненты рабочего стола:</a:t>
            </a:r>
          </a:p>
          <a:p>
            <a:pPr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Фоновый рисунок;</a:t>
            </a:r>
          </a:p>
          <a:p>
            <a:pPr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Значки рабочего стола;</a:t>
            </a:r>
          </a:p>
          <a:p>
            <a:pPr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Панель задач;</a:t>
            </a:r>
          </a:p>
          <a:p>
            <a:pPr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Кнопка пуск;</a:t>
            </a:r>
          </a:p>
          <a:p>
            <a:pPr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Панель индикации;</a:t>
            </a:r>
          </a:p>
          <a:p>
            <a:pPr>
              <a:buFontTx/>
              <a:buChar char="-"/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Панель быстрого запуска.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35696" y="548680"/>
            <a:ext cx="4867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6.Объекты рабочего стола</a:t>
            </a:r>
          </a:p>
        </p:txBody>
      </p:sp>
    </p:spTree>
    <p:extLst>
      <p:ext uri="{BB962C8B-B14F-4D97-AF65-F5344CB8AC3E}">
        <p14:creationId xmlns:p14="http://schemas.microsoft.com/office/powerpoint/2010/main" val="1770579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476672"/>
            <a:ext cx="68763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Рабочего стола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br>
              <a:rPr lang="en-US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1680" y="2636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3894" y="1302937"/>
            <a:ext cx="5688012" cy="42656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1700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0" y="1700213"/>
            <a:ext cx="14049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/>
              <a:t>Фоновый</a:t>
            </a:r>
          </a:p>
          <a:p>
            <a:pPr eaLnBrk="1" hangingPunct="1">
              <a:spcBef>
                <a:spcPct val="50000"/>
              </a:spcBef>
            </a:pPr>
            <a:r>
              <a:rPr lang="ru-RU" sz="2400" dirty="0"/>
              <a:t>рисунок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2987823" y="841272"/>
            <a:ext cx="36018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/>
              <a:t>Значки рабочего стола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827286" y="6021387"/>
            <a:ext cx="1728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/>
              <a:t>Кнопка ПУСК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7823" y="6219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2411760" y="6048101"/>
            <a:ext cx="18729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dirty="0"/>
              <a:t>Кнопки панели задач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1" y="6021387"/>
            <a:ext cx="1964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Панель задач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589712" y="5788367"/>
            <a:ext cx="208674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/>
              <a:t>Панель </a:t>
            </a:r>
          </a:p>
          <a:p>
            <a:pPr algn="ctr">
              <a:spcBef>
                <a:spcPct val="50000"/>
              </a:spcBef>
            </a:pPr>
            <a:r>
              <a:rPr lang="ru-RU" sz="2400" dirty="0"/>
              <a:t>индикации</a:t>
            </a:r>
          </a:p>
          <a:p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187624" y="2420888"/>
            <a:ext cx="1368450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284663" y="1302937"/>
            <a:ext cx="0" cy="582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788767" y="1302937"/>
            <a:ext cx="0" cy="582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292080" y="1302937"/>
            <a:ext cx="0" cy="582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868144" y="1302937"/>
            <a:ext cx="0" cy="582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187624" y="5517232"/>
            <a:ext cx="596421" cy="5041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2987823" y="5517232"/>
            <a:ext cx="184731" cy="5041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3563888" y="5517232"/>
            <a:ext cx="269833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292080" y="5517232"/>
            <a:ext cx="0" cy="5041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6660232" y="5517232"/>
            <a:ext cx="288032" cy="5041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96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16760"/>
            <a:ext cx="6637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Стандартные значки Рабочего стола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196752"/>
            <a:ext cx="7956376" cy="509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400" b="1" dirty="0"/>
              <a:t>Папка Мой компьютер </a:t>
            </a:r>
            <a:r>
              <a:rPr lang="ru-RU" sz="2400" dirty="0"/>
              <a:t>предназначена для доступа ко всем </a:t>
            </a:r>
            <a:endParaRPr lang="ru-RU" sz="2400" dirty="0" smtClean="0"/>
          </a:p>
          <a:p>
            <a:pPr>
              <a:lnSpc>
                <a:spcPct val="80000"/>
              </a:lnSpc>
              <a:defRPr/>
            </a:pPr>
            <a:r>
              <a:rPr lang="ru-RU" sz="2400" dirty="0" smtClean="0"/>
              <a:t>устройствам </a:t>
            </a:r>
            <a:r>
              <a:rPr lang="ru-RU" sz="2400" dirty="0"/>
              <a:t>данного компьютера. Чаще всего используется для </a:t>
            </a:r>
            <a:endParaRPr lang="ru-RU" sz="2400" dirty="0" smtClean="0"/>
          </a:p>
          <a:p>
            <a:pPr>
              <a:lnSpc>
                <a:spcPct val="80000"/>
              </a:lnSpc>
              <a:defRPr/>
            </a:pPr>
            <a:r>
              <a:rPr lang="ru-RU" sz="2400" dirty="0" smtClean="0"/>
              <a:t>доступа </a:t>
            </a:r>
            <a:r>
              <a:rPr lang="ru-RU" sz="2400" dirty="0"/>
              <a:t>к носителям данных.</a:t>
            </a:r>
            <a:endParaRPr lang="en-US" sz="2400" dirty="0"/>
          </a:p>
          <a:p>
            <a:pPr>
              <a:lnSpc>
                <a:spcPct val="80000"/>
              </a:lnSpc>
              <a:defRPr/>
            </a:pPr>
            <a:r>
              <a:rPr lang="ru-RU" sz="2400" b="1" dirty="0"/>
              <a:t>Папка Сетевое окружение </a:t>
            </a:r>
            <a:r>
              <a:rPr lang="ru-RU" sz="2400" dirty="0"/>
              <a:t>предназначена для доступа к </a:t>
            </a:r>
            <a:r>
              <a:rPr lang="ru-RU" sz="2400" dirty="0" smtClean="0"/>
              <a:t>структурам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 smtClean="0"/>
              <a:t> </a:t>
            </a:r>
            <a:r>
              <a:rPr lang="ru-RU" sz="2400" dirty="0"/>
              <a:t>данных, хранящимся на других компьютерах, объединенных </a:t>
            </a:r>
            <a:endParaRPr lang="ru-RU" sz="2400" dirty="0" smtClean="0"/>
          </a:p>
          <a:p>
            <a:pPr>
              <a:lnSpc>
                <a:spcPct val="80000"/>
              </a:lnSpc>
              <a:defRPr/>
            </a:pPr>
            <a:r>
              <a:rPr lang="ru-RU" sz="2400" dirty="0" smtClean="0"/>
              <a:t>с </a:t>
            </a:r>
            <a:r>
              <a:rPr lang="ru-RU" sz="2400" dirty="0"/>
              <a:t>данным компьютером в общей локальной сети. 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/>
              <a:t>Папку Мои документы </a:t>
            </a:r>
            <a:r>
              <a:rPr lang="ru-RU" sz="2400" dirty="0"/>
              <a:t>можно использовать для хранения </a:t>
            </a:r>
            <a:endParaRPr lang="ru-RU" sz="2400" dirty="0" smtClean="0"/>
          </a:p>
          <a:p>
            <a:pPr>
              <a:lnSpc>
                <a:spcPct val="80000"/>
              </a:lnSpc>
              <a:defRPr/>
            </a:pPr>
            <a:r>
              <a:rPr lang="ru-RU" sz="2400" dirty="0" smtClean="0"/>
              <a:t>в </a:t>
            </a:r>
            <a:r>
              <a:rPr lang="ru-RU" sz="2400" dirty="0"/>
              <a:t>ней файлов созданных документов и создания в </a:t>
            </a:r>
            <a:r>
              <a:rPr lang="ru-RU" sz="2400" dirty="0" smtClean="0"/>
              <a:t>ней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 smtClean="0"/>
              <a:t> </a:t>
            </a:r>
            <a:r>
              <a:rPr lang="ru-RU" sz="2400" dirty="0"/>
              <a:t>собственной структуры папок.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/>
              <a:t>Корзина </a:t>
            </a:r>
            <a:r>
              <a:rPr lang="ru-RU" sz="2400" dirty="0"/>
              <a:t>– специализированная папка для временного </a:t>
            </a:r>
            <a:r>
              <a:rPr lang="ru-RU" sz="2400" dirty="0" smtClean="0"/>
              <a:t>хранения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 smtClean="0"/>
              <a:t> </a:t>
            </a:r>
            <a:r>
              <a:rPr lang="ru-RU" sz="2400" dirty="0"/>
              <a:t>удаленных объектов.</a:t>
            </a:r>
            <a:endParaRPr lang="en-US" sz="2400" b="1" dirty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100392" y="1412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238926"/>
              </p:ext>
            </p:extLst>
          </p:nvPr>
        </p:nvGraphicFramePr>
        <p:xfrm>
          <a:off x="7610124" y="1282795"/>
          <a:ext cx="6191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Точечный рисунок" r:id="rId3" imgW="619211" imgH="695238" progId="PBrush">
                  <p:embed/>
                </p:oleObj>
              </mc:Choice>
              <mc:Fallback>
                <p:oleObj name="Точечный рисунок" r:id="rId3" imgW="619211" imgH="695238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0124" y="1282795"/>
                        <a:ext cx="61912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40352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931264"/>
              </p:ext>
            </p:extLst>
          </p:nvPr>
        </p:nvGraphicFramePr>
        <p:xfrm>
          <a:off x="7714383" y="2675652"/>
          <a:ext cx="66675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Точечный рисунок" r:id="rId5" imgW="666667" imgH="724001" progId="PBrush">
                  <p:embed/>
                </p:oleObj>
              </mc:Choice>
              <mc:Fallback>
                <p:oleObj name="Точечный рисунок" r:id="rId5" imgW="666667" imgH="724001" progId="PBrus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4383" y="2675652"/>
                        <a:ext cx="66675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832717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747449"/>
              </p:ext>
            </p:extLst>
          </p:nvPr>
        </p:nvGraphicFramePr>
        <p:xfrm>
          <a:off x="7832717" y="4011658"/>
          <a:ext cx="6381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Точечный рисунок" r:id="rId7" imgW="638264" imgH="685714" progId="PBrush">
                  <p:embed/>
                </p:oleObj>
              </mc:Choice>
              <mc:Fallback>
                <p:oleObj name="Точечный рисунок" r:id="rId7" imgW="638264" imgH="685714" progId="PBrush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17" y="4011658"/>
                        <a:ext cx="6381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757837"/>
              </p:ext>
            </p:extLst>
          </p:nvPr>
        </p:nvGraphicFramePr>
        <p:xfrm>
          <a:off x="7956376" y="5085184"/>
          <a:ext cx="5143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Точечный рисунок" r:id="rId9" imgW="514422" imgH="600159" progId="PBrush">
                  <p:embed/>
                </p:oleObj>
              </mc:Choice>
              <mc:Fallback>
                <p:oleObj name="Точечный рисунок" r:id="rId9" imgW="514422" imgH="600159" progId="PBrush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5085184"/>
                        <a:ext cx="51435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325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7772" y="687076"/>
            <a:ext cx="2600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Панель задач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271851"/>
            <a:ext cx="925503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dirty="0"/>
              <a:t>Для каждого процесса, инициализированного пользователем,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на </a:t>
            </a:r>
            <a:r>
              <a:rPr lang="ru-RU" sz="2400" dirty="0"/>
              <a:t>панели задач создается командная кнопка, обеспечивающая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связь </a:t>
            </a:r>
            <a:r>
              <a:rPr lang="ru-RU" sz="2400" dirty="0"/>
              <a:t>с этим процессом.</a:t>
            </a:r>
          </a:p>
          <a:p>
            <a:pPr>
              <a:defRPr/>
            </a:pPr>
            <a:r>
              <a:rPr lang="ru-RU" sz="2400" b="1" dirty="0"/>
              <a:t>Панель индикации. </a:t>
            </a:r>
            <a:r>
              <a:rPr lang="ru-RU" sz="2400" dirty="0"/>
              <a:t>Эта панель находится на правом краю Панели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задач </a:t>
            </a:r>
            <a:r>
              <a:rPr lang="ru-RU" sz="2400" dirty="0"/>
              <a:t>и служит для размещения индикаторов, позволяющих судить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о </a:t>
            </a:r>
            <a:r>
              <a:rPr lang="ru-RU" sz="2400" dirty="0"/>
              <a:t>ходе процессов, исполняющихся в фоновом режиме.</a:t>
            </a:r>
          </a:p>
          <a:p>
            <a:pPr>
              <a:defRPr/>
            </a:pPr>
            <a:r>
              <a:rPr lang="ru-RU" sz="2400" b="1" dirty="0"/>
              <a:t>Панель быстрого запуска.</a:t>
            </a:r>
            <a:r>
              <a:rPr lang="ru-RU" sz="2400" dirty="0"/>
              <a:t> Для программ, которыми приходится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пользоваться </a:t>
            </a:r>
            <a:r>
              <a:rPr lang="ru-RU" sz="2400" dirty="0"/>
              <a:t>наиболее часто.</a:t>
            </a:r>
          </a:p>
          <a:p>
            <a:pPr>
              <a:defRPr/>
            </a:pPr>
            <a:r>
              <a:rPr lang="ru-RU" sz="2400" b="1" dirty="0"/>
              <a:t>Кнопка ПУСК – </a:t>
            </a:r>
            <a:r>
              <a:rPr lang="ru-RU" sz="2400" dirty="0"/>
              <a:t>это главнейший элемент управления операционной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системой</a:t>
            </a:r>
            <a:r>
              <a:rPr lang="ru-RU" sz="2400" dirty="0"/>
              <a:t>. Щелчок на этой кнопке открывает Главное меню, </a:t>
            </a:r>
            <a:r>
              <a:rPr lang="ru-RU" sz="2400" dirty="0" smtClean="0"/>
              <a:t>средства</a:t>
            </a:r>
          </a:p>
          <a:p>
            <a:pPr>
              <a:defRPr/>
            </a:pPr>
            <a:r>
              <a:rPr lang="ru-RU" sz="2400" dirty="0" smtClean="0"/>
              <a:t> </a:t>
            </a:r>
            <a:r>
              <a:rPr lang="ru-RU" sz="2400" dirty="0"/>
              <a:t>которого позволяют обратиться к любым устройствам </a:t>
            </a:r>
            <a:r>
              <a:rPr lang="ru-RU" sz="2400" dirty="0" smtClean="0"/>
              <a:t>,</a:t>
            </a:r>
          </a:p>
          <a:p>
            <a:pPr>
              <a:defRPr/>
            </a:pPr>
            <a:r>
              <a:rPr lang="ru-RU" sz="2400" dirty="0" smtClean="0"/>
              <a:t> </a:t>
            </a:r>
            <a:r>
              <a:rPr lang="ru-RU" sz="2400" dirty="0"/>
              <a:t>приложениям и документам.  </a:t>
            </a:r>
            <a:endParaRPr lang="ru-RU" sz="2400" b="1" dirty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60731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82423391"/>
              </p:ext>
            </p:extLst>
          </p:nvPr>
        </p:nvGraphicFramePr>
        <p:xfrm>
          <a:off x="372975" y="6188604"/>
          <a:ext cx="54800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" name="Точечный рисунок" r:id="rId3" imgW="5733333" imgH="276117" progId="PBrush">
                  <p:embed/>
                </p:oleObj>
              </mc:Choice>
              <mc:Fallback>
                <p:oleObj name="Точечный рисунок" r:id="rId3" imgW="5733333" imgH="276117" progId="PBrush">
                  <p:embed/>
                  <p:pic>
                    <p:nvPicPr>
                      <p:cNvPr id="0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75" y="6188604"/>
                        <a:ext cx="548005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445691"/>
              </p:ext>
            </p:extLst>
          </p:nvPr>
        </p:nvGraphicFramePr>
        <p:xfrm>
          <a:off x="5724128" y="6198444"/>
          <a:ext cx="14859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" name="Точечный рисунок" r:id="rId5" imgW="1486107" imgH="285866" progId="PBrush">
                  <p:embed/>
                </p:oleObj>
              </mc:Choice>
              <mc:Fallback>
                <p:oleObj name="Точечный рисунок" r:id="rId5" imgW="1486107" imgH="285866" progId="PBrush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6198444"/>
                        <a:ext cx="148590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954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96752"/>
            <a:ext cx="4320480" cy="509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Имя пользователя и значок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Наиболее часто используемые программы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Открывает доступ к списку приложений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Мои документы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Недавние документы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Мой компьютер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Панель управления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Подключение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Принтеры и факсы 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Справка и поддержка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Поиск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Пункт Выполнить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8064" y="1412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690036"/>
              </p:ext>
            </p:extLst>
          </p:nvPr>
        </p:nvGraphicFramePr>
        <p:xfrm>
          <a:off x="5118587" y="1196752"/>
          <a:ext cx="3533775" cy="452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Точечный рисунок" r:id="rId3" imgW="3629532" imgH="4648849" progId="PBrush">
                  <p:embed/>
                </p:oleObj>
              </mc:Choice>
              <mc:Fallback>
                <p:oleObj name="Точечный рисунок" r:id="rId3" imgW="3629532" imgH="4648849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587" y="1196752"/>
                        <a:ext cx="3533775" cy="452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53873" y="463179"/>
            <a:ext cx="5031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Структура Главного меню</a:t>
            </a:r>
          </a:p>
        </p:txBody>
      </p:sp>
    </p:spTree>
    <p:extLst>
      <p:ext uri="{BB962C8B-B14F-4D97-AF65-F5344CB8AC3E}">
        <p14:creationId xmlns:p14="http://schemas.microsoft.com/office/powerpoint/2010/main" val="150979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433919"/>
              </p:ext>
            </p:extLst>
          </p:nvPr>
        </p:nvGraphicFramePr>
        <p:xfrm>
          <a:off x="1187624" y="1700808"/>
          <a:ext cx="6048375" cy="406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8" name="Точечный рисунок" r:id="rId3" imgW="6542857" imgH="4401164" progId="PBrush">
                  <p:embed/>
                </p:oleObj>
              </mc:Choice>
              <mc:Fallback>
                <p:oleObj name="Точечный рисунок" r:id="rId3" imgW="6542857" imgH="4401164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700808"/>
                        <a:ext cx="6048375" cy="406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02847" y="836712"/>
            <a:ext cx="18953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Строка меню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5621244" y="744379"/>
            <a:ext cx="19431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/>
              <a:t>Строка заголовка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80312" y="2713683"/>
            <a:ext cx="15385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/>
              <a:t>Полоса</a:t>
            </a:r>
          </a:p>
          <a:p>
            <a:pPr algn="ctr">
              <a:spcBef>
                <a:spcPct val="50000"/>
              </a:spcBef>
            </a:pPr>
            <a:r>
              <a:rPr lang="ru-RU" sz="2400" dirty="0"/>
              <a:t>прокрутки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-2266" y="5302563"/>
            <a:ext cx="166265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/>
              <a:t>Панель</a:t>
            </a:r>
          </a:p>
          <a:p>
            <a:pPr algn="ctr">
              <a:spcBef>
                <a:spcPct val="50000"/>
              </a:spcBef>
            </a:pPr>
            <a:r>
              <a:rPr lang="ru-RU" sz="2400" dirty="0"/>
              <a:t>инструментов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-35310" y="2286164"/>
            <a:ext cx="143821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/>
              <a:t>Адресная</a:t>
            </a:r>
          </a:p>
          <a:p>
            <a:pPr algn="ctr">
              <a:spcBef>
                <a:spcPct val="50000"/>
              </a:spcBef>
            </a:pPr>
            <a:r>
              <a:rPr lang="ru-RU" sz="2400" dirty="0"/>
              <a:t>строка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843808" y="6133559"/>
            <a:ext cx="233980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Рабочая область</a:t>
            </a:r>
          </a:p>
          <a:p>
            <a:endParaRPr lang="ru-RU" dirty="0"/>
          </a:p>
        </p:txBody>
      </p:sp>
      <p:cxnSp>
        <p:nvCxnSpPr>
          <p:cNvPr id="3" name="Прямая со стрелкой 2"/>
          <p:cNvCxnSpPr>
            <a:stCxn id="12" idx="0"/>
          </p:cNvCxnSpPr>
          <p:nvPr/>
        </p:nvCxnSpPr>
        <p:spPr>
          <a:xfrm flipV="1">
            <a:off x="4013712" y="5302563"/>
            <a:ext cx="486280" cy="8309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7092280" y="3578826"/>
            <a:ext cx="472064" cy="2102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4932040" y="1340768"/>
            <a:ext cx="668429" cy="7607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987824" y="1340768"/>
            <a:ext cx="288032" cy="10801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829060" y="2713683"/>
            <a:ext cx="1078644" cy="8651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95536" y="2420888"/>
            <a:ext cx="1944216" cy="27363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83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628800"/>
            <a:ext cx="876708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Предполагается, что каждый пользователь сам определит для </a:t>
            </a:r>
            <a:endParaRPr lang="ru-RU" sz="2400" dirty="0" smtClean="0"/>
          </a:p>
          <a:p>
            <a:r>
              <a:rPr lang="ru-RU" sz="2400" dirty="0" smtClean="0"/>
              <a:t>себя </a:t>
            </a:r>
            <a:r>
              <a:rPr lang="ru-RU" sz="2400" dirty="0"/>
              <a:t>круг задач, приобретет и установит необходимые </a:t>
            </a:r>
            <a:endParaRPr lang="ru-RU" sz="2400" dirty="0" smtClean="0"/>
          </a:p>
          <a:p>
            <a:r>
              <a:rPr lang="ru-RU" sz="2400" dirty="0" smtClean="0"/>
              <a:t>приложения</a:t>
            </a:r>
            <a:r>
              <a:rPr lang="ru-RU" sz="2400" dirty="0"/>
              <a:t>. Но пока программная конфигурация не </a:t>
            </a:r>
            <a:endParaRPr lang="ru-RU" sz="2400" dirty="0" smtClean="0"/>
          </a:p>
          <a:p>
            <a:r>
              <a:rPr lang="ru-RU" sz="2400" dirty="0" smtClean="0"/>
              <a:t>сформирована</a:t>
            </a:r>
            <a:r>
              <a:rPr lang="ru-RU" sz="2400" dirty="0"/>
              <a:t>, первоочередные потребности можно </a:t>
            </a:r>
            <a:endParaRPr lang="ru-RU" sz="2400" dirty="0" smtClean="0"/>
          </a:p>
          <a:p>
            <a:r>
              <a:rPr lang="ru-RU" sz="2400" dirty="0" smtClean="0"/>
              <a:t>удовлетворить </a:t>
            </a:r>
            <a:r>
              <a:rPr lang="ru-RU" sz="2400" dirty="0"/>
              <a:t>с помощью нескольких стандартных приложений </a:t>
            </a:r>
            <a:endParaRPr lang="ru-RU" sz="2400" dirty="0" smtClean="0"/>
          </a:p>
          <a:p>
            <a:r>
              <a:rPr lang="en-US" sz="2400" dirty="0" smtClean="0"/>
              <a:t>Windows</a:t>
            </a:r>
            <a:r>
              <a:rPr lang="ru-RU" sz="2400" dirty="0"/>
              <a:t>, которые устанавливаются вместе с операционной </a:t>
            </a:r>
            <a:endParaRPr lang="ru-RU" sz="2400" dirty="0" smtClean="0"/>
          </a:p>
          <a:p>
            <a:r>
              <a:rPr lang="ru-RU" sz="2400" dirty="0" smtClean="0"/>
              <a:t>системой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87345" y="895977"/>
            <a:ext cx="6991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Стандартные приложения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087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556792"/>
            <a:ext cx="3600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«Калькулятор» - стандартное приложение </a:t>
            </a:r>
            <a:r>
              <a:rPr lang="en-US" sz="2400" dirty="0"/>
              <a:t>Windows</a:t>
            </a:r>
            <a:r>
              <a:rPr lang="ru-RU" sz="2400" dirty="0"/>
              <a:t>, имитирующее работу с настольным электронным калькулятором. Программа имеет два режима работы: Обычный и Инженерный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44008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654885"/>
              </p:ext>
            </p:extLst>
          </p:nvPr>
        </p:nvGraphicFramePr>
        <p:xfrm>
          <a:off x="4828739" y="1753244"/>
          <a:ext cx="3313113" cy="330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" name="Точечный рисунок" r:id="rId3" imgW="2467319" imgH="2457143" progId="PBrush">
                  <p:embed/>
                </p:oleObj>
              </mc:Choice>
              <mc:Fallback>
                <p:oleObj name="Точечный рисунок" r:id="rId3" imgW="2467319" imgH="2457143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8739" y="1753244"/>
                        <a:ext cx="3313113" cy="330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43808" y="476672"/>
            <a:ext cx="2438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Калькулятор</a:t>
            </a:r>
          </a:p>
        </p:txBody>
      </p:sp>
    </p:spTree>
    <p:extLst>
      <p:ext uri="{BB962C8B-B14F-4D97-AF65-F5344CB8AC3E}">
        <p14:creationId xmlns:p14="http://schemas.microsoft.com/office/powerpoint/2010/main" val="285109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4661" y="0"/>
            <a:ext cx="1657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Блокнот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1071" y="546880"/>
            <a:ext cx="48229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«Блокнот» - простейший текстовый редактор, предназначенный для создания, просмотра, правки, сохранения и печати неформатированных текстовых документов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27984" y="1340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180239"/>
              </p:ext>
            </p:extLst>
          </p:nvPr>
        </p:nvGraphicFramePr>
        <p:xfrm>
          <a:off x="5292080" y="620622"/>
          <a:ext cx="3384550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4" name="Точечный рисунок" r:id="rId3" imgW="4210638" imgH="3648584" progId="PBrush">
                  <p:embed/>
                </p:oleObj>
              </mc:Choice>
              <mc:Fallback>
                <p:oleObj name="Точечный рисунок" r:id="rId3" imgW="4210638" imgH="3648584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620622"/>
                        <a:ext cx="3384550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9955" y="3973706"/>
            <a:ext cx="50390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WordPad – </a:t>
            </a:r>
            <a:r>
              <a:rPr lang="ru-RU" sz="2400" dirty="0"/>
              <a:t>простейший текстовый процессор, предназначенный для создания, просмотра, правки, сохранения и печати форматированных текстовых документов.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351040"/>
              </p:ext>
            </p:extLst>
          </p:nvPr>
        </p:nvGraphicFramePr>
        <p:xfrm>
          <a:off x="5491642" y="4114635"/>
          <a:ext cx="3171825" cy="230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5" name="Точечный рисунок" r:id="rId5" imgW="4686954" imgH="3943901" progId="PBrush">
                  <p:embed/>
                </p:oleObj>
              </mc:Choice>
              <mc:Fallback>
                <p:oleObj name="Точечный рисунок" r:id="rId5" imgW="4686954" imgH="3943901" progId="PBrush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1642" y="4114635"/>
                        <a:ext cx="3171825" cy="230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03848" y="3473684"/>
            <a:ext cx="1753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WordPad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81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052736"/>
            <a:ext cx="396043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Paint – </a:t>
            </a:r>
            <a:r>
              <a:rPr lang="ru-RU" sz="2400" dirty="0"/>
              <a:t>простейший растровый графический редактор, предназначенный для создания, просмотра, правки, сохранения и печати графических изображений. Версия редактора </a:t>
            </a:r>
            <a:r>
              <a:rPr lang="en-US" sz="2400" dirty="0"/>
              <a:t>Paint </a:t>
            </a:r>
            <a:r>
              <a:rPr lang="ru-RU" sz="2400" dirty="0"/>
              <a:t>для операционной системы </a:t>
            </a:r>
            <a:r>
              <a:rPr lang="en-US" sz="2400" dirty="0"/>
              <a:t>Windows XP </a:t>
            </a:r>
            <a:r>
              <a:rPr lang="ru-RU" sz="2400" dirty="0"/>
              <a:t>позволяет работать с файлами изображений, записанных в формате </a:t>
            </a:r>
            <a:r>
              <a:rPr lang="en-US" sz="2400" dirty="0"/>
              <a:t>Bitmap, TIFF, GIF, JPEG, PNG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1412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634788"/>
              </p:ext>
            </p:extLst>
          </p:nvPr>
        </p:nvGraphicFramePr>
        <p:xfrm>
          <a:off x="4541646" y="1052736"/>
          <a:ext cx="4211637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Точечный рисунок" r:id="rId3" imgW="3600000" imgH="3877216" progId="PBrush">
                  <p:embed/>
                </p:oleObj>
              </mc:Choice>
              <mc:Fallback>
                <p:oleObj name="Точечный рисунок" r:id="rId3" imgW="3600000" imgH="3877216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1646" y="1052736"/>
                        <a:ext cx="4211637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09924" y="406405"/>
            <a:ext cx="1132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Paint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219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3345" y="1799888"/>
            <a:ext cx="79390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/>
              <a:t>Это клиентская программа службы </a:t>
            </a:r>
            <a:r>
              <a:rPr lang="en-US" sz="2400" dirty="0"/>
              <a:t>World Wide Web(www) </a:t>
            </a:r>
            <a:r>
              <a:rPr lang="ru-RU" sz="2400" dirty="0"/>
              <a:t>Интернета. Она предназначена для навигации в пространстве документов </a:t>
            </a:r>
            <a:r>
              <a:rPr lang="en-US" sz="2400" dirty="0"/>
              <a:t>WWW</a:t>
            </a:r>
            <a:r>
              <a:rPr lang="ru-RU" sz="2400" dirty="0"/>
              <a:t>, а также для управления режимом их просмотра. Клиентские программы </a:t>
            </a:r>
            <a:r>
              <a:rPr lang="en-US" sz="2400" dirty="0"/>
              <a:t>WWW</a:t>
            </a:r>
            <a:r>
              <a:rPr lang="ru-RU" sz="2400" dirty="0"/>
              <a:t> называют также браузерами.</a:t>
            </a:r>
          </a:p>
          <a:p>
            <a:pPr>
              <a:defRPr/>
            </a:pPr>
            <a:r>
              <a:rPr lang="ru-RU" sz="2400" dirty="0"/>
              <a:t>Функционально </a:t>
            </a:r>
            <a:r>
              <a:rPr lang="en-US" sz="2400" dirty="0"/>
              <a:t>Internet Explorer</a:t>
            </a:r>
            <a:r>
              <a:rPr lang="ru-RU" sz="2400" dirty="0"/>
              <a:t> выполняет роль основного программного средства для работы в Интернете. Имеет встроенное клиентское средство для работы со служебной передачей файлов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1720" y="548680"/>
            <a:ext cx="30843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Explorer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8625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5058" y="722102"/>
            <a:ext cx="5825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Проигрыватель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 Media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1" y="1772816"/>
            <a:ext cx="4464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Стандартное средство воспроизведения мультимедийных объектов: звукозаписей и видеозаписей. Поддерживает множество форматов. Автоматически подключает кодеки, необходимые для воспроизведения сжатых записей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004068"/>
              </p:ext>
            </p:extLst>
          </p:nvPr>
        </p:nvGraphicFramePr>
        <p:xfrm>
          <a:off x="4620424" y="1840295"/>
          <a:ext cx="4321175" cy="328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Точечный рисунок" r:id="rId3" imgW="4076190" imgH="3095238" progId="PBrush">
                  <p:embed/>
                </p:oleObj>
              </mc:Choice>
              <mc:Fallback>
                <p:oleObj name="Точечный рисунок" r:id="rId3" imgW="4076190" imgH="3095238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0424" y="1840295"/>
                        <a:ext cx="4321175" cy="328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342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764704"/>
            <a:ext cx="7560840" cy="469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endParaRPr lang="ru-RU" sz="2400" b="1" dirty="0"/>
          </a:p>
          <a:p>
            <a:pPr>
              <a:lnSpc>
                <a:spcPct val="90000"/>
              </a:lnSpc>
              <a:defRPr/>
            </a:pPr>
            <a:r>
              <a:rPr lang="ru-RU" sz="2400" b="1" dirty="0"/>
              <a:t>Дефрагментация диска – служебная программа предназначенная для периодического обслуживания магнитных дисковых носителей данных.</a:t>
            </a:r>
          </a:p>
          <a:p>
            <a:pPr>
              <a:lnSpc>
                <a:spcPct val="90000"/>
              </a:lnSpc>
              <a:defRPr/>
            </a:pPr>
            <a:endParaRPr lang="ru-RU" sz="2400" b="1" dirty="0"/>
          </a:p>
          <a:p>
            <a:pPr>
              <a:lnSpc>
                <a:spcPct val="90000"/>
              </a:lnSpc>
              <a:defRPr/>
            </a:pPr>
            <a:r>
              <a:rPr lang="ru-RU" sz="2400" b="1" dirty="0"/>
              <a:t>Назначенные задания – средство для настройки автоматического проведения операций в заданное время.</a:t>
            </a:r>
          </a:p>
          <a:p>
            <a:pPr>
              <a:lnSpc>
                <a:spcPct val="90000"/>
              </a:lnSpc>
              <a:defRPr/>
            </a:pPr>
            <a:endParaRPr lang="ru-RU" sz="2400" b="1" dirty="0"/>
          </a:p>
          <a:p>
            <a:pPr>
              <a:lnSpc>
                <a:spcPct val="90000"/>
              </a:lnSpc>
              <a:defRPr/>
            </a:pPr>
            <a:r>
              <a:rPr lang="ru-RU" sz="2400" b="1" dirty="0"/>
              <a:t>Таблица символов – служит для ввода в документы нестандартных символов, для которых не предусмотрены клавиши клавиатуры, например для ввода обозначения углового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градуса.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408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1600" y="945594"/>
            <a:ext cx="7593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 использованных источников</a:t>
            </a:r>
            <a:r>
              <a:rPr lang="kk-KZ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1585" y="2564904"/>
            <a:ext cx="276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https://ru.wikipedia.org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3263738"/>
            <a:ext cx="2841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http://</a:t>
            </a:r>
            <a:r>
              <a:rPr lang="en-US" sz="2000" b="1" dirty="0" smtClean="0"/>
              <a:t>www.neumeka.ru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26934" y="3861048"/>
            <a:ext cx="2170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http://ppt4web.ru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177979" y="4509120"/>
            <a:ext cx="25976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http://www.kazedu.kz</a:t>
            </a:r>
            <a:endParaRPr lang="ru-RU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177979" y="2060848"/>
            <a:ext cx="2771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https://www.google.kz/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5049" y="5157192"/>
            <a:ext cx="27045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www.yandex.kz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34328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1195</Words>
  <Application>Microsoft Office PowerPoint</Application>
  <PresentationFormat>Экран (4:3)</PresentationFormat>
  <Paragraphs>198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Нурасылбек</dc:creator>
  <cp:lastModifiedBy>каз</cp:lastModifiedBy>
  <cp:revision>20</cp:revision>
  <dcterms:created xsi:type="dcterms:W3CDTF">2015-11-07T21:54:10Z</dcterms:created>
  <dcterms:modified xsi:type="dcterms:W3CDTF">2015-11-09T10:24:23Z</dcterms:modified>
</cp:coreProperties>
</file>