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8032C-777C-4C8F-B817-4B5776E6EED0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821FB-26DB-4243-ABCC-B5D2F2D9B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появления разности клик по цифре за</a:t>
            </a:r>
            <a:r>
              <a:rPr lang="ru-RU" baseline="0" dirty="0" smtClean="0"/>
              <a:t> скобкой: 1), 2), 3), 4),  для появления суммы разрядных клик по разности </a:t>
            </a:r>
          </a:p>
          <a:p>
            <a:r>
              <a:rPr lang="ru-RU" baseline="0" dirty="0" smtClean="0"/>
              <a:t>№24 стр.8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821FB-26DB-4243-ABCC-B5D2F2D9B46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№25(1) стр.9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6CD1-354F-4150-AF8B-C496A6B9EB9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№27 стр.9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821FB-26DB-4243-ABCC-B5D2F2D9B46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щелчку на номер строки:</a:t>
            </a:r>
            <a:r>
              <a:rPr lang="ru-RU" baseline="0" dirty="0" smtClean="0"/>
              <a:t> </a:t>
            </a:r>
            <a:r>
              <a:rPr lang="ru-RU" dirty="0" smtClean="0"/>
              <a:t>1), 2), 3), 4), 5)</a:t>
            </a:r>
            <a:r>
              <a:rPr lang="ru-RU" baseline="0" dirty="0" smtClean="0"/>
              <a:t> – ряд чисел появляется</a:t>
            </a:r>
          </a:p>
          <a:p>
            <a:r>
              <a:rPr lang="ru-RU" baseline="0" dirty="0" smtClean="0"/>
              <a:t>№28 стр.9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9D688-3DAE-4452-B1D8-15A34222740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оризонтальный свиток 6"/>
          <p:cNvSpPr/>
          <p:nvPr userDrawn="1"/>
        </p:nvSpPr>
        <p:spPr>
          <a:xfrm>
            <a:off x="571472" y="1142984"/>
            <a:ext cx="7858180" cy="2214578"/>
          </a:xfrm>
          <a:prstGeom prst="horizontalScroll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0_a374a_12825302_XL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 rot="10800000">
            <a:off x="7215206" y="150909"/>
            <a:ext cx="1714480" cy="234939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 userDrawn="1"/>
        </p:nvSpPr>
        <p:spPr>
          <a:xfrm>
            <a:off x="1714480" y="3929066"/>
            <a:ext cx="5643602" cy="1714512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a374a_12825302_XL.png"/>
          <p:cNvPicPr>
            <a:picLocks noChangeAspect="1"/>
          </p:cNvPicPr>
          <p:nvPr userDrawn="1"/>
        </p:nvPicPr>
        <p:blipFill>
          <a:blip r:embed="rId14" cstate="screen"/>
          <a:stretch>
            <a:fillRect/>
          </a:stretch>
        </p:blipFill>
        <p:spPr>
          <a:xfrm>
            <a:off x="214283" y="5000636"/>
            <a:ext cx="1857388" cy="17812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1E20F-0593-44E3-B48D-B20C4DF9AEA1}" type="datetimeFigureOut">
              <a:rPr lang="ru-RU" smtClean="0"/>
              <a:pPr/>
              <a:t>05.09.2014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F0583-4C4E-4308-861D-1E8454D61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i.ru/8280994_img35309.html" TargetMode="External"/><Relationship Id="rId2" Type="http://schemas.openxmlformats.org/officeDocument/2006/relationships/hyperlink" Target="http://kartinki-na-rabochiy-stol.ru/1285618905_1220983320_autumn_vine_maple_and_lichensid_3_img1215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rodno.deal.by/Linejki-plastikovye.html" TargetMode="External"/><Relationship Id="rId4" Type="http://schemas.openxmlformats.org/officeDocument/2006/relationships/hyperlink" Target="http://www.my-bt.ru/talk/comments4861p14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7915276" cy="1571636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Урок №5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Вычислительные умения и навыки. Действия </a:t>
            </a:r>
            <a:b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величинами. Поиск закономерностей.</a:t>
            </a:r>
            <a:endParaRPr lang="ru-RU" sz="3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14546" y="4000504"/>
            <a:ext cx="4714468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</a:t>
            </a: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презентации</a:t>
            </a:r>
          </a:p>
          <a:p>
            <a:pPr algn="ctr">
              <a:defRPr/>
            </a:pPr>
            <a:r>
              <a:rPr lang="ru-RU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Коровина Ирина Николаевна</a:t>
            </a:r>
            <a:endParaRPr lang="ru-RU" spc="3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МБОУ </a:t>
            </a: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«СОШ </a:t>
            </a: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№9» </a:t>
            </a:r>
            <a:endParaRPr lang="ru-RU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г.Сафоново Смоленской области</a:t>
            </a: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4885" y="71414"/>
            <a:ext cx="7358114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9pPr>
          </a:lstStyle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Математика ∙ 2 класс ∙ УМК «Гармония»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48573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4643446"/>
            <a:ext cx="1857388" cy="1857388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285720" y="0"/>
            <a:ext cx="8572560" cy="1285860"/>
          </a:xfrm>
          <a:prstGeom prst="horizontalScroll">
            <a:avLst>
              <a:gd name="adj" fmla="val 16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1472" y="178994"/>
            <a:ext cx="82153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разность чисел, полученный результат запишите в виде суммы разрядных слагаемых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571612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344159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3058539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844357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1643050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 и 30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786" y="2357430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 и 60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786" y="3120094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и 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5786" y="3905912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 и 7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3504" y="1643050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 = 50 + 5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66946" y="1656321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 – 30 = 55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7422" y="2415597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 – 60 = 36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43504" y="2415597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 = 30 + 6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57422" y="3129977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– 2 = 76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504" y="3129977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 = 70 + 6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57422" y="3915795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 – 7 = 52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3504" y="3915795"/>
            <a:ext cx="235745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 = 50 + 2</a:t>
            </a:r>
            <a:endParaRPr lang="ru-RU" sz="32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ятиугольник 22">
            <a:hlinkClick r:id="" action="ppaction://hlinkshowjump?jump=nextslide"/>
          </p:cNvPr>
          <p:cNvSpPr/>
          <p:nvPr/>
        </p:nvSpPr>
        <p:spPr>
          <a:xfrm>
            <a:off x="7643834" y="6215082"/>
            <a:ext cx="928694" cy="285752"/>
          </a:xfrm>
          <a:prstGeom prst="homePlate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Горизонтальный свиток 22"/>
          <p:cNvSpPr/>
          <p:nvPr/>
        </p:nvSpPr>
        <p:spPr>
          <a:xfrm>
            <a:off x="285720" y="0"/>
            <a:ext cx="8572560" cy="1643050"/>
          </a:xfrm>
          <a:prstGeom prst="horizontalScroll">
            <a:avLst>
              <a:gd name="adj" fmla="val 8967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5720" y="214290"/>
            <a:ext cx="82868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Выполните действия с величинами.</a:t>
            </a:r>
          </a:p>
          <a:p>
            <a:pPr algn="ctr"/>
            <a:r>
              <a:rPr lang="ru-RU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Проверьте полученный результат по линейке.</a:t>
            </a:r>
            <a:endParaRPr lang="ru-RU" sz="32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500174"/>
            <a:ext cx="3786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4 см 5 мм – 5 мм = 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3 см 8 мм + 2 мм = </a:t>
            </a:r>
            <a:endParaRPr lang="ru-RU" sz="3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571736" y="221455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214414" y="221455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182" y="164305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см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428860" y="292893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85852" y="292893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86182" y="2415597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см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8384" y="3859604"/>
            <a:ext cx="3786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7 см 7 мм – 4 мм = 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6 см 2 мм + 8 мм = </a:t>
            </a:r>
            <a:endParaRPr lang="ru-RU" sz="32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652962" y="457398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295640" y="457398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67408" y="4002480"/>
            <a:ext cx="2133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см 3 мм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510086" y="5288364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357554" y="5286388"/>
            <a:ext cx="928694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67408" y="4775027"/>
            <a:ext cx="120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см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Рисунок 23" descr="503.jpeg"/>
          <p:cNvPicPr>
            <a:picLocks noChangeAspect="1"/>
          </p:cNvPicPr>
          <p:nvPr/>
        </p:nvPicPr>
        <p:blipFill>
          <a:blip r:embed="rId3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66776" y="3143248"/>
            <a:ext cx="7620000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Горизонтальный свиток 14"/>
          <p:cNvSpPr/>
          <p:nvPr/>
        </p:nvSpPr>
        <p:spPr>
          <a:xfrm>
            <a:off x="285720" y="0"/>
            <a:ext cx="8572560" cy="1071546"/>
          </a:xfrm>
          <a:prstGeom prst="horizontalScroll">
            <a:avLst>
              <a:gd name="adj" fmla="val 16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5720" y="210901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Логическая задача</a:t>
            </a:r>
            <a:endParaRPr lang="ru-RU" sz="32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275694"/>
            <a:ext cx="83582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Яблоко тяжелее персика, а слива легче персика. Какой фрукт самый тяжёлый?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Обозначь массу каждого фрукта отрезком, нарисуй схему и проверь свой ответ.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2928926" y="4000504"/>
            <a:ext cx="214314" cy="214314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143240" y="4143380"/>
            <a:ext cx="264320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Блок-схема: узел 12"/>
          <p:cNvSpPr/>
          <p:nvPr/>
        </p:nvSpPr>
        <p:spPr>
          <a:xfrm>
            <a:off x="2928926" y="4572008"/>
            <a:ext cx="214314" cy="214314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143240" y="4714884"/>
            <a:ext cx="214314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Блок-схема: узел 15"/>
          <p:cNvSpPr/>
          <p:nvPr/>
        </p:nvSpPr>
        <p:spPr>
          <a:xfrm>
            <a:off x="2928926" y="5143512"/>
            <a:ext cx="214314" cy="214314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143240" y="5286388"/>
            <a:ext cx="128588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5918" y="3844357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/>
              <a:t>Ябл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14546" y="4402590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П.</a:t>
            </a:r>
            <a:endParaRPr lang="ru-RU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2000232" y="4987365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Сл.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6" grpId="0" animBg="1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Горизонтальный свиток 20"/>
          <p:cNvSpPr/>
          <p:nvPr/>
        </p:nvSpPr>
        <p:spPr>
          <a:xfrm>
            <a:off x="285720" y="142876"/>
            <a:ext cx="8572560" cy="1071546"/>
          </a:xfrm>
          <a:prstGeom prst="horizontalScroll">
            <a:avLst>
              <a:gd name="adj" fmla="val 16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357166"/>
            <a:ext cx="8001024" cy="64294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Найди закономерность и продолжи ряд чисел.</a:t>
            </a:r>
            <a:endParaRPr kumimoji="0" lang="ru-RU" sz="3200" b="0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2000240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40, 50, 30, 40, 20,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000240"/>
            <a:ext cx="617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1)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752" y="200024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30, 10, 20, 0 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271462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4, 5, 3, 4, 2,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714620"/>
            <a:ext cx="617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2)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68" y="271462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3, 1, 2, 0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3435494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21, 24, 22, 25, 23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3435494"/>
            <a:ext cx="617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3)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6314" y="342900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26, 24, 27, 25… 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538" y="4149874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41, 45, 42, 46, 43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4149874"/>
            <a:ext cx="617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4)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4876" y="414338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47, 44, 48, 45… 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4864254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12, 22, 24, 34, 36,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596" y="4864254"/>
            <a:ext cx="617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5)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6314" y="485776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46, 48, 58, 60… 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ятиугольник 21">
            <a:hlinkClick r:id="" action="ppaction://hlinkshowjump?jump=nextslide"/>
          </p:cNvPr>
          <p:cNvSpPr/>
          <p:nvPr/>
        </p:nvSpPr>
        <p:spPr>
          <a:xfrm>
            <a:off x="7643834" y="6215082"/>
            <a:ext cx="928694" cy="285752"/>
          </a:xfrm>
          <a:prstGeom prst="homePlate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85720" y="0"/>
            <a:ext cx="8572560" cy="1285860"/>
          </a:xfrm>
          <a:prstGeom prst="horizontalScroll">
            <a:avLst>
              <a:gd name="adj" fmla="val 16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71472" y="178994"/>
            <a:ext cx="82153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Впиши пропущенные цифры в «окошки» так, </a:t>
            </a:r>
          </a:p>
          <a:p>
            <a:pPr algn="ctr"/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чтобы получились верные равенства 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сканирование000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2666034" y="-594388"/>
            <a:ext cx="3857652" cy="8332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290" y="1782537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4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357290" y="2354041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9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357290" y="292893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5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357290" y="350043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2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357290" y="4139991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7</a:t>
            </a:r>
            <a:endParaRPr lang="ru-RU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285852" y="4711495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4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29256" y="1785926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7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429256" y="2354041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6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292893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9</a:t>
            </a:r>
            <a:endParaRPr lang="ru-RU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5429256" y="350043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2</a:t>
            </a:r>
            <a:endParaRPr lang="ru-RU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429256" y="4139991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4</a:t>
            </a:r>
            <a:endParaRPr lang="ru-RU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429256" y="471488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5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85720" y="0"/>
            <a:ext cx="8572560" cy="928670"/>
          </a:xfrm>
          <a:prstGeom prst="horizontalScroll">
            <a:avLst>
              <a:gd name="adj" fmla="val 16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71472" y="178994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правило и впиши пропущенные числа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сканирование000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200000">
            <a:off x="2506793" y="-1149527"/>
            <a:ext cx="4000528" cy="8728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14" y="235743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60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714612" y="2415597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58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143900" y="171448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33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857752" y="2415597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23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857884" y="1701217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8143900" y="242886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50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28794" y="414338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79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85720" y="3772919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70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1214414" y="4487299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7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643306" y="450057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</a:t>
            </a:r>
            <a:endParaRPr lang="ru-R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6429388" y="4201547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42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786446" y="37861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786446" y="450057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7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8215338" y="4558737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6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Использованы </a:t>
            </a:r>
            <a:r>
              <a:rPr lang="ru-RU" sz="2800" b="1" dirty="0" smtClean="0"/>
              <a:t>ресурсы:</a:t>
            </a:r>
          </a:p>
          <a:p>
            <a:r>
              <a:rPr lang="ru-RU" sz="2000" dirty="0" smtClean="0"/>
              <a:t>Фон </a:t>
            </a:r>
            <a:r>
              <a:rPr lang="ru-RU" sz="1800" u="sng" dirty="0">
                <a:hlinkClick r:id="rId2"/>
              </a:rPr>
              <a:t>http://</a:t>
            </a:r>
            <a:r>
              <a:rPr lang="ru-RU" sz="1800" u="sng" dirty="0" smtClean="0">
                <a:hlinkClick r:id="rId2"/>
              </a:rPr>
              <a:t>kartinki-na-rabochiy-stol.ru/1285618905_1220983320_autumn_vine_maple_and_lichensid_3_img12159.html</a:t>
            </a:r>
            <a:endParaRPr lang="ru-RU" sz="1800" dirty="0" smtClean="0"/>
          </a:p>
          <a:p>
            <a:r>
              <a:rPr lang="ru-RU" sz="2000" dirty="0" smtClean="0"/>
              <a:t>Листья</a:t>
            </a:r>
            <a:r>
              <a:rPr lang="ru-RU" dirty="0" smtClean="0"/>
              <a:t> </a:t>
            </a:r>
            <a:r>
              <a:rPr lang="ru-RU" sz="1800" u="sng" dirty="0">
                <a:hlinkClick r:id="rId3"/>
              </a:rPr>
              <a:t>http://</a:t>
            </a:r>
            <a:r>
              <a:rPr lang="ru-RU" sz="1800" u="sng" dirty="0" smtClean="0">
                <a:hlinkClick r:id="rId3"/>
              </a:rPr>
              <a:t>citatyi.ru/8280994_img35309.html</a:t>
            </a:r>
            <a:endParaRPr lang="ru-RU" sz="1800" u="sng" dirty="0" smtClean="0"/>
          </a:p>
          <a:p>
            <a:r>
              <a:rPr lang="ru-RU" sz="1800" dirty="0" smtClean="0"/>
              <a:t>Смайлик </a:t>
            </a:r>
            <a:r>
              <a:rPr lang="en-US" sz="1800" dirty="0" smtClean="0">
                <a:hlinkClick r:id="rId4"/>
              </a:rPr>
              <a:t>http://www.my-bt.ru/talk/comments4861p149.html</a:t>
            </a:r>
            <a:r>
              <a:rPr lang="ru-RU" sz="1800" dirty="0" smtClean="0"/>
              <a:t> </a:t>
            </a:r>
            <a:endParaRPr lang="ru-RU" sz="1800" dirty="0" smtClean="0"/>
          </a:p>
          <a:p>
            <a:pPr>
              <a:buClr>
                <a:srgbClr val="800000"/>
              </a:buClr>
            </a:pPr>
            <a:r>
              <a:rPr lang="ru-RU" sz="1800" dirty="0" smtClean="0"/>
              <a:t>Линейка  </a:t>
            </a:r>
            <a:r>
              <a:rPr lang="en-US" sz="1800" dirty="0" smtClean="0">
                <a:hlinkClick r:id="rId5"/>
              </a:rPr>
              <a:t>http://grodno.deal.by/Linejki-plastikovye.html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prstClr val="black"/>
                </a:solidFill>
                <a:ea typeface="Calibri" pitchFamily="34" charset="0"/>
              </a:rPr>
              <a:t>Н.Б.Истомина Математика 2 класс /ч.1/Смоленск: Ассоциация </a:t>
            </a:r>
            <a:r>
              <a:rPr lang="en-US" sz="1800" dirty="0" smtClean="0">
                <a:solidFill>
                  <a:prstClr val="black"/>
                </a:solidFill>
                <a:ea typeface="Calibri" pitchFamily="34" charset="0"/>
              </a:rPr>
              <a:t>XXI </a:t>
            </a:r>
            <a:r>
              <a:rPr lang="ru-RU" sz="1800" dirty="0" smtClean="0">
                <a:solidFill>
                  <a:prstClr val="black"/>
                </a:solidFill>
                <a:ea typeface="Calibri" pitchFamily="34" charset="0"/>
              </a:rPr>
              <a:t>век, 2012г. 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prstClr val="black"/>
                </a:solidFill>
                <a:ea typeface="Calibri" pitchFamily="34" charset="0"/>
              </a:rPr>
              <a:t>Н.Б.Истомина, З.Б.Редько Тетрадь по математике 2 класс /ч.1/Смоленск: Ассоциация </a:t>
            </a:r>
            <a:r>
              <a:rPr lang="en-US" sz="1800" dirty="0" smtClean="0">
                <a:solidFill>
                  <a:prstClr val="black"/>
                </a:solidFill>
                <a:ea typeface="Calibri" pitchFamily="34" charset="0"/>
              </a:rPr>
              <a:t>XXI </a:t>
            </a:r>
            <a:r>
              <a:rPr lang="ru-RU" sz="1800" dirty="0" smtClean="0">
                <a:solidFill>
                  <a:prstClr val="black"/>
                </a:solidFill>
                <a:ea typeface="Calibri" pitchFamily="34" charset="0"/>
              </a:rPr>
              <a:t>век, 2013г.</a:t>
            </a:r>
          </a:p>
          <a:p>
            <a:r>
              <a:rPr lang="ru-RU" sz="1800" dirty="0" smtClean="0"/>
              <a:t>Автор шаблона – Коровина И.Н.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453</Words>
  <Application>Microsoft Office PowerPoint</Application>
  <PresentationFormat>Экран (4:3)</PresentationFormat>
  <Paragraphs>103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Урок №5 Вычислительные умения и навыки. Действия  с величинами. Поиск закономерностей.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5/ 2 класс 1 четверть</dc:title>
  <dc:subject>математика</dc:subject>
  <dc:creator>corowina</dc:creator>
  <cp:lastModifiedBy>Admin</cp:lastModifiedBy>
  <cp:revision>20</cp:revision>
  <dcterms:created xsi:type="dcterms:W3CDTF">2013-01-09T12:42:40Z</dcterms:created>
  <dcterms:modified xsi:type="dcterms:W3CDTF">2014-09-05T18:24:13Z</dcterms:modified>
</cp:coreProperties>
</file>