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11"/>
  </p:notesMasterIdLst>
  <p:sldIdLst>
    <p:sldId id="256" r:id="rId2"/>
    <p:sldId id="257" r:id="rId3"/>
    <p:sldId id="259" r:id="rId4"/>
    <p:sldId id="260" r:id="rId5"/>
    <p:sldId id="261" r:id="rId6"/>
    <p:sldId id="263" r:id="rId7"/>
    <p:sldId id="264" r:id="rId8"/>
    <p:sldId id="265" r:id="rId9"/>
    <p:sldId id="262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-96" y="-5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CD72B6-CF89-478D-BC18-6B07BE39D1CE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0"/>
      <dgm:spPr/>
    </dgm:pt>
    <dgm:pt modelId="{4FC992CD-FE28-413C-AF69-DA0F3D368489}" type="pres">
      <dgm:prSet presAssocID="{CACD72B6-CF89-478D-BC18-6B07BE39D1CE}" presName="compositeShape" presStyleCnt="0">
        <dgm:presLayoutVars>
          <dgm:chMax val="7"/>
          <dgm:dir/>
          <dgm:resizeHandles val="exact"/>
        </dgm:presLayoutVars>
      </dgm:prSet>
      <dgm:spPr/>
    </dgm:pt>
  </dgm:ptLst>
  <dgm:cxnLst>
    <dgm:cxn modelId="{0B9CC002-C926-42C4-BC6F-A7DCB2FBEF4F}" type="presOf" srcId="{CACD72B6-CF89-478D-BC18-6B07BE39D1CE}" destId="{4FC992CD-FE28-413C-AF69-DA0F3D368489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19D8D5-DE55-4FBC-8AFB-5F4043276202}" type="datetimeFigureOut">
              <a:rPr lang="ru-RU" smtClean="0"/>
              <a:t>14.07.2015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FDE2D2-001B-467C-9137-1DFFB5941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37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DE2D2-001B-467C-9137-1DFFB59417F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6206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3" descr="C:\Users\User\Desktop\Рисунок5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0" y="734435"/>
            <a:ext cx="9144000" cy="2387600"/>
          </a:xfrm>
        </p:spPr>
        <p:txBody>
          <a:bodyPr anchor="b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>
              <a:defRPr sz="6000" b="1" cap="none" spc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75854" y="3311092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52B4-15BD-473D-B7EC-7AD51CED84B6}" type="datetimeFigureOut">
              <a:rPr lang="ru-RU" smtClean="0"/>
              <a:pPr/>
              <a:t>14.07.2015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9595-FB4A-4085-9DE5-22E2AF30A9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Полилиния 22"/>
          <p:cNvSpPr/>
          <p:nvPr/>
        </p:nvSpPr>
        <p:spPr>
          <a:xfrm>
            <a:off x="4599709" y="2092035"/>
            <a:ext cx="7024255" cy="4184073"/>
          </a:xfrm>
          <a:custGeom>
            <a:avLst/>
            <a:gdLst>
              <a:gd name="connsiteX0" fmla="*/ 0 w 11097491"/>
              <a:gd name="connsiteY0" fmla="*/ 5054138 h 5054138"/>
              <a:gd name="connsiteX1" fmla="*/ 1828800 w 11097491"/>
              <a:gd name="connsiteY1" fmla="*/ 4971010 h 5054138"/>
              <a:gd name="connsiteX2" fmla="*/ 3807229 w 11097491"/>
              <a:gd name="connsiteY2" fmla="*/ 4821381 h 5054138"/>
              <a:gd name="connsiteX3" fmla="*/ 5370022 w 11097491"/>
              <a:gd name="connsiteY3" fmla="*/ 4538749 h 5054138"/>
              <a:gd name="connsiteX4" fmla="*/ 7248698 w 11097491"/>
              <a:gd name="connsiteY4" fmla="*/ 3923607 h 5054138"/>
              <a:gd name="connsiteX5" fmla="*/ 8911244 w 11097491"/>
              <a:gd name="connsiteY5" fmla="*/ 3059083 h 5054138"/>
              <a:gd name="connsiteX6" fmla="*/ 10075026 w 11097491"/>
              <a:gd name="connsiteY6" fmla="*/ 2194560 h 5054138"/>
              <a:gd name="connsiteX7" fmla="*/ 10839796 w 11097491"/>
              <a:gd name="connsiteY7" fmla="*/ 1246909 h 5054138"/>
              <a:gd name="connsiteX8" fmla="*/ 11055927 w 11097491"/>
              <a:gd name="connsiteY8" fmla="*/ 548640 h 5054138"/>
              <a:gd name="connsiteX9" fmla="*/ 11089178 w 11097491"/>
              <a:gd name="connsiteY9" fmla="*/ 0 h 5054138"/>
              <a:gd name="connsiteX10" fmla="*/ 11089178 w 11097491"/>
              <a:gd name="connsiteY10" fmla="*/ 0 h 5054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97491" h="5054138">
                <a:moveTo>
                  <a:pt x="0" y="5054138"/>
                </a:moveTo>
                <a:lnTo>
                  <a:pt x="1828800" y="4971010"/>
                </a:lnTo>
                <a:cubicBezTo>
                  <a:pt x="2463338" y="4932217"/>
                  <a:pt x="3217025" y="4893424"/>
                  <a:pt x="3807229" y="4821381"/>
                </a:cubicBezTo>
                <a:cubicBezTo>
                  <a:pt x="4397433" y="4749338"/>
                  <a:pt x="4796444" y="4688378"/>
                  <a:pt x="5370022" y="4538749"/>
                </a:cubicBezTo>
                <a:cubicBezTo>
                  <a:pt x="5943600" y="4389120"/>
                  <a:pt x="6658494" y="4170218"/>
                  <a:pt x="7248698" y="3923607"/>
                </a:cubicBezTo>
                <a:cubicBezTo>
                  <a:pt x="7838902" y="3676996"/>
                  <a:pt x="8440189" y="3347258"/>
                  <a:pt x="8911244" y="3059083"/>
                </a:cubicBezTo>
                <a:cubicBezTo>
                  <a:pt x="9382299" y="2770909"/>
                  <a:pt x="9753601" y="2496589"/>
                  <a:pt x="10075026" y="2194560"/>
                </a:cubicBezTo>
                <a:cubicBezTo>
                  <a:pt x="10396451" y="1892531"/>
                  <a:pt x="10676312" y="1521229"/>
                  <a:pt x="10839796" y="1246909"/>
                </a:cubicBezTo>
                <a:cubicBezTo>
                  <a:pt x="11003280" y="972589"/>
                  <a:pt x="11014363" y="756458"/>
                  <a:pt x="11055927" y="548640"/>
                </a:cubicBezTo>
                <a:cubicBezTo>
                  <a:pt x="11097491" y="340822"/>
                  <a:pt x="11089178" y="0"/>
                  <a:pt x="11089178" y="0"/>
                </a:cubicBezTo>
                <a:lnTo>
                  <a:pt x="11089178" y="0"/>
                </a:lnTo>
              </a:path>
            </a:pathLst>
          </a:custGeom>
          <a:ln w="76200">
            <a:gradFill flip="none" rotWithShape="1">
              <a:gsLst>
                <a:gs pos="0">
                  <a:srgbClr val="5A00B4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path path="shape">
                <a:fillToRect l="50000" t="50000" r="50000" b="50000"/>
              </a:path>
              <a:tileRect/>
            </a:gra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олилиния 23"/>
          <p:cNvSpPr/>
          <p:nvPr/>
        </p:nvSpPr>
        <p:spPr>
          <a:xfrm>
            <a:off x="3366655" y="609600"/>
            <a:ext cx="8257309" cy="5680364"/>
          </a:xfrm>
          <a:custGeom>
            <a:avLst/>
            <a:gdLst>
              <a:gd name="connsiteX0" fmla="*/ 0 w 11097491"/>
              <a:gd name="connsiteY0" fmla="*/ 5054138 h 5054138"/>
              <a:gd name="connsiteX1" fmla="*/ 1828800 w 11097491"/>
              <a:gd name="connsiteY1" fmla="*/ 4971010 h 5054138"/>
              <a:gd name="connsiteX2" fmla="*/ 3807229 w 11097491"/>
              <a:gd name="connsiteY2" fmla="*/ 4821381 h 5054138"/>
              <a:gd name="connsiteX3" fmla="*/ 5370022 w 11097491"/>
              <a:gd name="connsiteY3" fmla="*/ 4538749 h 5054138"/>
              <a:gd name="connsiteX4" fmla="*/ 7248698 w 11097491"/>
              <a:gd name="connsiteY4" fmla="*/ 3923607 h 5054138"/>
              <a:gd name="connsiteX5" fmla="*/ 8911244 w 11097491"/>
              <a:gd name="connsiteY5" fmla="*/ 3059083 h 5054138"/>
              <a:gd name="connsiteX6" fmla="*/ 10075026 w 11097491"/>
              <a:gd name="connsiteY6" fmla="*/ 2194560 h 5054138"/>
              <a:gd name="connsiteX7" fmla="*/ 10839796 w 11097491"/>
              <a:gd name="connsiteY7" fmla="*/ 1246909 h 5054138"/>
              <a:gd name="connsiteX8" fmla="*/ 11055927 w 11097491"/>
              <a:gd name="connsiteY8" fmla="*/ 548640 h 5054138"/>
              <a:gd name="connsiteX9" fmla="*/ 11089178 w 11097491"/>
              <a:gd name="connsiteY9" fmla="*/ 0 h 5054138"/>
              <a:gd name="connsiteX10" fmla="*/ 11089178 w 11097491"/>
              <a:gd name="connsiteY10" fmla="*/ 0 h 5054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97491" h="5054138">
                <a:moveTo>
                  <a:pt x="0" y="5054138"/>
                </a:moveTo>
                <a:lnTo>
                  <a:pt x="1828800" y="4971010"/>
                </a:lnTo>
                <a:cubicBezTo>
                  <a:pt x="2463338" y="4932217"/>
                  <a:pt x="3217025" y="4893424"/>
                  <a:pt x="3807229" y="4821381"/>
                </a:cubicBezTo>
                <a:cubicBezTo>
                  <a:pt x="4397433" y="4749338"/>
                  <a:pt x="4796444" y="4688378"/>
                  <a:pt x="5370022" y="4538749"/>
                </a:cubicBezTo>
                <a:cubicBezTo>
                  <a:pt x="5943600" y="4389120"/>
                  <a:pt x="6658494" y="4170218"/>
                  <a:pt x="7248698" y="3923607"/>
                </a:cubicBezTo>
                <a:cubicBezTo>
                  <a:pt x="7838902" y="3676996"/>
                  <a:pt x="8440189" y="3347258"/>
                  <a:pt x="8911244" y="3059083"/>
                </a:cubicBezTo>
                <a:cubicBezTo>
                  <a:pt x="9382299" y="2770909"/>
                  <a:pt x="9753601" y="2496589"/>
                  <a:pt x="10075026" y="2194560"/>
                </a:cubicBezTo>
                <a:cubicBezTo>
                  <a:pt x="10396451" y="1892531"/>
                  <a:pt x="10676312" y="1521229"/>
                  <a:pt x="10839796" y="1246909"/>
                </a:cubicBezTo>
                <a:cubicBezTo>
                  <a:pt x="11003280" y="972589"/>
                  <a:pt x="11014363" y="756458"/>
                  <a:pt x="11055927" y="548640"/>
                </a:cubicBezTo>
                <a:cubicBezTo>
                  <a:pt x="11097491" y="340822"/>
                  <a:pt x="11089178" y="0"/>
                  <a:pt x="11089178" y="0"/>
                </a:cubicBezTo>
                <a:lnTo>
                  <a:pt x="11089178" y="0"/>
                </a:lnTo>
              </a:path>
            </a:pathLst>
          </a:custGeom>
          <a:ln w="76200">
            <a:gradFill flip="none" rotWithShape="1">
              <a:gsLst>
                <a:gs pos="0">
                  <a:srgbClr val="5A00B4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path path="shape">
                <a:fillToRect l="50000" t="50000" r="50000" b="50000"/>
              </a:path>
              <a:tileRect/>
            </a:gra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олилиния 24"/>
          <p:cNvSpPr/>
          <p:nvPr/>
        </p:nvSpPr>
        <p:spPr>
          <a:xfrm>
            <a:off x="6262255" y="3255817"/>
            <a:ext cx="5347854" cy="3034147"/>
          </a:xfrm>
          <a:custGeom>
            <a:avLst/>
            <a:gdLst>
              <a:gd name="connsiteX0" fmla="*/ 0 w 11097491"/>
              <a:gd name="connsiteY0" fmla="*/ 5054138 h 5054138"/>
              <a:gd name="connsiteX1" fmla="*/ 1828800 w 11097491"/>
              <a:gd name="connsiteY1" fmla="*/ 4971010 h 5054138"/>
              <a:gd name="connsiteX2" fmla="*/ 3807229 w 11097491"/>
              <a:gd name="connsiteY2" fmla="*/ 4821381 h 5054138"/>
              <a:gd name="connsiteX3" fmla="*/ 5370022 w 11097491"/>
              <a:gd name="connsiteY3" fmla="*/ 4538749 h 5054138"/>
              <a:gd name="connsiteX4" fmla="*/ 7248698 w 11097491"/>
              <a:gd name="connsiteY4" fmla="*/ 3923607 h 5054138"/>
              <a:gd name="connsiteX5" fmla="*/ 8911244 w 11097491"/>
              <a:gd name="connsiteY5" fmla="*/ 3059083 h 5054138"/>
              <a:gd name="connsiteX6" fmla="*/ 10075026 w 11097491"/>
              <a:gd name="connsiteY6" fmla="*/ 2194560 h 5054138"/>
              <a:gd name="connsiteX7" fmla="*/ 10839796 w 11097491"/>
              <a:gd name="connsiteY7" fmla="*/ 1246909 h 5054138"/>
              <a:gd name="connsiteX8" fmla="*/ 11055927 w 11097491"/>
              <a:gd name="connsiteY8" fmla="*/ 548640 h 5054138"/>
              <a:gd name="connsiteX9" fmla="*/ 11089178 w 11097491"/>
              <a:gd name="connsiteY9" fmla="*/ 0 h 5054138"/>
              <a:gd name="connsiteX10" fmla="*/ 11089178 w 11097491"/>
              <a:gd name="connsiteY10" fmla="*/ 0 h 5054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97491" h="5054138">
                <a:moveTo>
                  <a:pt x="0" y="5054138"/>
                </a:moveTo>
                <a:lnTo>
                  <a:pt x="1828800" y="4971010"/>
                </a:lnTo>
                <a:cubicBezTo>
                  <a:pt x="2463338" y="4932217"/>
                  <a:pt x="3217025" y="4893424"/>
                  <a:pt x="3807229" y="4821381"/>
                </a:cubicBezTo>
                <a:cubicBezTo>
                  <a:pt x="4397433" y="4749338"/>
                  <a:pt x="4796444" y="4688378"/>
                  <a:pt x="5370022" y="4538749"/>
                </a:cubicBezTo>
                <a:cubicBezTo>
                  <a:pt x="5943600" y="4389120"/>
                  <a:pt x="6658494" y="4170218"/>
                  <a:pt x="7248698" y="3923607"/>
                </a:cubicBezTo>
                <a:cubicBezTo>
                  <a:pt x="7838902" y="3676996"/>
                  <a:pt x="8440189" y="3347258"/>
                  <a:pt x="8911244" y="3059083"/>
                </a:cubicBezTo>
                <a:cubicBezTo>
                  <a:pt x="9382299" y="2770909"/>
                  <a:pt x="9753601" y="2496589"/>
                  <a:pt x="10075026" y="2194560"/>
                </a:cubicBezTo>
                <a:cubicBezTo>
                  <a:pt x="10396451" y="1892531"/>
                  <a:pt x="10676312" y="1521229"/>
                  <a:pt x="10839796" y="1246909"/>
                </a:cubicBezTo>
                <a:cubicBezTo>
                  <a:pt x="11003280" y="972589"/>
                  <a:pt x="11014363" y="756458"/>
                  <a:pt x="11055927" y="548640"/>
                </a:cubicBezTo>
                <a:cubicBezTo>
                  <a:pt x="11097491" y="340822"/>
                  <a:pt x="11089178" y="0"/>
                  <a:pt x="11089178" y="0"/>
                </a:cubicBezTo>
                <a:lnTo>
                  <a:pt x="11089178" y="0"/>
                </a:lnTo>
              </a:path>
            </a:pathLst>
          </a:custGeom>
          <a:ln w="76200">
            <a:gradFill flip="none" rotWithShape="1">
              <a:gsLst>
                <a:gs pos="0">
                  <a:srgbClr val="5A00B4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path path="shape">
                <a:fillToRect l="50000" t="50000" r="50000" b="50000"/>
              </a:path>
              <a:tileRect/>
            </a:gra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олилиния 25"/>
          <p:cNvSpPr/>
          <p:nvPr/>
        </p:nvSpPr>
        <p:spPr>
          <a:xfrm>
            <a:off x="7897091" y="4613564"/>
            <a:ext cx="3699164" cy="1676400"/>
          </a:xfrm>
          <a:custGeom>
            <a:avLst/>
            <a:gdLst>
              <a:gd name="connsiteX0" fmla="*/ 0 w 11097491"/>
              <a:gd name="connsiteY0" fmla="*/ 5054138 h 5054138"/>
              <a:gd name="connsiteX1" fmla="*/ 1828800 w 11097491"/>
              <a:gd name="connsiteY1" fmla="*/ 4971010 h 5054138"/>
              <a:gd name="connsiteX2" fmla="*/ 3807229 w 11097491"/>
              <a:gd name="connsiteY2" fmla="*/ 4821381 h 5054138"/>
              <a:gd name="connsiteX3" fmla="*/ 5370022 w 11097491"/>
              <a:gd name="connsiteY3" fmla="*/ 4538749 h 5054138"/>
              <a:gd name="connsiteX4" fmla="*/ 7248698 w 11097491"/>
              <a:gd name="connsiteY4" fmla="*/ 3923607 h 5054138"/>
              <a:gd name="connsiteX5" fmla="*/ 8911244 w 11097491"/>
              <a:gd name="connsiteY5" fmla="*/ 3059083 h 5054138"/>
              <a:gd name="connsiteX6" fmla="*/ 10075026 w 11097491"/>
              <a:gd name="connsiteY6" fmla="*/ 2194560 h 5054138"/>
              <a:gd name="connsiteX7" fmla="*/ 10839796 w 11097491"/>
              <a:gd name="connsiteY7" fmla="*/ 1246909 h 5054138"/>
              <a:gd name="connsiteX8" fmla="*/ 11055927 w 11097491"/>
              <a:gd name="connsiteY8" fmla="*/ 548640 h 5054138"/>
              <a:gd name="connsiteX9" fmla="*/ 11089178 w 11097491"/>
              <a:gd name="connsiteY9" fmla="*/ 0 h 5054138"/>
              <a:gd name="connsiteX10" fmla="*/ 11089178 w 11097491"/>
              <a:gd name="connsiteY10" fmla="*/ 0 h 5054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97491" h="5054138">
                <a:moveTo>
                  <a:pt x="0" y="5054138"/>
                </a:moveTo>
                <a:lnTo>
                  <a:pt x="1828800" y="4971010"/>
                </a:lnTo>
                <a:cubicBezTo>
                  <a:pt x="2463338" y="4932217"/>
                  <a:pt x="3217025" y="4893424"/>
                  <a:pt x="3807229" y="4821381"/>
                </a:cubicBezTo>
                <a:cubicBezTo>
                  <a:pt x="4397433" y="4749338"/>
                  <a:pt x="4796444" y="4688378"/>
                  <a:pt x="5370022" y="4538749"/>
                </a:cubicBezTo>
                <a:cubicBezTo>
                  <a:pt x="5943600" y="4389120"/>
                  <a:pt x="6658494" y="4170218"/>
                  <a:pt x="7248698" y="3923607"/>
                </a:cubicBezTo>
                <a:cubicBezTo>
                  <a:pt x="7838902" y="3676996"/>
                  <a:pt x="8440189" y="3347258"/>
                  <a:pt x="8911244" y="3059083"/>
                </a:cubicBezTo>
                <a:cubicBezTo>
                  <a:pt x="9382299" y="2770909"/>
                  <a:pt x="9753601" y="2496589"/>
                  <a:pt x="10075026" y="2194560"/>
                </a:cubicBezTo>
                <a:cubicBezTo>
                  <a:pt x="10396451" y="1892531"/>
                  <a:pt x="10676312" y="1521229"/>
                  <a:pt x="10839796" y="1246909"/>
                </a:cubicBezTo>
                <a:cubicBezTo>
                  <a:pt x="11003280" y="972589"/>
                  <a:pt x="11014363" y="756458"/>
                  <a:pt x="11055927" y="548640"/>
                </a:cubicBezTo>
                <a:cubicBezTo>
                  <a:pt x="11097491" y="340822"/>
                  <a:pt x="11089178" y="0"/>
                  <a:pt x="11089178" y="0"/>
                </a:cubicBezTo>
                <a:lnTo>
                  <a:pt x="11089178" y="0"/>
                </a:lnTo>
              </a:path>
            </a:pathLst>
          </a:custGeom>
          <a:ln w="76200">
            <a:gradFill flip="none" rotWithShape="1">
              <a:gsLst>
                <a:gs pos="0">
                  <a:srgbClr val="5A00B4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path path="shape">
                <a:fillToRect l="50000" t="50000" r="50000" b="50000"/>
              </a:path>
              <a:tileRect/>
            </a:gra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Рамка 26"/>
          <p:cNvSpPr/>
          <p:nvPr/>
        </p:nvSpPr>
        <p:spPr>
          <a:xfrm>
            <a:off x="554181" y="471054"/>
            <a:ext cx="11111346" cy="5888181"/>
          </a:xfrm>
          <a:prstGeom prst="frame">
            <a:avLst>
              <a:gd name="adj1" fmla="val 1993"/>
            </a:avLst>
          </a:prstGeo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15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C:\Users\User\Desktop\Рисунок5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036" y="554182"/>
            <a:ext cx="11014364" cy="113650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4182" y="1825625"/>
            <a:ext cx="11042073" cy="4464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52B4-15BD-473D-B7EC-7AD51CED84B6}" type="datetimeFigureOut">
              <a:rPr lang="ru-RU" smtClean="0"/>
              <a:pPr/>
              <a:t>14.07.2015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9595-FB4A-4085-9DE5-22E2AF30A9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502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User\Desktop\Рисунок5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52B4-15BD-473D-B7EC-7AD51CED84B6}" type="datetimeFigureOut">
              <a:rPr lang="ru-RU" smtClean="0"/>
              <a:pPr/>
              <a:t>14.07.2015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9595-FB4A-4085-9DE5-22E2AF30A9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мка 5"/>
          <p:cNvSpPr/>
          <p:nvPr/>
        </p:nvSpPr>
        <p:spPr>
          <a:xfrm>
            <a:off x="568035" y="526473"/>
            <a:ext cx="11055929" cy="5749637"/>
          </a:xfrm>
          <a:prstGeom prst="frame">
            <a:avLst>
              <a:gd name="adj1" fmla="val 1522"/>
            </a:avLst>
          </a:prstGeo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619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B52B4-15BD-473D-B7EC-7AD51CED84B6}" type="datetimeFigureOut">
              <a:rPr lang="ru-RU" smtClean="0"/>
              <a:pPr/>
              <a:t>14.07.2015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19595-FB4A-4085-9DE5-22E2AF30A9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2708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000" b="1" kern="1200" cap="none" spc="0">
          <a:ln w="11430"/>
          <a:solidFill>
            <a:schemeClr val="accent2">
              <a:lumMod val="50000"/>
            </a:schemeClr>
          </a:solidFill>
          <a:effectLst>
            <a:outerShdw blurRad="50800" dist="39000" dir="5460000" algn="tl">
              <a:srgbClr val="000000">
                <a:alpha val="38000"/>
              </a:srgbClr>
            </a:outerShdw>
          </a:effectLst>
          <a:latin typeface="Arial Narrow" pitchFamily="34" charset="0"/>
          <a:ea typeface="+mj-ea"/>
          <a:cs typeface="Times New Roman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kern="1200" cap="none" spc="0">
          <a:ln>
            <a:noFill/>
          </a:ln>
          <a:solidFill>
            <a:srgbClr val="002200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kern="1200" cap="none" spc="0">
          <a:ln>
            <a:noFill/>
          </a:ln>
          <a:solidFill>
            <a:srgbClr val="002200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kern="1200" cap="none" spc="0">
          <a:ln>
            <a:noFill/>
          </a:ln>
          <a:solidFill>
            <a:srgbClr val="002200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kern="1200" cap="none" spc="0">
          <a:ln>
            <a:noFill/>
          </a:ln>
          <a:solidFill>
            <a:srgbClr val="002200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kern="1200" cap="none" spc="0">
          <a:ln>
            <a:noFill/>
          </a:ln>
          <a:solidFill>
            <a:srgbClr val="002200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1273" y="712519"/>
            <a:ext cx="3241964" cy="2232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65122" y="593766"/>
            <a:ext cx="7113320" cy="352697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Правила поведения и техники безопасности на уроках физической культуры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134" y="4709160"/>
            <a:ext cx="7255626" cy="867294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rgbClr val="FF0000"/>
                </a:solidFill>
              </a:rPr>
              <a:t>Автор: Торопова О.А., учитель высшей категории МК Заречной СОШ Ивановской области</a:t>
            </a:r>
          </a:p>
          <a:p>
            <a:pPr algn="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2504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99055" y="1539338"/>
            <a:ext cx="3372222" cy="2118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00475" y="3871356"/>
            <a:ext cx="3585977" cy="2375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95854" y="477239"/>
            <a:ext cx="3325089" cy="2694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143" y="570017"/>
            <a:ext cx="2826328" cy="3400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23365" y="3348842"/>
            <a:ext cx="2897579" cy="2897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4390" y="3550722"/>
            <a:ext cx="1816924" cy="2802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Виды спорта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5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888" y="1745673"/>
            <a:ext cx="5320147" cy="4652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27409" y="3533896"/>
            <a:ext cx="2676277" cy="2863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Электрическая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С электричеством, друзья, нам шутить никак нельзя.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С  проводами не играй и розетки не ломай.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Если где-то заискрит или что-нибудь дымит,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Время попусту не трать-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Нужно взрослого позвать.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Ведь из искры, знаем сами , разгореться может пламя.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Пятно 2 3"/>
          <p:cNvSpPr/>
          <p:nvPr/>
        </p:nvSpPr>
        <p:spPr>
          <a:xfrm>
            <a:off x="8514607" y="748145"/>
            <a:ext cx="3163165" cy="3230089"/>
          </a:xfrm>
          <a:prstGeom prst="irregularSeal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632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5787" y="2576945"/>
            <a:ext cx="5790025" cy="3783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Город спортивного инвентаря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>
                <a:solidFill>
                  <a:srgbClr val="FF0000"/>
                </a:solidFill>
              </a:rPr>
              <a:t>Инвентарь вы берегите,</a:t>
            </a:r>
          </a:p>
          <a:p>
            <a:pPr marL="0" indent="0">
              <a:buNone/>
            </a:pPr>
            <a:r>
              <a:rPr lang="ru-RU" sz="4000" dirty="0" smtClean="0">
                <a:solidFill>
                  <a:srgbClr val="FF0000"/>
                </a:solidFill>
              </a:rPr>
              <a:t>Не ломайте и не рвите.</a:t>
            </a:r>
          </a:p>
          <a:p>
            <a:pPr marL="0" indent="0">
              <a:buNone/>
            </a:pPr>
            <a:r>
              <a:rPr lang="ru-RU" sz="4000" dirty="0" smtClean="0">
                <a:solidFill>
                  <a:srgbClr val="FF0000"/>
                </a:solidFill>
              </a:rPr>
              <a:t>Он вам пользу принесет.</a:t>
            </a:r>
          </a:p>
          <a:p>
            <a:pPr marL="0" indent="0"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Весело урок пройдет</a:t>
            </a:r>
            <a:r>
              <a:rPr lang="ru-RU" sz="4000" dirty="0" smtClean="0">
                <a:solidFill>
                  <a:srgbClr val="FF0000"/>
                </a:solidFill>
              </a:rPr>
              <a:t>!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518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0341" y="3158835"/>
            <a:ext cx="2648568" cy="3194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79426" y="593765"/>
            <a:ext cx="2153394" cy="1496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18909" y="2838205"/>
            <a:ext cx="5913911" cy="3515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Спортивная форма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Угадайте-ко, друзья, в чем идти в спортзал </a:t>
            </a:r>
            <a:r>
              <a:rPr lang="ru-RU" b="1" dirty="0" smtClean="0">
                <a:solidFill>
                  <a:srgbClr val="FF0000"/>
                </a:solidFill>
              </a:rPr>
              <a:t>нельзя</a:t>
            </a:r>
            <a:r>
              <a:rPr lang="ru-RU" dirty="0" smtClean="0">
                <a:solidFill>
                  <a:srgbClr val="FF0000"/>
                </a:solidFill>
              </a:rPr>
              <a:t>?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И в чем бегать, прыгать, побеждать , не хныкать?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888" y="2838206"/>
            <a:ext cx="4007737" cy="3515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5660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514" y="4049486"/>
            <a:ext cx="3693226" cy="2330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248" y="3776353"/>
            <a:ext cx="4076700" cy="2603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Дисциплина и порядок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Начинай работу строго с разрешения </a:t>
            </a:r>
            <a:r>
              <a:rPr lang="ru-RU" b="1" dirty="0" smtClean="0">
                <a:solidFill>
                  <a:srgbClr val="FF0000"/>
                </a:solidFill>
              </a:rPr>
              <a:t>педагога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Ты сначала </a:t>
            </a:r>
            <a:r>
              <a:rPr lang="ru-RU" b="1" dirty="0" smtClean="0">
                <a:solidFill>
                  <a:srgbClr val="FF0000"/>
                </a:solidFill>
              </a:rPr>
              <a:t>разомнись</a:t>
            </a:r>
            <a:r>
              <a:rPr lang="ru-RU" dirty="0" smtClean="0">
                <a:solidFill>
                  <a:srgbClr val="FF0000"/>
                </a:solidFill>
              </a:rPr>
              <a:t> , сразу в «бой» ты не стремись.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Остальное всем известно, чтоб не вскакивали с места,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Не кричали, не толкались и, поссорившись, </a:t>
            </a:r>
            <a:r>
              <a:rPr lang="ru-RU" b="1" dirty="0" smtClean="0">
                <a:solidFill>
                  <a:srgbClr val="FF0000"/>
                </a:solidFill>
              </a:rPr>
              <a:t>не дрались.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401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47553" y="1923800"/>
            <a:ext cx="7125195" cy="4465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Ну, а если серьезно…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4566413"/>
              </p:ext>
            </p:extLst>
          </p:nvPr>
        </p:nvGraphicFramePr>
        <p:xfrm>
          <a:off x="554182" y="1825625"/>
          <a:ext cx="11042073" cy="4464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33093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08373" y="4494806"/>
            <a:ext cx="2588821" cy="186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Памятка ученику начальной школы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>
                <a:solidFill>
                  <a:srgbClr val="FF0000"/>
                </a:solidFill>
              </a:rPr>
              <a:t>В спортивном зале, на спортплощадке учащиеся должны заниматься только в спортивной форме.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На спортивных занятиях учащиеся не должны заниматься в часах , в кольцах, браслетах.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Упражнения на спортивных снарядах выполняются с разрешения учителя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Для выполнения упражнений нужно провести разминку и разогреть мышцы.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Не толкать друг друга, не ставить подножки.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Обувь должна быть на нескользящей подошве(кроссовки, кеды).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Если при беге плохо себя почувствовали, перейдите на шаг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Если что-то болит сообщите об этом обязательно учителю.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12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solidFill>
                  <a:srgbClr val="FF0000"/>
                </a:solidFill>
              </a:rPr>
              <a:t>Источники информации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9808" y="1837500"/>
            <a:ext cx="11042073" cy="4464339"/>
          </a:xfrm>
        </p:spPr>
        <p:txBody>
          <a:bodyPr>
            <a:normAutofit fontScale="85000" lnSpcReduction="20000"/>
          </a:bodyPr>
          <a:lstStyle/>
          <a:p>
            <a:r>
              <a:rPr lang="ru-RU" sz="1200" dirty="0" smtClean="0">
                <a:solidFill>
                  <a:srgbClr val="FF0000"/>
                </a:solidFill>
              </a:rPr>
              <a:t>Учитель с учеником-</a:t>
            </a:r>
            <a:r>
              <a:rPr lang="en-US" sz="1200" dirty="0">
                <a:solidFill>
                  <a:srgbClr val="FF0000"/>
                </a:solidFill>
              </a:rPr>
              <a:t>http://</a:t>
            </a:r>
            <a:r>
              <a:rPr lang="en-US" sz="1200" dirty="0" smtClean="0">
                <a:solidFill>
                  <a:srgbClr val="FF0000"/>
                </a:solidFill>
              </a:rPr>
              <a:t>kostyor.ru/archives/4-11/images4-11/markova3.jpg</a:t>
            </a:r>
            <a:endParaRPr lang="ru-RU" sz="1200" dirty="0" smtClean="0">
              <a:solidFill>
                <a:srgbClr val="FF0000"/>
              </a:solidFill>
            </a:endParaRPr>
          </a:p>
          <a:p>
            <a:r>
              <a:rPr lang="ru-RU" sz="1200" dirty="0" smtClean="0">
                <a:solidFill>
                  <a:srgbClr val="FF0000"/>
                </a:solidFill>
              </a:rPr>
              <a:t>Дерущиеся-</a:t>
            </a:r>
            <a:r>
              <a:rPr lang="en-US" sz="1200" dirty="0">
                <a:solidFill>
                  <a:srgbClr val="FF0000"/>
                </a:solidFill>
              </a:rPr>
              <a:t>http://</a:t>
            </a:r>
            <a:r>
              <a:rPr lang="en-US" sz="1200" dirty="0" smtClean="0">
                <a:solidFill>
                  <a:srgbClr val="FF0000"/>
                </a:solidFill>
              </a:rPr>
              <a:t>24warez.ru/uploads/posts/2013-10/thumbs/1382020281_malyshnyagashkololo.png</a:t>
            </a:r>
            <a:endParaRPr lang="ru-RU" sz="1200" dirty="0">
              <a:solidFill>
                <a:srgbClr val="FF0000"/>
              </a:solidFill>
            </a:endParaRPr>
          </a:p>
          <a:p>
            <a:r>
              <a:rPr lang="ru-RU" sz="1200" dirty="0" smtClean="0">
                <a:solidFill>
                  <a:srgbClr val="FF0000"/>
                </a:solidFill>
              </a:rPr>
              <a:t>Учитель-</a:t>
            </a:r>
            <a:r>
              <a:rPr lang="en-US" sz="1200" dirty="0">
                <a:solidFill>
                  <a:srgbClr val="FF0000"/>
                </a:solidFill>
              </a:rPr>
              <a:t>http://online-urok.ru/wp-content/uploads/2013/04/uchitel_online-urok.ru_.</a:t>
            </a:r>
            <a:r>
              <a:rPr lang="en-US" sz="1200" dirty="0" smtClean="0">
                <a:solidFill>
                  <a:srgbClr val="FF0000"/>
                </a:solidFill>
              </a:rPr>
              <a:t>jpg</a:t>
            </a:r>
            <a:endParaRPr lang="ru-RU" sz="1200" dirty="0" smtClean="0">
              <a:solidFill>
                <a:srgbClr val="FF0000"/>
              </a:solidFill>
            </a:endParaRPr>
          </a:p>
          <a:p>
            <a:r>
              <a:rPr lang="ru-RU" sz="1200" dirty="0">
                <a:solidFill>
                  <a:srgbClr val="FF0000"/>
                </a:solidFill>
              </a:rPr>
              <a:t>Инвентарь-</a:t>
            </a:r>
            <a:r>
              <a:rPr lang="en-US" sz="1200" dirty="0">
                <a:solidFill>
                  <a:srgbClr val="FF0000"/>
                </a:solidFill>
              </a:rPr>
              <a:t>http://wrestlingua.com/chtivo/interest/3041-sport_v_zhizni_strany.html#</a:t>
            </a:r>
          </a:p>
          <a:p>
            <a:r>
              <a:rPr lang="ru-RU" sz="1200" dirty="0">
                <a:solidFill>
                  <a:srgbClr val="FF0000"/>
                </a:solidFill>
              </a:rPr>
              <a:t>Бегущий человек-</a:t>
            </a:r>
            <a:r>
              <a:rPr lang="en-US" sz="1200" dirty="0">
                <a:solidFill>
                  <a:srgbClr val="FF0000"/>
                </a:solidFill>
              </a:rPr>
              <a:t>http://onlytome.com/page/58/</a:t>
            </a:r>
          </a:p>
          <a:p>
            <a:r>
              <a:rPr lang="ru-RU" sz="1200" dirty="0">
                <a:solidFill>
                  <a:srgbClr val="FF0000"/>
                </a:solidFill>
              </a:rPr>
              <a:t>Баскетбол-</a:t>
            </a:r>
            <a:r>
              <a:rPr lang="en-US" sz="1200" dirty="0">
                <a:solidFill>
                  <a:srgbClr val="FF0000"/>
                </a:solidFill>
              </a:rPr>
              <a:t>http://vk.com/albums-32795062</a:t>
            </a:r>
          </a:p>
          <a:p>
            <a:r>
              <a:rPr lang="ru-RU" sz="1200" dirty="0">
                <a:solidFill>
                  <a:srgbClr val="FF0000"/>
                </a:solidFill>
              </a:rPr>
              <a:t>Гимнастика-</a:t>
            </a:r>
            <a:r>
              <a:rPr lang="en-US" sz="1200" dirty="0">
                <a:solidFill>
                  <a:srgbClr val="FF0000"/>
                </a:solidFill>
              </a:rPr>
              <a:t>http://www.zdorovje.perm.ru/index/0-10</a:t>
            </a:r>
          </a:p>
          <a:p>
            <a:r>
              <a:rPr lang="ru-RU" sz="1200" dirty="0">
                <a:solidFill>
                  <a:srgbClr val="FF0000"/>
                </a:solidFill>
              </a:rPr>
              <a:t>Волейбол-</a:t>
            </a:r>
            <a:r>
              <a:rPr lang="en-US" sz="1200" dirty="0">
                <a:solidFill>
                  <a:srgbClr val="FF0000"/>
                </a:solidFill>
              </a:rPr>
              <a:t>http://shkolnie.ru/sport/102110/index.html</a:t>
            </a:r>
          </a:p>
          <a:p>
            <a:r>
              <a:rPr lang="ru-RU" sz="1200" dirty="0">
                <a:solidFill>
                  <a:srgbClr val="FF0000"/>
                </a:solidFill>
              </a:rPr>
              <a:t>Футбол-</a:t>
            </a:r>
            <a:r>
              <a:rPr lang="en-US" sz="1200" dirty="0">
                <a:solidFill>
                  <a:srgbClr val="FF0000"/>
                </a:solidFill>
              </a:rPr>
              <a:t>http://900igr.net/fotografii/chtenie/CHto-delaet-3.files/006-Malchik-igraet-v-futbol.html</a:t>
            </a:r>
          </a:p>
          <a:p>
            <a:r>
              <a:rPr lang="ru-RU" sz="1200" dirty="0">
                <a:solidFill>
                  <a:srgbClr val="FF0000"/>
                </a:solidFill>
              </a:rPr>
              <a:t>Лыжные гонки-</a:t>
            </a:r>
            <a:r>
              <a:rPr lang="en-US" sz="1200" dirty="0">
                <a:solidFill>
                  <a:srgbClr val="FF0000"/>
                </a:solidFill>
              </a:rPr>
              <a:t>http://www.rpcollege.ru/uploads/event/21115_ski.jpg</a:t>
            </a:r>
          </a:p>
          <a:p>
            <a:r>
              <a:rPr lang="ru-RU" sz="1200" dirty="0">
                <a:solidFill>
                  <a:srgbClr val="FF0000"/>
                </a:solidFill>
              </a:rPr>
              <a:t>Лампочка-</a:t>
            </a:r>
            <a:r>
              <a:rPr lang="en-US" sz="1200" dirty="0">
                <a:solidFill>
                  <a:srgbClr val="FF0000"/>
                </a:solidFill>
              </a:rPr>
              <a:t>http://www.severinfo.ru/uploads/posts/2013-11/1385359526_0b08ef6081bb5bf2420d05873516467a.jpg</a:t>
            </a:r>
          </a:p>
          <a:p>
            <a:r>
              <a:rPr lang="ru-RU" sz="1200" dirty="0">
                <a:solidFill>
                  <a:srgbClr val="FF0000"/>
                </a:solidFill>
              </a:rPr>
              <a:t>Огонь-</a:t>
            </a:r>
            <a:r>
              <a:rPr lang="en-US" sz="1200" dirty="0">
                <a:solidFill>
                  <a:srgbClr val="FF0000"/>
                </a:solidFill>
              </a:rPr>
              <a:t>http://www.chelsi.ru/uploads/posts/2012-01/1326695353_ogon.jpg</a:t>
            </a:r>
          </a:p>
          <a:p>
            <a:r>
              <a:rPr lang="ru-RU" sz="1200" dirty="0">
                <a:solidFill>
                  <a:srgbClr val="FF0000"/>
                </a:solidFill>
              </a:rPr>
              <a:t>Инвентарь-</a:t>
            </a:r>
            <a:r>
              <a:rPr lang="en-US" sz="1200" dirty="0">
                <a:solidFill>
                  <a:srgbClr val="FF0000"/>
                </a:solidFill>
              </a:rPr>
              <a:t>http://us.123rf.com/450wm/lightwise/lightwise1301/lightwise130100068/17472622-%D0%A1%D0%BF%D0%BE%D1%80%D1%82%D0%B8%D0%B2%D0%BD%D1%8B%D0%B9-%D0%B8%D0%BD%D0%B2%D0%B5%D0%BD%D1%82%D0%B0%D1%80%D1%8C.jpg</a:t>
            </a:r>
          </a:p>
          <a:p>
            <a:r>
              <a:rPr lang="ru-RU" sz="1200" dirty="0">
                <a:solidFill>
                  <a:srgbClr val="FF0000"/>
                </a:solidFill>
              </a:rPr>
              <a:t>одежда-</a:t>
            </a:r>
            <a:r>
              <a:rPr lang="en-US" sz="1200" dirty="0">
                <a:solidFill>
                  <a:srgbClr val="FF0000"/>
                </a:solidFill>
              </a:rPr>
              <a:t>http://www.inflora.ru/img/sporty-winter-2010-20111.jpg</a:t>
            </a:r>
          </a:p>
          <a:p>
            <a:r>
              <a:rPr lang="ru-RU" sz="1200" dirty="0">
                <a:solidFill>
                  <a:srgbClr val="FF0000"/>
                </a:solidFill>
              </a:rPr>
              <a:t>Кроссовки-</a:t>
            </a:r>
            <a:r>
              <a:rPr lang="en-US" sz="1200" dirty="0">
                <a:solidFill>
                  <a:srgbClr val="FF0000"/>
                </a:solidFill>
              </a:rPr>
              <a:t>http://www.dressterra.ru/images/offer/15496/7/092487/092487.jpg</a:t>
            </a:r>
          </a:p>
          <a:p>
            <a:r>
              <a:rPr lang="ru-RU" sz="1200" dirty="0">
                <a:solidFill>
                  <a:srgbClr val="FF0000"/>
                </a:solidFill>
              </a:rPr>
              <a:t>Обувь-</a:t>
            </a:r>
            <a:r>
              <a:rPr lang="en-US" sz="1200" dirty="0">
                <a:solidFill>
                  <a:srgbClr val="FF0000"/>
                </a:solidFill>
              </a:rPr>
              <a:t>http://dsotbmnjqy.99on.com/big/6.jpg</a:t>
            </a:r>
          </a:p>
          <a:p>
            <a:r>
              <a:rPr lang="ru-RU" sz="1200" dirty="0">
                <a:solidFill>
                  <a:srgbClr val="FF0000"/>
                </a:solidFill>
              </a:rPr>
              <a:t>Одежда-</a:t>
            </a:r>
            <a:r>
              <a:rPr lang="en-US" sz="1200" dirty="0">
                <a:solidFill>
                  <a:srgbClr val="FF0000"/>
                </a:solidFill>
              </a:rPr>
              <a:t>http://</a:t>
            </a:r>
            <a:r>
              <a:rPr lang="en-US" sz="1200" dirty="0" smtClean="0">
                <a:solidFill>
                  <a:srgbClr val="FF0000"/>
                </a:solidFill>
              </a:rPr>
              <a:t>womenspeaks.ru/wp-content/uploads/2013/03/korotkie-dzhinsovue-shortu.jpg</a:t>
            </a:r>
            <a:endParaRPr lang="ru-RU" sz="1200" dirty="0" smtClean="0">
              <a:solidFill>
                <a:srgbClr val="FF0000"/>
              </a:solidFill>
            </a:endParaRPr>
          </a:p>
          <a:p>
            <a:r>
              <a:rPr lang="ru-RU" sz="1200" dirty="0" smtClean="0">
                <a:solidFill>
                  <a:srgbClr val="FF0000"/>
                </a:solidFill>
              </a:rPr>
              <a:t>Автор шаблона Тихонова  Н.А.</a:t>
            </a:r>
          </a:p>
          <a:p>
            <a:endParaRPr lang="en-US" sz="1200" dirty="0">
              <a:solidFill>
                <a:srgbClr val="FF0000"/>
              </a:solidFill>
            </a:endParaRPr>
          </a:p>
          <a:p>
            <a:endParaRPr lang="ru-RU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398959"/>
      </p:ext>
    </p:extLst>
  </p:cSld>
  <p:clrMapOvr>
    <a:masterClrMapping/>
  </p:clrMapOvr>
</p:sld>
</file>

<file path=ppt/theme/theme1.xml><?xml version="1.0" encoding="utf-8"?>
<a:theme xmlns:a="http://schemas.openxmlformats.org/drawingml/2006/main" name="рамка 3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рамка 3</Template>
  <TotalTime>222</TotalTime>
  <Words>344</Words>
  <Application>Microsoft Office PowerPoint</Application>
  <PresentationFormat>Произвольный</PresentationFormat>
  <Paragraphs>53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рамка 3</vt:lpstr>
      <vt:lpstr>Правила поведения и техники безопасности на уроках физической культуры</vt:lpstr>
      <vt:lpstr>Виды спорта</vt:lpstr>
      <vt:lpstr>Электрическая</vt:lpstr>
      <vt:lpstr>Город спортивного инвентаря</vt:lpstr>
      <vt:lpstr>Спортивная форма</vt:lpstr>
      <vt:lpstr>Дисциплина и порядок</vt:lpstr>
      <vt:lpstr>Ну, а если серьезно…</vt:lpstr>
      <vt:lpstr>Памятка ученику начальной школы</vt:lpstr>
      <vt:lpstr>Источники информации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Нот-11</dc:creator>
  <cp:lastModifiedBy>Admin</cp:lastModifiedBy>
  <cp:revision>24</cp:revision>
  <dcterms:created xsi:type="dcterms:W3CDTF">2014-10-29T03:00:56Z</dcterms:created>
  <dcterms:modified xsi:type="dcterms:W3CDTF">2015-07-14T19:56:06Z</dcterms:modified>
</cp:coreProperties>
</file>