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0" r:id="rId10"/>
    <p:sldId id="259" r:id="rId11"/>
    <p:sldId id="261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71C7C9"/>
    <a:srgbClr val="66D4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5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2" name="Picture 24" descr="http://img-fotki.yandex.ru/get/9512/16969765.173/0_7bb55_7f72d52c_L.png"/>
          <p:cNvPicPr>
            <a:picLocks noChangeAspect="1" noChangeArrowheads="1"/>
          </p:cNvPicPr>
          <p:nvPr userDrawn="1"/>
        </p:nvPicPr>
        <p:blipFill>
          <a:blip r:embed="rId2" cstate="print"/>
          <a:srcRect r="-298"/>
          <a:stretch>
            <a:fillRect/>
          </a:stretch>
        </p:blipFill>
        <p:spPr bwMode="auto">
          <a:xfrm>
            <a:off x="986242" y="928658"/>
            <a:ext cx="8157758" cy="4214842"/>
          </a:xfrm>
          <a:prstGeom prst="rect">
            <a:avLst/>
          </a:prstGeom>
          <a:noFill/>
        </p:spPr>
      </p:pic>
      <p:pic>
        <p:nvPicPr>
          <p:cNvPr id="10" name="Рисунок 9" descr="supermarket-building-clipart-MTLMn86Ta.png"/>
          <p:cNvPicPr>
            <a:picLocks noChangeAspect="1"/>
          </p:cNvPicPr>
          <p:nvPr userDrawn="1"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3643306" y="2250280"/>
            <a:ext cx="2881332" cy="2161000"/>
          </a:xfrm>
          <a:prstGeom prst="rect">
            <a:avLst/>
          </a:prstGeom>
        </p:spPr>
      </p:pic>
      <p:pic>
        <p:nvPicPr>
          <p:cNvPr id="12294" name="Picture 6" descr="http://113.detirkutsk.ru/upload/113/ikonki-novostey/4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30000"/>
          </a:blip>
          <a:srcRect l="7304" t="-8625" r="-2185" b="4255"/>
          <a:stretch>
            <a:fillRect/>
          </a:stretch>
        </p:blipFill>
        <p:spPr bwMode="auto">
          <a:xfrm flipH="1">
            <a:off x="4929190" y="1071552"/>
            <a:ext cx="3571900" cy="3929110"/>
          </a:xfrm>
          <a:prstGeom prst="rect">
            <a:avLst/>
          </a:prstGeom>
          <a:noFill/>
        </p:spPr>
      </p:pic>
      <p:sp>
        <p:nvSpPr>
          <p:cNvPr id="12302" name="AutoShape 14" descr="http://rjwestmore.com/wp-content/uploads/2010/07/Flammable-Storage.jpg"/>
          <p:cNvSpPr>
            <a:spLocks noChangeAspect="1" noChangeArrowheads="1"/>
          </p:cNvSpPr>
          <p:nvPr userDrawn="1"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Picture 4" descr="http://aramgurum.ru/w/28/ogon_1600x1200.jpg"/>
          <p:cNvPicPr>
            <a:picLocks noChangeAspect="1" noChangeArrowheads="1"/>
          </p:cNvPicPr>
          <p:nvPr userDrawn="1"/>
        </p:nvPicPr>
        <p:blipFill>
          <a:blip r:embed="rId5" cstate="print">
            <a:lum contrast="20000"/>
          </a:blip>
          <a:srcRect r="17903" b="664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377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clipartlord.com/wp-content/uploads/2012/10/pine-forest.pn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 flipH="1">
            <a:off x="357158" y="2000228"/>
            <a:ext cx="3868642" cy="3143272"/>
          </a:xfrm>
          <a:prstGeom prst="rect">
            <a:avLst/>
          </a:prstGeom>
          <a:noFill/>
        </p:spPr>
      </p:pic>
      <p:pic>
        <p:nvPicPr>
          <p:cNvPr id="8" name="Picture 24" descr="http://img-fotki.yandex.ru/get/9512/16969765.173/0_7bb55_7f72d52c_L.png"/>
          <p:cNvPicPr>
            <a:picLocks noChangeAspect="1" noChangeArrowheads="1"/>
          </p:cNvPicPr>
          <p:nvPr userDrawn="1"/>
        </p:nvPicPr>
        <p:blipFill>
          <a:blip r:embed="rId3" cstate="print"/>
          <a:srcRect r="-298"/>
          <a:stretch>
            <a:fillRect/>
          </a:stretch>
        </p:blipFill>
        <p:spPr bwMode="auto">
          <a:xfrm flipH="1">
            <a:off x="0" y="2214560"/>
            <a:ext cx="5668914" cy="2928940"/>
          </a:xfrm>
          <a:prstGeom prst="rect">
            <a:avLst/>
          </a:prstGeom>
          <a:noFill/>
        </p:spPr>
      </p:pic>
      <p:pic>
        <p:nvPicPr>
          <p:cNvPr id="9" name="Picture 6" descr="http://113.detirkutsk.ru/upload/113/ikonki-novostey/4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30000"/>
          </a:blip>
          <a:srcRect l="1073" t="-5149" r="4810" b="4255"/>
          <a:stretch>
            <a:fillRect/>
          </a:stretch>
        </p:blipFill>
        <p:spPr bwMode="auto">
          <a:xfrm>
            <a:off x="357158" y="2786064"/>
            <a:ext cx="2000264" cy="2144280"/>
          </a:xfrm>
          <a:prstGeom prst="rect">
            <a:avLst/>
          </a:prstGeom>
          <a:noFill/>
        </p:spPr>
      </p:pic>
      <p:pic>
        <p:nvPicPr>
          <p:cNvPr id="11" name="Picture 4" descr="http://aramgurum.ru/w/28/ogon_1600x1200.jpg"/>
          <p:cNvPicPr>
            <a:picLocks noChangeAspect="1" noChangeArrowheads="1"/>
          </p:cNvPicPr>
          <p:nvPr userDrawn="1"/>
        </p:nvPicPr>
        <p:blipFill>
          <a:blip r:embed="rId5" cstate="print">
            <a:lum contrast="20000"/>
          </a:blip>
          <a:srcRect r="17903" b="664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377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4" descr="http://img-fotki.yandex.ru/get/9512/16969765.173/0_7bb55_7f72d52c_L.png"/>
          <p:cNvPicPr>
            <a:picLocks noChangeAspect="1" noChangeArrowheads="1"/>
          </p:cNvPicPr>
          <p:nvPr userDrawn="1"/>
        </p:nvPicPr>
        <p:blipFill>
          <a:blip r:embed="rId2" cstate="print"/>
          <a:srcRect r="-298"/>
          <a:stretch>
            <a:fillRect/>
          </a:stretch>
        </p:blipFill>
        <p:spPr bwMode="auto">
          <a:xfrm>
            <a:off x="4357686" y="2847272"/>
            <a:ext cx="4638825" cy="2153351"/>
          </a:xfrm>
          <a:prstGeom prst="rect">
            <a:avLst/>
          </a:prstGeom>
          <a:noFill/>
        </p:spPr>
      </p:pic>
      <p:pic>
        <p:nvPicPr>
          <p:cNvPr id="8" name="Picture 24" descr="http://img-fotki.yandex.ru/get/9512/16969765.173/0_7bb55_7f72d52c_L.png"/>
          <p:cNvPicPr>
            <a:picLocks noChangeAspect="1" noChangeArrowheads="1"/>
          </p:cNvPicPr>
          <p:nvPr userDrawn="1"/>
        </p:nvPicPr>
        <p:blipFill>
          <a:blip r:embed="rId2" cstate="print"/>
          <a:srcRect r="-298"/>
          <a:stretch>
            <a:fillRect/>
          </a:stretch>
        </p:blipFill>
        <p:spPr bwMode="auto">
          <a:xfrm flipH="1">
            <a:off x="142844" y="1788750"/>
            <a:ext cx="6072230" cy="3211874"/>
          </a:xfrm>
          <a:prstGeom prst="rect">
            <a:avLst/>
          </a:prstGeom>
          <a:noFill/>
        </p:spPr>
      </p:pic>
      <p:pic>
        <p:nvPicPr>
          <p:cNvPr id="7" name="Picture 4" descr="http://aramgurum.ru/w/28/ogon_1600x1200.jpg"/>
          <p:cNvPicPr>
            <a:picLocks noChangeAspect="1" noChangeArrowheads="1"/>
          </p:cNvPicPr>
          <p:nvPr userDrawn="1"/>
        </p:nvPicPr>
        <p:blipFill>
          <a:blip r:embed="rId3" cstate="print">
            <a:lum contrast="20000"/>
          </a:blip>
          <a:srcRect r="17903" b="664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377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4" descr="http://img-fotki.yandex.ru/get/9512/16969765.173/0_7bb55_7f72d52c_L.png"/>
          <p:cNvPicPr>
            <a:picLocks noChangeAspect="1" noChangeArrowheads="1"/>
          </p:cNvPicPr>
          <p:nvPr userDrawn="1"/>
        </p:nvPicPr>
        <p:blipFill>
          <a:blip r:embed="rId2" cstate="print"/>
          <a:srcRect r="-298"/>
          <a:stretch>
            <a:fillRect/>
          </a:stretch>
        </p:blipFill>
        <p:spPr bwMode="auto">
          <a:xfrm flipH="1">
            <a:off x="142844" y="3214692"/>
            <a:ext cx="5072098" cy="1796161"/>
          </a:xfrm>
          <a:prstGeom prst="rect">
            <a:avLst/>
          </a:prstGeom>
          <a:noFill/>
        </p:spPr>
      </p:pic>
      <p:pic>
        <p:nvPicPr>
          <p:cNvPr id="10" name="Picture 24" descr="http://img-fotki.yandex.ru/get/9512/16969765.173/0_7bb55_7f72d52c_L.png"/>
          <p:cNvPicPr>
            <a:picLocks noChangeAspect="1" noChangeArrowheads="1"/>
          </p:cNvPicPr>
          <p:nvPr userDrawn="1"/>
        </p:nvPicPr>
        <p:blipFill>
          <a:blip r:embed="rId2" cstate="print"/>
          <a:srcRect r="-298"/>
          <a:stretch>
            <a:fillRect/>
          </a:stretch>
        </p:blipFill>
        <p:spPr bwMode="auto">
          <a:xfrm>
            <a:off x="4143372" y="3357568"/>
            <a:ext cx="4853139" cy="1663664"/>
          </a:xfrm>
          <a:prstGeom prst="rect">
            <a:avLst/>
          </a:prstGeom>
          <a:noFill/>
        </p:spPr>
      </p:pic>
      <p:pic>
        <p:nvPicPr>
          <p:cNvPr id="9" name="Picture 6" descr="http://113.detirkutsk.ru/upload/113/ikonki-novostey/4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30000"/>
          </a:blip>
          <a:srcRect l="7304" t="-8625" r="-2185" b="4255"/>
          <a:stretch>
            <a:fillRect/>
          </a:stretch>
        </p:blipFill>
        <p:spPr bwMode="auto">
          <a:xfrm flipH="1">
            <a:off x="142844" y="2214560"/>
            <a:ext cx="2467846" cy="2714644"/>
          </a:xfrm>
          <a:prstGeom prst="rect">
            <a:avLst/>
          </a:prstGeom>
          <a:noFill/>
        </p:spPr>
      </p:pic>
      <p:pic>
        <p:nvPicPr>
          <p:cNvPr id="8" name="Picture 4" descr="http://aramgurum.ru/w/28/ogon_1600x1200.jpg"/>
          <p:cNvPicPr>
            <a:picLocks noChangeAspect="1" noChangeArrowheads="1"/>
          </p:cNvPicPr>
          <p:nvPr userDrawn="1"/>
        </p:nvPicPr>
        <p:blipFill>
          <a:blip r:embed="rId4" cstate="print">
            <a:lum contrast="20000"/>
          </a:blip>
          <a:srcRect r="17903" b="664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377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aramgurum.ru/w/28/ogon_1600x1200.jpg"/>
          <p:cNvPicPr>
            <a:picLocks noChangeAspect="1" noChangeArrowheads="1"/>
          </p:cNvPicPr>
          <p:nvPr userDrawn="1"/>
        </p:nvPicPr>
        <p:blipFill>
          <a:blip r:embed="rId2" cstate="print">
            <a:lum contrast="20000"/>
          </a:blip>
          <a:srcRect r="17903" b="664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377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D58F644-0692-4BA9-9842-C3FE749A4C82}" type="datetimeFigureOut">
              <a:rPr lang="ru-RU" smtClean="0"/>
              <a:pPr/>
              <a:t>26.06.2016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43240" y="4714890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0CF83B8-733F-42B5-9EE7-497C38473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D58F644-0692-4BA9-9842-C3FE749A4C82}" type="datetimeFigureOut">
              <a:rPr lang="ru-RU" smtClean="0"/>
              <a:pPr/>
              <a:t>26.06.2016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43240" y="4714890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0CF83B8-733F-42B5-9EE7-497C38473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D58F644-0692-4BA9-9842-C3FE749A4C82}" type="datetimeFigureOut">
              <a:rPr lang="ru-RU" smtClean="0"/>
              <a:pPr/>
              <a:t>26.06.2016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43240" y="4714890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0CF83B8-733F-42B5-9EE7-497C38473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D58F644-0692-4BA9-9842-C3FE749A4C82}" type="datetimeFigureOut">
              <a:rPr lang="ru-RU" smtClean="0"/>
              <a:pPr/>
              <a:t>26.06.2016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43240" y="4714890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0CF83B8-733F-42B5-9EE7-497C38473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D58F644-0692-4BA9-9842-C3FE749A4C82}" type="datetimeFigureOut">
              <a:rPr lang="ru-RU" smtClean="0"/>
              <a:pPr/>
              <a:t>26.06.2016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43240" y="4714890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0CF83B8-733F-42B5-9EE7-497C38473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D58F644-0692-4BA9-9842-C3FE749A4C82}" type="datetimeFigureOut">
              <a:rPr lang="ru-RU" smtClean="0"/>
              <a:pPr/>
              <a:t>26.06.2016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43240" y="4714890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0CF83B8-733F-42B5-9EE7-497C38473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aramgurum.ru/w/28/ogon_1600x1200.jpg"/>
          <p:cNvPicPr>
            <a:picLocks noChangeAspect="1" noChangeArrowheads="1"/>
          </p:cNvPicPr>
          <p:nvPr userDrawn="1"/>
        </p:nvPicPr>
        <p:blipFill>
          <a:blip r:embed="rId13" cstate="print">
            <a:lum bright="30000"/>
          </a:blip>
          <a:srcRect r="17903" b="664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aramgurum.ru/w/28/ogon_1600x1200.jpg" TargetMode="External"/><Relationship Id="rId7" Type="http://schemas.openxmlformats.org/officeDocument/2006/relationships/hyperlink" Target="https://dl.dropboxusercontent.com/u/23652451/School/docs/pamyatki/pozharnaya-bezopasnost/08093721.jpg" TargetMode="External"/><Relationship Id="rId2" Type="http://schemas.openxmlformats.org/officeDocument/2006/relationships/hyperlink" Target="http://www.clipartlord.com/wp-content/uploads/2012/10/pine-forest.png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img-fotki.yandex.ru/get/9512/16969765.173/0_7bb55_7f72d52c_L.png" TargetMode="External"/><Relationship Id="rId5" Type="http://schemas.openxmlformats.org/officeDocument/2006/relationships/hyperlink" Target="http://images.clipartpanda.com/supermarket-building-clipart-MTLMn86Ta.png" TargetMode="External"/><Relationship Id="rId4" Type="http://schemas.openxmlformats.org/officeDocument/2006/relationships/hyperlink" Target="http://113.detirkutsk.ru/upload/113/ikonki-novostey/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843558"/>
            <a:ext cx="4104456" cy="2232248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77881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ПОЖАР!</a:t>
            </a:r>
            <a:r>
              <a:rPr lang="ru-RU" sz="105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 </a:t>
            </a:r>
            <a:endParaRPr lang="ru-RU" sz="1050" dirty="0" smtClean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280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  </a:t>
            </a:r>
            <a:endParaRPr lang="ru-RU" sz="2800" dirty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723878"/>
            <a:ext cx="30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Работу выполнила 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МОУ СОШ №1 г. Камешково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Курова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Татьяна Владимировна</a:t>
            </a:r>
            <a:endParaRPr lang="ru-RU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15816" y="267494"/>
            <a:ext cx="2952328" cy="50405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800000"/>
                </a:solidFill>
              </a:rPr>
              <a:t>Окружающий мир  2 класс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</a:rPr>
              <a:t>УМК «Школа России»</a:t>
            </a:r>
            <a:endParaRPr lang="ru-RU" b="1" dirty="0">
              <a:solidFill>
                <a:srgbClr val="8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177966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Тест №36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171093"/>
            <a:ext cx="5040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Все вопросы и задания разделены на три уровня сложности: уровень А – базовый, уровень В – средней сложности, уровень С – повышенной сложности. Задания уровней А и В предполагают один верный ответ, в заданиях уровня С может быть как один, так и несколько правильных ответов.</a:t>
            </a:r>
          </a:p>
          <a:p>
            <a:r>
              <a:rPr lang="ru-RU" b="1" dirty="0" smtClean="0"/>
              <a:t>  Рекомендации по оцениванию результатов:</a:t>
            </a:r>
          </a:p>
          <a:p>
            <a:r>
              <a:rPr lang="ru-RU" dirty="0" smtClean="0"/>
              <a:t>Каждое верно выполненное задание </a:t>
            </a:r>
            <a:endParaRPr lang="en-US" dirty="0" smtClean="0"/>
          </a:p>
          <a:p>
            <a:r>
              <a:rPr lang="ru-RU" dirty="0" smtClean="0"/>
              <a:t>уровня А оценивается в 1 балл, </a:t>
            </a:r>
          </a:p>
          <a:p>
            <a:r>
              <a:rPr lang="ru-RU" dirty="0" smtClean="0"/>
              <a:t>уровня В – </a:t>
            </a:r>
            <a:r>
              <a:rPr lang="ru-RU" dirty="0" err="1" smtClean="0"/>
              <a:t>в</a:t>
            </a:r>
            <a:r>
              <a:rPr lang="ru-RU" dirty="0" smtClean="0"/>
              <a:t> 2 балла, </a:t>
            </a:r>
          </a:p>
          <a:p>
            <a:r>
              <a:rPr lang="ru-RU" dirty="0" smtClean="0"/>
              <a:t>уровня С – в 3 балла.</a:t>
            </a:r>
          </a:p>
          <a:p>
            <a:r>
              <a:rPr lang="ru-RU" dirty="0" smtClean="0"/>
              <a:t>80 – 100% - оценка «5»;</a:t>
            </a:r>
          </a:p>
          <a:p>
            <a:r>
              <a:rPr lang="ru-RU" dirty="0" smtClean="0"/>
              <a:t>60 – 80%  -  оценка «4»;</a:t>
            </a:r>
          </a:p>
          <a:p>
            <a:r>
              <a:rPr lang="ru-RU" dirty="0" smtClean="0"/>
              <a:t>40 – 60%  -  оценка «3»;</a:t>
            </a:r>
          </a:p>
          <a:p>
            <a:r>
              <a:rPr lang="ru-RU" dirty="0" smtClean="0"/>
              <a:t>0   -  40%  - оценка «2».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31640" y="339502"/>
            <a:ext cx="7416824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Что нужно делать в первую очередь при возникновении пожара?</a:t>
            </a:r>
            <a:endParaRPr lang="ru-RU" sz="2400" b="1" dirty="0"/>
          </a:p>
        </p:txBody>
      </p:sp>
      <p:sp>
        <p:nvSpPr>
          <p:cNvPr id="3" name="Овал 2"/>
          <p:cNvSpPr/>
          <p:nvPr/>
        </p:nvSpPr>
        <p:spPr>
          <a:xfrm>
            <a:off x="395536" y="411510"/>
            <a:ext cx="720080" cy="64807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А1</a:t>
            </a:r>
            <a:endParaRPr lang="ru-RU" sz="2000" b="1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187624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спрятаться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187624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продолжать играть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148064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убежать из квартиры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148064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позвать взрослых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7544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467544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4499992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4499992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31640" y="339502"/>
            <a:ext cx="7416824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r>
              <a:rPr lang="ru-RU" sz="2800" b="1" dirty="0" smtClean="0"/>
              <a:t>По какому телефону вызывают пожарных?</a:t>
            </a:r>
            <a:endParaRPr lang="ru-RU" sz="2400" b="1" dirty="0"/>
          </a:p>
        </p:txBody>
      </p:sp>
      <p:sp>
        <p:nvSpPr>
          <p:cNvPr id="3" name="Овал 2"/>
          <p:cNvSpPr/>
          <p:nvPr/>
        </p:nvSpPr>
        <p:spPr>
          <a:xfrm>
            <a:off x="395536" y="411510"/>
            <a:ext cx="720080" cy="64807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А2</a:t>
            </a:r>
            <a:endParaRPr lang="ru-RU" sz="2000" b="1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187624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 04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187624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 02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148064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 03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148064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 01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7544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467544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4499992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4499992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148064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настольные игры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1640" y="339502"/>
            <a:ext cx="7416824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r>
              <a:rPr lang="ru-RU" sz="2800" b="1" dirty="0" smtClean="0"/>
              <a:t> Что не является причиной возникновения пожара?</a:t>
            </a:r>
            <a:endParaRPr lang="ru-RU" sz="2400" b="1" dirty="0"/>
          </a:p>
        </p:txBody>
      </p:sp>
      <p:sp>
        <p:nvSpPr>
          <p:cNvPr id="3" name="Овал 2"/>
          <p:cNvSpPr/>
          <p:nvPr/>
        </p:nvSpPr>
        <p:spPr>
          <a:xfrm>
            <a:off x="395536" y="411510"/>
            <a:ext cx="720080" cy="64807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А3</a:t>
            </a:r>
            <a:endParaRPr lang="ru-RU" sz="2000" b="1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187624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разведение костра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187624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 игры со спичками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220072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игры с бензином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7544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467544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4499992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4499992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187624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свой адрес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1640" y="339502"/>
            <a:ext cx="7416824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r>
              <a:rPr lang="ru-RU" sz="2800" b="1" dirty="0" smtClean="0"/>
              <a:t> </a:t>
            </a:r>
            <a:r>
              <a:rPr lang="ru-RU" sz="2800" b="1" dirty="0" smtClean="0"/>
              <a:t> Что обязательно нужно сообщить, когда вызываешь пожарных?</a:t>
            </a:r>
            <a:endParaRPr lang="ru-RU" sz="2400" b="1" dirty="0"/>
          </a:p>
        </p:txBody>
      </p:sp>
      <p:sp>
        <p:nvSpPr>
          <p:cNvPr id="3" name="Овал 2"/>
          <p:cNvSpPr/>
          <p:nvPr/>
        </p:nvSpPr>
        <p:spPr>
          <a:xfrm>
            <a:off x="395536" y="411510"/>
            <a:ext cx="720080" cy="64807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А4</a:t>
            </a:r>
            <a:endParaRPr lang="ru-RU" sz="2000" b="1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187624" y="1419622"/>
            <a:ext cx="3168352" cy="1008112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причину возникновения пожара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220072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свой рост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220072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свой возраст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7544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467544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4499992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4499992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115616" y="2859782"/>
            <a:ext cx="3312368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электроприборы</a:t>
            </a:r>
            <a:endParaRPr lang="ru-RU" sz="66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1640" y="339502"/>
            <a:ext cx="7416824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r>
              <a:rPr lang="ru-RU" sz="2800" b="1" dirty="0" smtClean="0"/>
              <a:t> </a:t>
            </a:r>
            <a:r>
              <a:rPr lang="ru-RU" sz="2800" b="1" dirty="0" smtClean="0"/>
              <a:t> Что при возгорании нельзя поливать водой?</a:t>
            </a:r>
            <a:endParaRPr lang="ru-RU" sz="2400" b="1" dirty="0"/>
          </a:p>
        </p:txBody>
      </p:sp>
      <p:sp>
        <p:nvSpPr>
          <p:cNvPr id="3" name="Овал 2"/>
          <p:cNvSpPr/>
          <p:nvPr/>
        </p:nvSpPr>
        <p:spPr>
          <a:xfrm>
            <a:off x="395536" y="411510"/>
            <a:ext cx="720080" cy="64807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В1</a:t>
            </a:r>
            <a:endParaRPr lang="ru-RU" sz="2000" b="1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187624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 мебель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220072" y="141962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 одежду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220072" y="2859782"/>
            <a:ext cx="3168352" cy="936104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</a:rPr>
              <a:t>шторы</a:t>
            </a:r>
            <a:endParaRPr lang="ru-RU" sz="72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7544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467544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4499992" y="141962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4499992" y="3003798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547664" y="1419622"/>
            <a:ext cx="6840760" cy="648072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не зажигать самостоятельно газовую плиту 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547664" y="2859782"/>
            <a:ext cx="6768752" cy="648072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не играть со спичками и зажигалками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547664" y="3579862"/>
            <a:ext cx="6768752" cy="648072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не плавать в незнакомом месте</a:t>
            </a:r>
            <a:endParaRPr lang="ru-RU" sz="7200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1640" y="339502"/>
            <a:ext cx="7416824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r>
              <a:rPr lang="ru-RU" sz="2800" b="1" dirty="0" smtClean="0"/>
              <a:t> </a:t>
            </a:r>
            <a:r>
              <a:rPr lang="ru-RU" sz="2800" b="1" dirty="0" smtClean="0"/>
              <a:t>  Укажи правила противопожарной безопасности.</a:t>
            </a:r>
            <a:endParaRPr lang="ru-RU" sz="2400" b="1" dirty="0"/>
          </a:p>
        </p:txBody>
      </p:sp>
      <p:sp>
        <p:nvSpPr>
          <p:cNvPr id="3" name="Овал 2"/>
          <p:cNvSpPr/>
          <p:nvPr/>
        </p:nvSpPr>
        <p:spPr>
          <a:xfrm>
            <a:off x="395536" y="411510"/>
            <a:ext cx="720080" cy="64807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</a:t>
            </a:r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8" name="Овал 7"/>
          <p:cNvSpPr/>
          <p:nvPr/>
        </p:nvSpPr>
        <p:spPr>
          <a:xfrm>
            <a:off x="755576" y="1491630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755576" y="213970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755576" y="2859782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755576" y="3651870"/>
            <a:ext cx="576064" cy="5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ru-RU" sz="2400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1547664" y="2139702"/>
            <a:ext cx="6840760" cy="648072"/>
          </a:xfrm>
          <a:prstGeom prst="round2DiagRect">
            <a:avLst/>
          </a:prstGeom>
          <a:solidFill>
            <a:srgbClr val="71C7C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не оставлять без присмотра включенный утюг</a:t>
            </a:r>
            <a:endParaRPr lang="ru-RU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75D37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l.dropboxusercontent.com/u/23652451/School/docs/pamyatki/pozharnaya-bezopasnost/080937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5486"/>
            <a:ext cx="8784976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483768" y="699542"/>
          <a:ext cx="5544616" cy="35283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25671"/>
                <a:gridCol w="925671"/>
                <a:gridCol w="925671"/>
                <a:gridCol w="925671"/>
                <a:gridCol w="925671"/>
                <a:gridCol w="916261"/>
              </a:tblGrid>
              <a:tr h="58806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1б.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88065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70C0"/>
                          </a:solidFill>
                        </a:rPr>
                        <a:t>1б.</a:t>
                      </a:r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88065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70C0"/>
                          </a:solidFill>
                        </a:rPr>
                        <a:t>1б</a:t>
                      </a:r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88065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70C0"/>
                          </a:solidFill>
                        </a:rPr>
                        <a:t>1б.</a:t>
                      </a:r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88065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В1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70C0"/>
                          </a:solidFill>
                        </a:rPr>
                        <a:t>2б.</a:t>
                      </a:r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88065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С1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 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70C0"/>
                          </a:solidFill>
                        </a:rPr>
                        <a:t>3б.</a:t>
                      </a:r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Кольцо 2"/>
          <p:cNvSpPr/>
          <p:nvPr/>
        </p:nvSpPr>
        <p:spPr>
          <a:xfrm>
            <a:off x="5292080" y="3651870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Кольцо 3"/>
          <p:cNvSpPr/>
          <p:nvPr/>
        </p:nvSpPr>
        <p:spPr>
          <a:xfrm>
            <a:off x="4355976" y="3651870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Кольцо 4"/>
          <p:cNvSpPr/>
          <p:nvPr/>
        </p:nvSpPr>
        <p:spPr>
          <a:xfrm>
            <a:off x="6228184" y="1275606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Кольцо 5"/>
          <p:cNvSpPr/>
          <p:nvPr/>
        </p:nvSpPr>
        <p:spPr>
          <a:xfrm>
            <a:off x="6228184" y="699542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5292080" y="1851670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Кольцо 7"/>
          <p:cNvSpPr/>
          <p:nvPr/>
        </p:nvSpPr>
        <p:spPr>
          <a:xfrm>
            <a:off x="4355976" y="2427734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Кольцо 8"/>
          <p:cNvSpPr/>
          <p:nvPr/>
        </p:nvSpPr>
        <p:spPr>
          <a:xfrm>
            <a:off x="4355976" y="3003798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3419872" y="3651870"/>
            <a:ext cx="504056" cy="504056"/>
          </a:xfrm>
          <a:prstGeom prst="donut">
            <a:avLst>
              <a:gd name="adj" fmla="val 106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98757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800000"/>
                </a:solidFill>
              </a:rPr>
              <a:t>Ключ к тесту:</a:t>
            </a:r>
            <a:endParaRPr lang="ru-RU" sz="2400" b="1" i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10"/>
            <a:ext cx="821537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Ссылки на интернет-ресурсы</a:t>
            </a:r>
          </a:p>
          <a:p>
            <a:r>
              <a:rPr lang="en-US" sz="900" dirty="0" smtClean="0">
                <a:hlinkClick r:id="rId2"/>
              </a:rPr>
              <a:t>http://www.clipartlord.com/wp-content/uploads/2012/10/pine-forest.png</a:t>
            </a:r>
            <a:r>
              <a:rPr lang="ru-RU" sz="900" dirty="0" smtClean="0"/>
              <a:t> </a:t>
            </a:r>
          </a:p>
          <a:p>
            <a:r>
              <a:rPr lang="en-US" sz="900" dirty="0" smtClean="0">
                <a:hlinkClick r:id="rId3"/>
              </a:rPr>
              <a:t>http://aramgurum.ru/w/28/ogon_1600x1200.jpg</a:t>
            </a:r>
            <a:r>
              <a:rPr lang="ru-RU" sz="900" dirty="0" smtClean="0"/>
              <a:t> </a:t>
            </a:r>
          </a:p>
          <a:p>
            <a:r>
              <a:rPr lang="en-US" sz="900" dirty="0" smtClean="0">
                <a:hlinkClick r:id="rId4"/>
              </a:rPr>
              <a:t>http://113.detirkutsk.ru/upload/113/ikonki-novostey/4.jpg</a:t>
            </a:r>
            <a:r>
              <a:rPr lang="ru-RU" sz="900" dirty="0" smtClean="0"/>
              <a:t> </a:t>
            </a:r>
          </a:p>
          <a:p>
            <a:r>
              <a:rPr lang="en-US" sz="900" dirty="0" smtClean="0">
                <a:hlinkClick r:id="rId5"/>
              </a:rPr>
              <a:t>http://images.clipartpanda.com/supermarket-building-clipart-MTLMn86Ta.png</a:t>
            </a:r>
            <a:r>
              <a:rPr lang="ru-RU" sz="900" dirty="0" smtClean="0"/>
              <a:t> </a:t>
            </a:r>
          </a:p>
          <a:p>
            <a:r>
              <a:rPr lang="en-US" sz="900" dirty="0" smtClean="0">
                <a:hlinkClick r:id="rId6"/>
              </a:rPr>
              <a:t>http://img-fotki.yandex.ru/get/9512/16969765.173/0_7bb55_7f72d52c_L.png</a:t>
            </a:r>
            <a:r>
              <a:rPr lang="ru-RU" sz="900" dirty="0" smtClean="0"/>
              <a:t> </a:t>
            </a:r>
          </a:p>
          <a:p>
            <a:endParaRPr lang="ru-RU" sz="9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6248" y="285734"/>
            <a:ext cx="4572000" cy="107721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Arial Black" pitchFamily="34" charset="0"/>
              </a:rPr>
              <a:t>Шаблон выполнен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Arial Black" pitchFamily="34" charset="0"/>
              </a:rPr>
              <a:t>учителем иностранного языка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Arial Black" pitchFamily="34" charset="0"/>
              </a:rPr>
              <a:t>МОУ СОШ №1 г. Камешково</a:t>
            </a:r>
          </a:p>
          <a:p>
            <a:pPr algn="ctr"/>
            <a:r>
              <a:rPr lang="ru-RU" sz="1600" i="1" dirty="0" err="1" smtClean="0">
                <a:solidFill>
                  <a:srgbClr val="C00000"/>
                </a:solidFill>
                <a:latin typeface="Arial Black" pitchFamily="34" charset="0"/>
              </a:rPr>
              <a:t>Шахториной</a:t>
            </a:r>
            <a:r>
              <a:rPr lang="ru-RU" sz="1600" i="1" dirty="0" smtClean="0">
                <a:solidFill>
                  <a:srgbClr val="C00000"/>
                </a:solidFill>
                <a:latin typeface="Arial Black" pitchFamily="34" charset="0"/>
              </a:rPr>
              <a:t> О. В.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79662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7"/>
              </a:rPr>
              <a:t>https://</a:t>
            </a:r>
            <a:r>
              <a:rPr lang="en-US" sz="1200" dirty="0" smtClean="0">
                <a:hlinkClick r:id="rId7"/>
              </a:rPr>
              <a:t>dl.dropboxusercontent.com/u/23652451/School/docs/pamyatki/pozharnaya-bezopasnost/08093721.jpg</a:t>
            </a:r>
            <a:r>
              <a:rPr lang="ru-RU" sz="1200" dirty="0" smtClean="0"/>
              <a:t> - плакат «Пожарная безопасность»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011910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Литература: </a:t>
            </a:r>
          </a:p>
          <a:p>
            <a:r>
              <a:rPr lang="ru-RU" dirty="0" smtClean="0"/>
              <a:t>Контрольно-измерительные материалы. Окружающий мир. 2 класс. Автор И.Ф. </a:t>
            </a:r>
            <a:r>
              <a:rPr lang="ru-RU" dirty="0" err="1" smtClean="0"/>
              <a:t>Яценко</a:t>
            </a:r>
            <a:endParaRPr lang="ru-RU" dirty="0"/>
          </a:p>
        </p:txBody>
      </p:sp>
      <p:pic>
        <p:nvPicPr>
          <p:cNvPr id="6" name="Picture 2" descr="&amp;Kcy;&amp;ocy;&amp;ncy;&amp;tcy;&amp;rcy;&amp;ocy;&amp;lcy;&amp;softcy;&amp;ncy;&amp;ocy;-&amp;icy;&amp;zcy;&amp;mcy;&amp;iecy;&amp;rcy;&amp;icy;&amp;tcy;&amp;iecy;&amp;lcy;&amp;softcy;&amp;ncy;&amp;ycy;&amp;iecy; &amp;mcy;&amp;acy;&amp;tcy;&amp;iecy;&amp;rcy;&amp;icy;&amp;acy;&amp;lcy;&amp;ycy;. &amp;Ocy;&amp;kcy;&amp;rcy;&amp;ucy;&amp;zhcy;&amp;acy;&amp;yucy;&amp;shchcy;&amp;icy;&amp;jcy; &amp;mcy;&amp;icy;&amp;rcy;. 2 &amp;kcy;&amp;lcy;&amp;acy;&amp;scy;&amp;scy;. &amp;Fcy;&amp;Gcy;&amp;Ocy;&amp;Scy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4288" y="3939902"/>
            <a:ext cx="656914" cy="9361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428</Words>
  <Application>Microsoft Office PowerPoint</Application>
  <PresentationFormat>Экран (16:9)</PresentationFormat>
  <Paragraphs>129</Paragraphs>
  <Slides>11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Артем</cp:lastModifiedBy>
  <cp:revision>23</cp:revision>
  <dcterms:created xsi:type="dcterms:W3CDTF">2016-06-24T15:43:58Z</dcterms:created>
  <dcterms:modified xsi:type="dcterms:W3CDTF">2016-06-26T15:32:59Z</dcterms:modified>
</cp:coreProperties>
</file>