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2"/>
  </p:notesMasterIdLst>
  <p:sldIdLst>
    <p:sldId id="256" r:id="rId2"/>
    <p:sldId id="257" r:id="rId3"/>
    <p:sldId id="287" r:id="rId4"/>
    <p:sldId id="259" r:id="rId5"/>
    <p:sldId id="263" r:id="rId6"/>
    <p:sldId id="260" r:id="rId7"/>
    <p:sldId id="269" r:id="rId8"/>
    <p:sldId id="271" r:id="rId9"/>
    <p:sldId id="262" r:id="rId10"/>
    <p:sldId id="264" r:id="rId11"/>
    <p:sldId id="265" r:id="rId12"/>
    <p:sldId id="266" r:id="rId13"/>
    <p:sldId id="267" r:id="rId14"/>
    <p:sldId id="268" r:id="rId15"/>
    <p:sldId id="277" r:id="rId16"/>
    <p:sldId id="274" r:id="rId17"/>
    <p:sldId id="278" r:id="rId18"/>
    <p:sldId id="288" r:id="rId19"/>
    <p:sldId id="289" r:id="rId20"/>
    <p:sldId id="290" r:id="rId21"/>
    <p:sldId id="291" r:id="rId22"/>
    <p:sldId id="279" r:id="rId23"/>
    <p:sldId id="282" r:id="rId24"/>
    <p:sldId id="283" r:id="rId25"/>
    <p:sldId id="284" r:id="rId26"/>
    <p:sldId id="292" r:id="rId27"/>
    <p:sldId id="293" r:id="rId28"/>
    <p:sldId id="295" r:id="rId29"/>
    <p:sldId id="296" r:id="rId30"/>
    <p:sldId id="29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64" d="100"/>
          <a:sy n="64" d="100"/>
        </p:scale>
        <p:origin x="-15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6107E-5E6B-44AC-8B34-F7EE26D23C5A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FA5F8-2CD4-457A-83D1-4B28164E00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FA5F8-2CD4-457A-83D1-4B28164E008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images.yandex.ru/yandsearch?source=wiz&amp;text=%D0%BB%D0%B0%D0%B7%D0%B5%D1%80%D0%BD%D0%BE%D0%B5%20%D0%B8%D1%81%D0%BF%D0%B0%D1%80%D0%B5%D0%BD%D0%B8%D0%B5%20%D0%B4%D0%BB%D1%8F%20%D1%81%D0%B8%D0%BD%D1%82%D0%B5%D0%B7%D0%B0%20%D0%BD%D0%B0%D0%BD%D0%BE%D1%82%D1%80%D1%83%D0%B1%D0%BE%D0%BA%20%D0%BA%D0%B0%D1%80%D1%82%D0%B8%D0%BD%D0%BA%D0%B8&amp;noreask=1&amp;pos=12&amp;rpt=simage&amp;lr=39&amp;uinfo=sw-1349-sh-673-fw-1124-fh-467-pd-1&amp;img_url=http://en.coolreferat.com/ref-2_723913527-16313.coolpic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anotechnologyworld.co.uk/" TargetMode="External"/><Relationship Id="rId3" Type="http://schemas.openxmlformats.org/officeDocument/2006/relationships/hyperlink" Target="http://www.physorg.com/" TargetMode="External"/><Relationship Id="rId7" Type="http://schemas.openxmlformats.org/officeDocument/2006/relationships/hyperlink" Target="http://www.nanotech-now.com/" TargetMode="External"/><Relationship Id="rId12" Type="http://schemas.openxmlformats.org/officeDocument/2006/relationships/hyperlink" Target="http://www.research.ibm.com/" TargetMode="External"/><Relationship Id="rId2" Type="http://schemas.openxmlformats.org/officeDocument/2006/relationships/hyperlink" Target="http://www.natur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echnologyreview.com/" TargetMode="External"/><Relationship Id="rId11" Type="http://schemas.openxmlformats.org/officeDocument/2006/relationships/hyperlink" Target="http://www.rochester.edu/" TargetMode="External"/><Relationship Id="rId5" Type="http://schemas.openxmlformats.org/officeDocument/2006/relationships/hyperlink" Target="http://www.sciencemag.org/" TargetMode="External"/><Relationship Id="rId10" Type="http://schemas.openxmlformats.org/officeDocument/2006/relationships/hyperlink" Target="http://news.bbc.co.uk/" TargetMode="External"/><Relationship Id="rId4" Type="http://schemas.openxmlformats.org/officeDocument/2006/relationships/hyperlink" Target="http://www.manchester.ac.uk/" TargetMode="External"/><Relationship Id="rId9" Type="http://schemas.openxmlformats.org/officeDocument/2006/relationships/hyperlink" Target="http://nanotechweb.org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refdb.ru/images/700/1399198/m40ac844f.gif" TargetMode="External"/><Relationship Id="rId3" Type="http://schemas.openxmlformats.org/officeDocument/2006/relationships/hyperlink" Target="http://www.dailytechinfo.org/uploads/images14/20150306_3_1.jpg" TargetMode="External"/><Relationship Id="rId7" Type="http://schemas.openxmlformats.org/officeDocument/2006/relationships/hyperlink" Target="http://referat.znate.ru/pars_docs/tw_refs/63/62793/62793_html_m1f8a66cf.png" TargetMode="External"/><Relationship Id="rId2" Type="http://schemas.openxmlformats.org/officeDocument/2006/relationships/hyperlink" Target="http://www.nanonewsnet.ru/files/u4/3tubes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bras.nsc.ru/press/sites/default/files/imagecache/small200/images/3/01/23/2012%20-%2013:45/grafene1.jpg" TargetMode="External"/><Relationship Id="rId11" Type="http://schemas.openxmlformats.org/officeDocument/2006/relationships/hyperlink" Target="https://upload.wikimedia.org/wikipedia/commons/thumb/5/53/Types_of_Carbon_Nanotubes.png/640px-Types_of_Carbon_Nanotubes.png" TargetMode="External"/><Relationship Id="rId5" Type="http://schemas.openxmlformats.org/officeDocument/2006/relationships/hyperlink" Target="http://vestnikcivitas.ru/ffs/publication_2/1_n.jpg" TargetMode="External"/><Relationship Id="rId10" Type="http://schemas.openxmlformats.org/officeDocument/2006/relationships/hyperlink" Target="http://nanofuture.net/wp-content/uploads/2013/08/03c73b8b8ff3de2edca07d0f54890a45.jpg" TargetMode="External"/><Relationship Id="rId4" Type="http://schemas.openxmlformats.org/officeDocument/2006/relationships/hyperlink" Target="http://www.portalnano.ru/images/654.gif" TargetMode="External"/><Relationship Id="rId9" Type="http://schemas.openxmlformats.org/officeDocument/2006/relationships/hyperlink" Target="http://www.ixbt.com/editorial/carbon/image002.JPG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anonewsnet.ru/files/users/u1412/setup_4.jpg" TargetMode="External"/><Relationship Id="rId13" Type="http://schemas.openxmlformats.org/officeDocument/2006/relationships/hyperlink" Target="http://globalscience.ru/pictures/413_1254682264.jpg" TargetMode="External"/><Relationship Id="rId3" Type="http://schemas.openxmlformats.org/officeDocument/2006/relationships/hyperlink" Target="http://cheburek.net/wp-content/uploads/2009/04/nano.jpg" TargetMode="External"/><Relationship Id="rId7" Type="http://schemas.openxmlformats.org/officeDocument/2006/relationships/hyperlink" Target="http://nanotube.ru/sites/default/files/pictures/13.JPG" TargetMode="External"/><Relationship Id="rId12" Type="http://schemas.openxmlformats.org/officeDocument/2006/relationships/hyperlink" Target="http://labs.vt.tpu.ru/nano/elect_devices.files/image004.jpg" TargetMode="External"/><Relationship Id="rId2" Type="http://schemas.openxmlformats.org/officeDocument/2006/relationships/hyperlink" Target="http://kbogdanov5.narod.ru/nanotube-strength.files/image00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convdocs.org/pars_docs/refs/20/19674/19674_html_mb3a26bb.jpg" TargetMode="External"/><Relationship Id="rId11" Type="http://schemas.openxmlformats.org/officeDocument/2006/relationships/hyperlink" Target="http://works.doklad.ru/images/OpsEv7e9joA/m45561c70.jpg" TargetMode="External"/><Relationship Id="rId5" Type="http://schemas.openxmlformats.org/officeDocument/2006/relationships/hyperlink" Target="http://radiomaster.ru/assets/image/userfiles/13/818/1_0x400_c3a.jpg" TargetMode="External"/><Relationship Id="rId10" Type="http://schemas.openxmlformats.org/officeDocument/2006/relationships/hyperlink" Target="http://works.doklad.ru/images/29uKkWU9yTg/711d0888.jpg" TargetMode="External"/><Relationship Id="rId4" Type="http://schemas.openxmlformats.org/officeDocument/2006/relationships/hyperlink" Target="http://www.ru-tech.ru/images/thumbs/id116_w200.gif" TargetMode="External"/><Relationship Id="rId9" Type="http://schemas.openxmlformats.org/officeDocument/2006/relationships/hyperlink" Target="http://labs.vt.tpu.ru/nano/elect_devices.files/image009.jpg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06" y="776288"/>
            <a:ext cx="8858312" cy="236696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УГЛЕРОДНЫЕ НАНОТРУБКИ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87944"/>
            <a:ext cx="8062912" cy="2270056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Преподаватель химии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ГБПОУ КК КПТ</a:t>
            </a:r>
          </a:p>
          <a:p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Назырова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Екатерина Викторовна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6512" y="-99392"/>
            <a:ext cx="8856984" cy="134076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Углеродные каркасные структуры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:\Новая папка\3tub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44824"/>
            <a:ext cx="7500833" cy="4680520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1124744"/>
            <a:ext cx="8472518" cy="5969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Новая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аллотропная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модификация углерода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Углеродные каркасные структуры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1850318"/>
            <a:ext cx="3312368" cy="6425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Фуллерен С60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Катерина\Desktop\20150306_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3789" y="2443454"/>
            <a:ext cx="5538531" cy="41538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113779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Углеродные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42" y="995548"/>
            <a:ext cx="8686800" cy="1857388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1991 году были обнаружены длинные, цилиндрические углеродные образования, получившие названия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:\Новая папка\Kohlenstoffnanoroehre_Animatio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105472"/>
            <a:ext cx="4752528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Углеродные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001156" cy="378621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Продолговатые цилиндрические структуры диаметром от 1 до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неск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десятков нм и длиной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неск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см, состоящие из одной или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неск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свернутых в трубку гексагональных графитовых плоскостей и заканчивающиеся обычно полусферической головкой, которая рассматривается как половина молекулы фуллерена.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:\Новая папка\work_img_33_60_tdoclysz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429000"/>
            <a:ext cx="4608512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нанотрубок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08720"/>
            <a:ext cx="8504976" cy="35101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Идеальная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представляет собой свернутую в цилиндр графитовую плоскость. Результат зависит от угла ориентации графитовой плоскости относительно оси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Угол ориентации задает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хиральность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которая определяет ее электрические характеристики.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:\Новая папка\0701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573016"/>
            <a:ext cx="3244845" cy="3284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99392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Хиральность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8786842" cy="252574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Обозначается набором символов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m, 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указывающих координаты шестиугольника, который в результате сворачивания плоскости должен совпадать с шестиугольником, находящимся в начале координат.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:\Новая папка\Image351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4123" y="2852936"/>
            <a:ext cx="6834261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387424"/>
            <a:ext cx="8291264" cy="353194"/>
          </a:xfrm>
        </p:spPr>
        <p:txBody>
          <a:bodyPr>
            <a:normAutofit fontScale="90000"/>
          </a:bodyPr>
          <a:lstStyle/>
          <a:p>
            <a:pPr algn="just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328592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Индексы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хиральности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однослойной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m, n)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определяют ее диаметр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 0,142 нм — расстояние между соседними атомами углерода в графитовой плоскости.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2492896"/>
            <a:ext cx="3609975" cy="790575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Одностенные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472518" cy="71438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:\Новая папка\646px-Types_of_Carbon_Nanotub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022519"/>
            <a:ext cx="6297243" cy="5835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Многостенные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166" y="3668964"/>
            <a:ext cx="9358378" cy="3000396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(а)                   (б)                        (в)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Модели поперечных структур многослойных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нанотрубок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:   </a:t>
            </a:r>
          </a:p>
          <a:p>
            <a:pPr algn="just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(а) -  «русская матрешка»;  (б) – шестигранная призма; </a:t>
            </a:r>
          </a:p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(в) – свиток.</a:t>
            </a:r>
          </a:p>
          <a:p>
            <a:pPr algn="just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939" y="1436741"/>
            <a:ext cx="6971961" cy="3000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Многостенные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978" y="1124744"/>
            <a:ext cx="8720494" cy="2016224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Расстояния между соседними графитовыми слоями, близкое к величине 0,34 нм.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ixbt.com/editorial/carbon/image002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30880"/>
            <a:ext cx="4464496" cy="4727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118" y="142852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Многостенные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71470" y="1816160"/>
            <a:ext cx="5291542" cy="542926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Расстояния между слоями могут меняться от стандартной величины 0,34 нм до удвоенного значения 0,68 нм.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		 Это указывает на наличие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дефектов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нанотрубках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когда один из слоев частично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отсутствует.</a:t>
            </a:r>
          </a:p>
          <a:p>
            <a:pPr algn="just"/>
            <a:endParaRPr lang="ru-RU" dirty="0"/>
          </a:p>
        </p:txBody>
      </p:sp>
      <p:pic>
        <p:nvPicPr>
          <p:cNvPr id="10242" name="Picture 2" descr="H:\Новая папка\Структура_многослойной_нанотруб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1891" y="1834596"/>
            <a:ext cx="3882109" cy="43307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Механические свойства УНТ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6626" y="1772816"/>
            <a:ext cx="4500594" cy="542926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Прочный материал, как на растяжение, так и на изгиб.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Под действием механических напряжений, превышающих критические,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 "рвутся" и не "ломаются", а просто перестраиваются! 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:\Новая папка\Transition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4464" y="2364554"/>
            <a:ext cx="4716048" cy="4520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Механические свойства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63364"/>
            <a:ext cx="8606760" cy="3465836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Исследователи из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Rice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University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под руководством Бориса Якобсона установили, что углеродные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ведут себя как «умные самовосстанавливающиеся структуры» (исследование было опубликовано 16 февраля 2007 года в журнале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Review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Letters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1734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Электрические свойства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804" y="1357298"/>
            <a:ext cx="8229600" cy="4572000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28972" y="1571612"/>
            <a:ext cx="2914664" cy="714380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Нанотрубки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472" y="3429000"/>
            <a:ext cx="2643206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проводники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72132" y="3500438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полупроводники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4643438" y="2357430"/>
            <a:ext cx="1928826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 flipV="1">
            <a:off x="2571736" y="2357430"/>
            <a:ext cx="2071702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8264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Электрические свойства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07884"/>
            <a:ext cx="8186766" cy="168906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Высокая электропроводность.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Могут пропускать миллиард ампер на кв. см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:\Новая папка\News_25715_1_M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44" y="2420888"/>
            <a:ext cx="7853296" cy="443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Электронные свойства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46200"/>
            <a:ext cx="8643998" cy="295437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Высокая теплопроводность.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Почти вдвое превышает теплопроводность алмаза.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Химически стабильны.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5" name="Picture 1" descr="C:\Users\Катерина\Pictures\nano_trub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9553" y="2708920"/>
            <a:ext cx="4850959" cy="41490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6126395"/>
            <a:ext cx="8892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Методы получения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4941168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лазерным испарением,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углеродной дугой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химическим осаждением паров.</a:t>
            </a:r>
            <a:r>
              <a:rPr lang="ru-RU" sz="2400" dirty="0" smtClean="0"/>
              <a:t>	</a:t>
            </a:r>
            <a:endParaRPr lang="ru-RU" sz="2400" dirty="0"/>
          </a:p>
        </p:txBody>
      </p:sp>
      <p:pic>
        <p:nvPicPr>
          <p:cNvPr id="3074" name="Picture 2" descr="C:\Users\Катерина\Desktop\1_0x400_c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027040"/>
            <a:ext cx="8045016" cy="3830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428784"/>
            <a:ext cx="8229600" cy="13990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-27384"/>
            <a:ext cx="9072562" cy="177281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Экспериментальная установка для синтеза углеродных </a:t>
            </a:r>
            <a:r>
              <a:rPr lang="ru-RU" sz="43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нанотрубок</a:t>
            </a:r>
            <a:r>
              <a:rPr lang="ru-RU" sz="4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лазерным испарением</a:t>
            </a:r>
          </a:p>
          <a:p>
            <a:pPr>
              <a:buNone/>
            </a:pPr>
            <a:endParaRPr lang="ru-RU" b="1" i="1" dirty="0"/>
          </a:p>
        </p:txBody>
      </p:sp>
      <p:pic>
        <p:nvPicPr>
          <p:cNvPr id="2052" name="Picture 4" descr="http://www.coolreferat.com/ref-2_723913527-16313.coolpic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130" y="1939472"/>
            <a:ext cx="8452342" cy="4945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819472"/>
            <a:ext cx="8219256" cy="5692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51520" y="-315416"/>
            <a:ext cx="8712968" cy="1872208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Синтез углеродных </a:t>
            </a:r>
            <a:r>
              <a:rPr lang="ru-RU" sz="160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нанотрубок</a:t>
            </a:r>
            <a:r>
              <a:rPr lang="ru-RU" sz="16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углеродной дугой</a:t>
            </a:r>
          </a:p>
          <a:p>
            <a:pPr algn="ctr">
              <a:buNone/>
            </a:pPr>
            <a:endParaRPr lang="ru-RU" sz="16000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9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9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9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9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9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9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9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9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9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Катерина\Pictures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3660" y="1340768"/>
            <a:ext cx="5528660" cy="551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-963488"/>
            <a:ext cx="7643192" cy="5692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675456"/>
            <a:ext cx="8999984" cy="208823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16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Метод химического осаждения из паровой фазы</a:t>
            </a:r>
            <a:endParaRPr lang="ru-RU" sz="16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7" name="Picture 3" descr="C:\Users\Катерина\Pictures\Skonstruirovan_visokochuvstvitelnii_detektor_neitralnix_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682195" cy="5301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3784"/>
            <a:ext cx="8229600" cy="139903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Последние «углеродные» достижения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13284"/>
            <a:ext cx="8786842" cy="3571900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Апрель 2001 г., в работе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Engineering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Carbon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Nanotubes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Nanotube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Circuits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Using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Electrical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Breakdown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сообщается, что исследователи компании IBM впервые построили транзистор на основе углеродных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имеющих диаметр в 1 нанометр, и длиной порядка единиц микрон.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Катерина\Desktop\image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1283" y="3906564"/>
            <a:ext cx="3080917" cy="26187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19256" cy="119791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нанотрубок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9900"/>
            <a:ext cx="8506686" cy="24471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Являются частью физического прибора - это "насаживание" ее на острие сканирующего туннельного или атомного силового микроскопа.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 descr="C:\Users\Катерина\Desktop\711d08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2205" y="2573595"/>
            <a:ext cx="5522123" cy="428440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6135687"/>
            <a:ext cx="874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109551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нанотрубок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201622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Созданы опытные образцы полевых транзисторов на основе одной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endParaRPr lang="ru-RU" sz="2400" dirty="0"/>
          </a:p>
        </p:txBody>
      </p:sp>
      <p:pic>
        <p:nvPicPr>
          <p:cNvPr id="5121" name="Picture 1" descr="C:\Users\Катерина\Pictures\nanotranzistor_05_2010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0220" y="2420888"/>
            <a:ext cx="6840172" cy="443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2852"/>
            <a:ext cx="8147248" cy="10539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нанотрубок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40768"/>
            <a:ext cx="8501122" cy="2071702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Создание полупроводниковых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гетероструктур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т.е. структур типа металл/полупроводник или стык двух разных полупроводников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Катерина\Desktop\image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8021" y="2780928"/>
            <a:ext cx="5140283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115212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нанотрубок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424936" cy="223224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Нанотрубки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можно использовать как микроскопические контейнеры для перевозки химически или биологически активных веществ.</a:t>
            </a:r>
            <a:endParaRPr lang="ru-RU" sz="2400" dirty="0"/>
          </a:p>
        </p:txBody>
      </p:sp>
      <p:pic>
        <p:nvPicPr>
          <p:cNvPr id="43010" name="Picture 2" descr="C:\Users\Катерина\Pictures\nanotech_nanoscience_1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2752" y="2420888"/>
            <a:ext cx="6205752" cy="443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99392"/>
            <a:ext cx="8147248" cy="107327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Источники информации</a:t>
            </a:r>
            <a:endParaRPr lang="ru-RU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8964488" cy="5976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News@nature.com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http://www.nature.com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2) PhysOrg.com (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http://www.physorg.com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3) The University of Manchester (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http://www.manchester.ac.uk/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Онлайн-версия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печатного издания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http://www.sciencemag.org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5) Technology Review (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http://www.technologyreview.com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6) Nanotechnology Now (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http://www.nanotech-now.com/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Nanotechnology World (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http://www.nanotechnologyworld.co.uk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8) Nanotechweb.org (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http://nanotechweb.org/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9) BBC News (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http://news.bbc.co.uk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10) University of Rochester (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http://www.rochester.edu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11) IBM Research (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http://www.research.ibm.com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30272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Источники информации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496" y="1052736"/>
            <a:ext cx="9144000" cy="5805264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www.nanonewsnet.ru/files/u4/3tubes.jpg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www.dailytechinfo.org/uploads/images14/20150306_3_1.jpg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www.portalnano.ru/images/654.gif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vestnikcivitas.ru/ffs/publication_2/1_n.jpg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http://www.sbras.nsc.ru/press/sites/default/files/imagecache/small200/images/3/01/23/2012%20-%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2013:45/grafene1.jpg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referat.znate.ru/pars_docs/tw_refs/63/62793/62793_html_m1f8a66cf.png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8"/>
              </a:rPr>
              <a:t>refdb.ru/images/700/1399198/m40ac844f.gif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9"/>
              </a:rPr>
              <a:t>www.ixbt.com/editorial/carbon/image002.JPG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0"/>
              </a:rPr>
              <a:t>nanofuture.net/wp-content/uploads/2013/08/03c73b8b8ff3de2edca07d0f54890a45.jpg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https://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1"/>
              </a:rPr>
              <a:t>upload.wikimedia.org/wikipedia/commons/thumb/5/53/Types_of_Carbon_Nanotubes.png/640px-Types_of_Carbon_Nanotubes.png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Источники информации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54344" cy="580526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kbogdanov5.narod.ru/nanotube-strength.files/image002.jpg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cheburek.net/wp-content/uploads/2009/04/nano.jpg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www.ru-tech.ru/images/thumbs/id116_w200.gif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radiomaster.ru/assets/image/userfiles/13/818/1_0x400_c3a.jpg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ru.convdocs.org/pars_docs/refs/20/19674/19674_html_mb3a26bb.jpg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nanotube.ru/sites/default/files/pictures/13.JPG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8"/>
              </a:rPr>
              <a:t>www.nanonewsnet.ru/files/users/u1412/setup_4.jpg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9"/>
              </a:rPr>
              <a:t>labs.vt.tpu.ru/nano/elect_devices.files/image009.jpg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0"/>
              </a:rPr>
              <a:t>works.doklad.ru/images/29uKkWU9yTg/711d0888.jpg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1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1"/>
              </a:rPr>
              <a:t>works.doklad.ru/images/OpsEv7e9joA/m45561c70.jpg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2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2"/>
              </a:rPr>
              <a:t>labs.vt.tpu.ru/nano/elect_devices.files/image004.jpg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3"/>
              </a:rPr>
              <a:t>http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13"/>
              </a:rPr>
              <a:t>://globalscience.ru/pictures/413_1254682264.jpg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827584"/>
            <a:ext cx="8229600" cy="13990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0"/>
            <a:ext cx="8291264" cy="5762112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60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1162</TotalTime>
  <Words>350</Words>
  <Application>Microsoft Office PowerPoint</Application>
  <PresentationFormat>Экран (4:3)</PresentationFormat>
  <Paragraphs>155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Яркая</vt:lpstr>
      <vt:lpstr>УГЛЕРОДНЫЕ НАНОТРУБКИ</vt:lpstr>
      <vt:lpstr>Углеродные каркасные структуры </vt:lpstr>
      <vt:lpstr>Углеродные каркасные структуры </vt:lpstr>
      <vt:lpstr>Углеродные нанотрубки</vt:lpstr>
      <vt:lpstr>Углеродные нанотрубки </vt:lpstr>
      <vt:lpstr>Структура нанотрубок</vt:lpstr>
      <vt:lpstr>Хиральность</vt:lpstr>
      <vt:lpstr>Слайд 8</vt:lpstr>
      <vt:lpstr>Одностенные нанотрубки</vt:lpstr>
      <vt:lpstr>Многостенные нанотрубки</vt:lpstr>
      <vt:lpstr>Многостенные нанотрубки</vt:lpstr>
      <vt:lpstr>Многостенные нанотрубки</vt:lpstr>
      <vt:lpstr>Механические свойства УНТ</vt:lpstr>
      <vt:lpstr>Механические свойства</vt:lpstr>
      <vt:lpstr>Электрические свойства</vt:lpstr>
      <vt:lpstr>Электрические свойства</vt:lpstr>
      <vt:lpstr>Электронные свойства</vt:lpstr>
      <vt:lpstr>Методы получения </vt:lpstr>
      <vt:lpstr>Слайд 19</vt:lpstr>
      <vt:lpstr>Слайд 20</vt:lpstr>
      <vt:lpstr>Слайд 21</vt:lpstr>
      <vt:lpstr>Последние «углеродные» достижения </vt:lpstr>
      <vt:lpstr>Применение нанотрубок</vt:lpstr>
      <vt:lpstr>Применение нанотрубок</vt:lpstr>
      <vt:lpstr>Применение нанотрубок</vt:lpstr>
      <vt:lpstr>Применение нанотрубок</vt:lpstr>
      <vt:lpstr>Источники информации</vt:lpstr>
      <vt:lpstr>Источники информации</vt:lpstr>
      <vt:lpstr>Источники информации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УГЛЕРОДНЫЕ НАНОТРУБКИ</dc:title>
  <cp:lastModifiedBy>RePack by SPecialiST</cp:lastModifiedBy>
  <cp:revision>77</cp:revision>
  <dcterms:modified xsi:type="dcterms:W3CDTF">2015-03-27T17:53:32Z</dcterms:modified>
</cp:coreProperties>
</file>