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1" r:id="rId5"/>
    <p:sldId id="257" r:id="rId6"/>
    <p:sldId id="263" r:id="rId7"/>
    <p:sldId id="269" r:id="rId8"/>
    <p:sldId id="267" r:id="rId9"/>
    <p:sldId id="270" r:id="rId10"/>
    <p:sldId id="262" r:id="rId11"/>
    <p:sldId id="264" r:id="rId12"/>
    <p:sldId id="271" r:id="rId13"/>
    <p:sldId id="272" r:id="rId14"/>
    <p:sldId id="273" r:id="rId15"/>
    <p:sldId id="274" r:id="rId16"/>
    <p:sldId id="259" r:id="rId17"/>
    <p:sldId id="26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07.01.2016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07.01.2016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07.01.2016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07.01.2016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07.01.2016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07.01.2016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07.01.2016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07.01.2016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07.01.2016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07.01.2016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07.01.2016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C9A92-E4F3-443F-A284-4BCADDBDB9CB}" type="datetimeFigureOut">
              <a:rPr lang="ru-RU" smtClean="0"/>
              <a:pPr/>
              <a:t>07.01.2016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s3.pic4you.ru/allimage/y2013/10-24/12216/3925122.png" TargetMode="External"/><Relationship Id="rId7" Type="http://schemas.openxmlformats.org/officeDocument/2006/relationships/hyperlink" Target="http://img-fotki.yandex.ru/get/6521/108950446.113/0_cd1e6_7c1b8dea_S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g-fotki.yandex.ru/get/6610/134091466.1c/0_8f975_cc74afe5_S" TargetMode="External"/><Relationship Id="rId5" Type="http://schemas.openxmlformats.org/officeDocument/2006/relationships/hyperlink" Target="http://s1.pic4you.ru/allimage/y2012/08-20/12216/2356208.png" TargetMode="External"/><Relationship Id="rId4" Type="http://schemas.openxmlformats.org/officeDocument/2006/relationships/hyperlink" Target="http://s1.pic4you.ru/allimage/y2012/08-20/12216/2356205.pn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fs00.infourok.ru/images/doc/231/66762/1/img10.jpg" TargetMode="External"/><Relationship Id="rId2" Type="http://schemas.openxmlformats.org/officeDocument/2006/relationships/hyperlink" Target="http://png-images.ru/podarki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827584" y="1916832"/>
            <a:ext cx="6643734" cy="3337581"/>
            <a:chOff x="1700033" y="1646371"/>
            <a:chExt cx="7165477" cy="3788138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700033" y="1646371"/>
              <a:ext cx="7165477" cy="26199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72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Складываем и вычитаем числа</a:t>
              </a:r>
              <a:endParaRPr lang="ru-RU" sz="72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349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endParaRPr lang="ru-RU" sz="1400" dirty="0">
                <a:solidFill>
                  <a:prstClr val="black"/>
                </a:solidFill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636410" y="809749"/>
            <a:ext cx="1245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Урок № 51</a:t>
            </a:r>
            <a:endParaRPr lang="ru-RU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2627784" y="389604"/>
            <a:ext cx="3591369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altLang="ru-RU" b="1" dirty="0">
                <a:solidFill>
                  <a:schemeClr val="tx1"/>
                </a:solidFill>
              </a:rPr>
              <a:t>УМК «Начальная школа ХХ</a:t>
            </a:r>
            <a:r>
              <a:rPr lang="en-US" altLang="ru-RU" b="1" dirty="0">
                <a:solidFill>
                  <a:schemeClr val="tx1"/>
                </a:solidFill>
              </a:rPr>
              <a:t>I</a:t>
            </a:r>
            <a:r>
              <a:rPr lang="ru-RU" altLang="ru-RU" b="1" dirty="0">
                <a:solidFill>
                  <a:schemeClr val="tx1"/>
                </a:solidFill>
              </a:rPr>
              <a:t> века»</a:t>
            </a:r>
          </a:p>
          <a:p>
            <a:pPr algn="ctr"/>
            <a:endParaRPr lang="ru-RU" altLang="ru-RU" sz="1600" b="1" dirty="0">
              <a:solidFill>
                <a:schemeClr val="tx1"/>
              </a:solidFill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443604" y="4674087"/>
            <a:ext cx="1282700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b="1" i="1" dirty="0">
                <a:solidFill>
                  <a:srgbClr val="002060"/>
                </a:solidFill>
              </a:rPr>
              <a:t>1 КЛАСС</a:t>
            </a:r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251520" y="6069989"/>
            <a:ext cx="55441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sz="1200" b="1" i="1" dirty="0">
                <a:solidFill>
                  <a:schemeClr val="tx1"/>
                </a:solidFill>
              </a:rPr>
              <a:t>Учитель начальных классов ГБОУ Школа №1222 им. </a:t>
            </a:r>
            <a:r>
              <a:rPr lang="ru-RU" altLang="ru-RU" sz="1200" b="1" i="1" dirty="0" smtClean="0">
                <a:solidFill>
                  <a:schemeClr val="tx1"/>
                </a:solidFill>
              </a:rPr>
              <a:t>И.Х. Баграмяна </a:t>
            </a:r>
            <a:r>
              <a:rPr lang="ru-RU" altLang="ru-RU" sz="1200" b="1" i="1" dirty="0">
                <a:solidFill>
                  <a:schemeClr val="tx1"/>
                </a:solidFill>
              </a:rPr>
              <a:t>г. Москвы</a:t>
            </a:r>
          </a:p>
          <a:p>
            <a:r>
              <a:rPr lang="ru-RU" altLang="ru-RU" sz="1200" b="1" i="1" dirty="0" err="1">
                <a:solidFill>
                  <a:schemeClr val="tx1"/>
                </a:solidFill>
              </a:rPr>
              <a:t>Луковкина</a:t>
            </a:r>
            <a:r>
              <a:rPr lang="ru-RU" altLang="ru-RU" sz="1200" b="1" i="1" dirty="0">
                <a:solidFill>
                  <a:schemeClr val="tx1"/>
                </a:solidFill>
              </a:rPr>
              <a:t> Татьяна Сергеевна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61764"/>
            <a:ext cx="8229600" cy="1143000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Считаем устно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532440" y="188640"/>
            <a:ext cx="504056" cy="57606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Управляющая кнопка: далее 51">
            <a:hlinkClick r:id="" action="ppaction://hlinkshowjump?jump=nextslide" highlightClick="1"/>
          </p:cNvPr>
          <p:cNvSpPr/>
          <p:nvPr/>
        </p:nvSpPr>
        <p:spPr>
          <a:xfrm>
            <a:off x="8676456" y="6309320"/>
            <a:ext cx="467544" cy="54868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1" name="Прямая соединительная линия 60"/>
          <p:cNvCxnSpPr/>
          <p:nvPr/>
        </p:nvCxnSpPr>
        <p:spPr>
          <a:xfrm flipV="1">
            <a:off x="971600" y="2636912"/>
            <a:ext cx="1274440" cy="2170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 flipV="1">
            <a:off x="2339752" y="2636912"/>
            <a:ext cx="1274440" cy="2170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 flipV="1">
            <a:off x="3563888" y="2636912"/>
            <a:ext cx="1274440" cy="2170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flipV="1">
            <a:off x="4788024" y="2636912"/>
            <a:ext cx="1274440" cy="2170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flipV="1">
            <a:off x="5940152" y="2636912"/>
            <a:ext cx="1274440" cy="2170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flipV="1">
            <a:off x="7092280" y="2636912"/>
            <a:ext cx="1274440" cy="2170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323528" y="2204864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>
                <a:solidFill>
                  <a:schemeClr val="bg1"/>
                </a:solidFill>
              </a:rPr>
              <a:t>5</a:t>
            </a:r>
            <a:endParaRPr lang="ru-RU" sz="7200" dirty="0">
              <a:solidFill>
                <a:schemeClr val="bg1"/>
              </a:solidFill>
            </a:endParaRPr>
          </a:p>
        </p:txBody>
      </p:sp>
      <p:sp>
        <p:nvSpPr>
          <p:cNvPr id="54" name="Овал 53"/>
          <p:cNvSpPr/>
          <p:nvPr/>
        </p:nvSpPr>
        <p:spPr>
          <a:xfrm>
            <a:off x="1619672" y="2204864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Овал 54"/>
          <p:cNvSpPr/>
          <p:nvPr/>
        </p:nvSpPr>
        <p:spPr>
          <a:xfrm>
            <a:off x="2915816" y="2204864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вал 55"/>
          <p:cNvSpPr/>
          <p:nvPr/>
        </p:nvSpPr>
        <p:spPr>
          <a:xfrm>
            <a:off x="4211960" y="2204864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Овал 56"/>
          <p:cNvSpPr/>
          <p:nvPr/>
        </p:nvSpPr>
        <p:spPr>
          <a:xfrm>
            <a:off x="5436096" y="2204864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Овал 57"/>
          <p:cNvSpPr/>
          <p:nvPr/>
        </p:nvSpPr>
        <p:spPr>
          <a:xfrm>
            <a:off x="6660232" y="2204864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7884368" y="2204864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Овал 67"/>
          <p:cNvSpPr/>
          <p:nvPr/>
        </p:nvSpPr>
        <p:spPr>
          <a:xfrm>
            <a:off x="1631221" y="221683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800" dirty="0" smtClean="0">
                <a:solidFill>
                  <a:schemeClr val="bg1"/>
                </a:solidFill>
              </a:rPr>
              <a:t>4</a:t>
            </a:r>
            <a:endParaRPr lang="ru-RU" sz="8800" dirty="0">
              <a:solidFill>
                <a:schemeClr val="bg1"/>
              </a:solidFill>
            </a:endParaRPr>
          </a:p>
        </p:txBody>
      </p:sp>
      <p:sp>
        <p:nvSpPr>
          <p:cNvPr id="69" name="Заголовок 1"/>
          <p:cNvSpPr txBox="1">
            <a:spLocks/>
          </p:cNvSpPr>
          <p:nvPr/>
        </p:nvSpPr>
        <p:spPr>
          <a:xfrm>
            <a:off x="1043608" y="1484784"/>
            <a:ext cx="864096" cy="1008112"/>
          </a:xfrm>
          <a:prstGeom prst="rect">
            <a:avLst/>
          </a:prstGeom>
        </p:spPr>
        <p:txBody>
          <a:bodyPr vert="horz" anchor="ctr">
            <a:normAutofit fontScale="92500" lnSpcReduction="1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dirty="0" smtClean="0">
                <a:ln w="6350"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-</a:t>
            </a:r>
            <a:r>
              <a:rPr lang="ru-RU" sz="5800" b="1" dirty="0" smtClean="0">
                <a:ln w="6350"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1</a:t>
            </a:r>
            <a:endParaRPr kumimoji="0" lang="ru-RU" sz="6600" b="1" i="0" u="none" strike="noStrike" kern="1200" cap="none" spc="0" normalizeH="0" baseline="0" noProof="0" dirty="0">
              <a:ln w="6350"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ea typeface="+mj-ea"/>
              <a:cs typeface="+mj-cs"/>
            </a:endParaRPr>
          </a:p>
        </p:txBody>
      </p:sp>
      <p:sp>
        <p:nvSpPr>
          <p:cNvPr id="70" name="Заголовок 1"/>
          <p:cNvSpPr txBox="1">
            <a:spLocks/>
          </p:cNvSpPr>
          <p:nvPr/>
        </p:nvSpPr>
        <p:spPr>
          <a:xfrm>
            <a:off x="3563888" y="1412776"/>
            <a:ext cx="936104" cy="1080120"/>
          </a:xfrm>
          <a:prstGeom prst="rect">
            <a:avLst/>
          </a:prstGeom>
        </p:spPr>
        <p:txBody>
          <a:bodyPr vert="horz" anchor="ctr">
            <a:normAutofit fontScale="85000" lnSpcReduction="1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noProof="0" dirty="0" smtClean="0">
                <a:ln w="6350"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+</a:t>
            </a:r>
            <a:r>
              <a:rPr lang="ru-RU" sz="6400" b="1" noProof="0" dirty="0" smtClean="0">
                <a:ln w="6350"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3</a:t>
            </a:r>
            <a:endParaRPr kumimoji="0" lang="ru-RU" sz="6600" b="1" i="0" u="none" strike="noStrike" kern="1200" cap="none" spc="0" normalizeH="0" baseline="0" noProof="0" dirty="0">
              <a:ln w="6350"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ea typeface="+mj-ea"/>
              <a:cs typeface="+mj-cs"/>
            </a:endParaRPr>
          </a:p>
        </p:txBody>
      </p:sp>
      <p:sp>
        <p:nvSpPr>
          <p:cNvPr id="71" name="Заголовок 1"/>
          <p:cNvSpPr txBox="1">
            <a:spLocks/>
          </p:cNvSpPr>
          <p:nvPr/>
        </p:nvSpPr>
        <p:spPr>
          <a:xfrm>
            <a:off x="2339752" y="1484784"/>
            <a:ext cx="864096" cy="1008112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dirty="0" smtClean="0">
                <a:ln w="6350"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-2</a:t>
            </a:r>
            <a:endParaRPr kumimoji="0" lang="ru-RU" sz="5400" b="1" i="0" u="none" strike="noStrike" kern="1200" cap="none" spc="0" normalizeH="0" baseline="0" noProof="0" dirty="0">
              <a:ln w="6350"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ea typeface="+mj-ea"/>
              <a:cs typeface="+mj-cs"/>
            </a:endParaRPr>
          </a:p>
        </p:txBody>
      </p:sp>
      <p:sp>
        <p:nvSpPr>
          <p:cNvPr id="72" name="Заголовок 1"/>
          <p:cNvSpPr txBox="1">
            <a:spLocks/>
          </p:cNvSpPr>
          <p:nvPr/>
        </p:nvSpPr>
        <p:spPr>
          <a:xfrm>
            <a:off x="6084168" y="1412776"/>
            <a:ext cx="864096" cy="1008112"/>
          </a:xfrm>
          <a:prstGeom prst="rect">
            <a:avLst/>
          </a:prstGeom>
        </p:spPr>
        <p:txBody>
          <a:bodyPr vert="horz" anchor="ctr">
            <a:normAutofit fontScale="77500" lnSpcReduction="2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noProof="0" dirty="0" smtClean="0">
                <a:ln w="6350"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+</a:t>
            </a:r>
            <a:r>
              <a:rPr lang="ru-RU" sz="7000" b="1" noProof="0" dirty="0" smtClean="0">
                <a:ln w="6350"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2</a:t>
            </a:r>
            <a:endParaRPr kumimoji="0" lang="ru-RU" sz="6600" b="1" i="0" u="none" strike="noStrike" kern="1200" cap="none" spc="0" normalizeH="0" baseline="0" noProof="0" dirty="0">
              <a:ln w="6350"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ea typeface="+mj-ea"/>
              <a:cs typeface="+mj-cs"/>
            </a:endParaRPr>
          </a:p>
        </p:txBody>
      </p:sp>
      <p:sp>
        <p:nvSpPr>
          <p:cNvPr id="73" name="Заголовок 1"/>
          <p:cNvSpPr txBox="1">
            <a:spLocks/>
          </p:cNvSpPr>
          <p:nvPr/>
        </p:nvSpPr>
        <p:spPr>
          <a:xfrm>
            <a:off x="7164288" y="1412776"/>
            <a:ext cx="864096" cy="1008112"/>
          </a:xfrm>
          <a:prstGeom prst="rect">
            <a:avLst/>
          </a:prstGeom>
        </p:spPr>
        <p:txBody>
          <a:bodyPr vert="horz" anchor="ctr">
            <a:normAutofit fontScale="92500" lnSpcReduction="1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dirty="0" smtClean="0">
                <a:ln w="6350"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-</a:t>
            </a:r>
            <a:r>
              <a:rPr lang="ru-RU" sz="5800" b="1" dirty="0" smtClean="0">
                <a:ln w="6350"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1</a:t>
            </a:r>
            <a:endParaRPr kumimoji="0" lang="ru-RU" sz="6600" b="1" i="0" u="none" strike="noStrike" kern="1200" cap="none" spc="0" normalizeH="0" baseline="0" noProof="0" dirty="0">
              <a:ln w="6350"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ea typeface="+mj-ea"/>
              <a:cs typeface="+mj-cs"/>
            </a:endParaRPr>
          </a:p>
        </p:txBody>
      </p:sp>
      <p:sp>
        <p:nvSpPr>
          <p:cNvPr id="74" name="Заголовок 1"/>
          <p:cNvSpPr txBox="1">
            <a:spLocks/>
          </p:cNvSpPr>
          <p:nvPr/>
        </p:nvSpPr>
        <p:spPr>
          <a:xfrm>
            <a:off x="4860032" y="1412776"/>
            <a:ext cx="864096" cy="1008112"/>
          </a:xfrm>
          <a:prstGeom prst="rect">
            <a:avLst/>
          </a:prstGeom>
        </p:spPr>
        <p:txBody>
          <a:bodyPr vert="horz" anchor="ctr">
            <a:normAutofit fontScale="92500" lnSpcReduction="1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dirty="0" smtClean="0">
                <a:ln w="6350"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-</a:t>
            </a:r>
            <a:r>
              <a:rPr lang="ru-RU" sz="5800" b="1" dirty="0" smtClean="0">
                <a:ln w="6350"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4</a:t>
            </a:r>
            <a:endParaRPr kumimoji="0" lang="ru-RU" sz="6600" b="1" i="0" u="none" strike="noStrike" kern="1200" cap="none" spc="0" normalizeH="0" baseline="0" noProof="0" dirty="0">
              <a:ln w="6350"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ea typeface="+mj-ea"/>
              <a:cs typeface="+mj-cs"/>
            </a:endParaRPr>
          </a:p>
        </p:txBody>
      </p:sp>
      <p:cxnSp>
        <p:nvCxnSpPr>
          <p:cNvPr id="75" name="Прямая соединительная линия 74"/>
          <p:cNvCxnSpPr/>
          <p:nvPr/>
        </p:nvCxnSpPr>
        <p:spPr>
          <a:xfrm flipV="1">
            <a:off x="1043608" y="4869160"/>
            <a:ext cx="1274440" cy="2170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 flipV="1">
            <a:off x="2411760" y="4869160"/>
            <a:ext cx="1274440" cy="2170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 flipV="1">
            <a:off x="3635896" y="4869160"/>
            <a:ext cx="1274440" cy="2170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 flipV="1">
            <a:off x="4860032" y="4869160"/>
            <a:ext cx="1274440" cy="2170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 flipV="1">
            <a:off x="6012160" y="4869160"/>
            <a:ext cx="1274440" cy="2170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 flipV="1">
            <a:off x="7164288" y="4869160"/>
            <a:ext cx="1274440" cy="2170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1" name="Прямоугольник 80"/>
          <p:cNvSpPr/>
          <p:nvPr/>
        </p:nvSpPr>
        <p:spPr>
          <a:xfrm>
            <a:off x="395536" y="4437112"/>
            <a:ext cx="914400" cy="9144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82" name="Овал 81"/>
          <p:cNvSpPr/>
          <p:nvPr/>
        </p:nvSpPr>
        <p:spPr>
          <a:xfrm>
            <a:off x="1691680" y="4437112"/>
            <a:ext cx="914400" cy="914400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Овал 82"/>
          <p:cNvSpPr/>
          <p:nvPr/>
        </p:nvSpPr>
        <p:spPr>
          <a:xfrm>
            <a:off x="2987824" y="4437112"/>
            <a:ext cx="914400" cy="914400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Овал 83"/>
          <p:cNvSpPr/>
          <p:nvPr/>
        </p:nvSpPr>
        <p:spPr>
          <a:xfrm>
            <a:off x="4283968" y="4437112"/>
            <a:ext cx="914400" cy="914400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Овал 84"/>
          <p:cNvSpPr/>
          <p:nvPr/>
        </p:nvSpPr>
        <p:spPr>
          <a:xfrm>
            <a:off x="5508104" y="4437112"/>
            <a:ext cx="914400" cy="914400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Овал 85"/>
          <p:cNvSpPr/>
          <p:nvPr/>
        </p:nvSpPr>
        <p:spPr>
          <a:xfrm>
            <a:off x="6732240" y="4437112"/>
            <a:ext cx="914400" cy="914400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7956376" y="4437112"/>
            <a:ext cx="914400" cy="9144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Овал 87"/>
          <p:cNvSpPr/>
          <p:nvPr/>
        </p:nvSpPr>
        <p:spPr>
          <a:xfrm>
            <a:off x="5447594" y="2194012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8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89" name="Овал 88"/>
          <p:cNvSpPr/>
          <p:nvPr/>
        </p:nvSpPr>
        <p:spPr>
          <a:xfrm>
            <a:off x="4222812" y="221796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8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90" name="Овал 89"/>
          <p:cNvSpPr/>
          <p:nvPr/>
        </p:nvSpPr>
        <p:spPr>
          <a:xfrm>
            <a:off x="2915816" y="2204864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8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91" name="Овал 90"/>
          <p:cNvSpPr/>
          <p:nvPr/>
        </p:nvSpPr>
        <p:spPr>
          <a:xfrm>
            <a:off x="6660232" y="2205753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8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7860475" y="2224242"/>
            <a:ext cx="914400" cy="9144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bg1"/>
                </a:solidFill>
              </a:rPr>
              <a:t>2</a:t>
            </a:r>
            <a:endParaRPr lang="ru-RU" sz="8000" dirty="0">
              <a:solidFill>
                <a:schemeClr val="bg1"/>
              </a:solidFill>
            </a:endParaRPr>
          </a:p>
        </p:txBody>
      </p:sp>
      <p:sp>
        <p:nvSpPr>
          <p:cNvPr id="93" name="Овал 92"/>
          <p:cNvSpPr/>
          <p:nvPr/>
        </p:nvSpPr>
        <p:spPr>
          <a:xfrm>
            <a:off x="1691680" y="4437112"/>
            <a:ext cx="914400" cy="914400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>
                <a:solidFill>
                  <a:schemeClr val="bg1"/>
                </a:solidFill>
              </a:rPr>
              <a:t>3</a:t>
            </a:r>
            <a:endParaRPr lang="ru-RU" sz="7200" dirty="0">
              <a:solidFill>
                <a:schemeClr val="bg1"/>
              </a:solidFill>
            </a:endParaRPr>
          </a:p>
        </p:txBody>
      </p:sp>
      <p:sp>
        <p:nvSpPr>
          <p:cNvPr id="94" name="Заголовок 1"/>
          <p:cNvSpPr txBox="1">
            <a:spLocks/>
          </p:cNvSpPr>
          <p:nvPr/>
        </p:nvSpPr>
        <p:spPr>
          <a:xfrm>
            <a:off x="1115616" y="3717032"/>
            <a:ext cx="864096" cy="1008112"/>
          </a:xfrm>
          <a:prstGeom prst="rect">
            <a:avLst/>
          </a:prstGeom>
        </p:spPr>
        <p:txBody>
          <a:bodyPr vert="horz" anchor="ctr">
            <a:normAutofit fontScale="77500" lnSpcReduction="2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noProof="0" dirty="0" smtClean="0">
                <a:ln w="6350"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+</a:t>
            </a:r>
            <a:r>
              <a:rPr lang="ru-RU" sz="7000" b="1" noProof="0" dirty="0" smtClean="0">
                <a:ln w="6350"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2</a:t>
            </a:r>
            <a:endParaRPr kumimoji="0" lang="ru-RU" sz="6600" b="1" i="0" u="none" strike="noStrike" kern="1200" cap="none" spc="0" normalizeH="0" baseline="0" noProof="0" dirty="0">
              <a:ln w="6350"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ea typeface="+mj-ea"/>
              <a:cs typeface="+mj-cs"/>
            </a:endParaRPr>
          </a:p>
        </p:txBody>
      </p:sp>
      <p:sp>
        <p:nvSpPr>
          <p:cNvPr id="95" name="Заголовок 1"/>
          <p:cNvSpPr txBox="1">
            <a:spLocks/>
          </p:cNvSpPr>
          <p:nvPr/>
        </p:nvSpPr>
        <p:spPr>
          <a:xfrm>
            <a:off x="2353834" y="3645024"/>
            <a:ext cx="864096" cy="1008112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dirty="0" smtClean="0">
                <a:ln w="6350"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-</a:t>
            </a:r>
            <a:r>
              <a:rPr lang="ru-RU" sz="5400" b="1" dirty="0" smtClean="0">
                <a:ln w="6350"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2</a:t>
            </a:r>
            <a:endParaRPr kumimoji="0" lang="ru-RU" sz="4800" b="1" i="0" u="none" strike="noStrike" kern="1200" cap="none" spc="0" normalizeH="0" baseline="0" noProof="0" dirty="0">
              <a:ln w="6350"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ea typeface="+mj-ea"/>
              <a:cs typeface="+mj-cs"/>
            </a:endParaRPr>
          </a:p>
        </p:txBody>
      </p:sp>
      <p:sp>
        <p:nvSpPr>
          <p:cNvPr id="96" name="Заголовок 1"/>
          <p:cNvSpPr txBox="1">
            <a:spLocks/>
          </p:cNvSpPr>
          <p:nvPr/>
        </p:nvSpPr>
        <p:spPr>
          <a:xfrm>
            <a:off x="3694200" y="3733576"/>
            <a:ext cx="864096" cy="1008112"/>
          </a:xfrm>
          <a:prstGeom prst="rect">
            <a:avLst/>
          </a:prstGeom>
        </p:spPr>
        <p:txBody>
          <a:bodyPr vert="horz" anchor="ctr">
            <a:normAutofit fontScale="77500" lnSpcReduction="2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noProof="0" dirty="0" smtClean="0">
                <a:ln w="6350"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+</a:t>
            </a:r>
            <a:r>
              <a:rPr lang="ru-RU" sz="7000" b="1" noProof="0" dirty="0" smtClean="0">
                <a:ln w="6350"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4</a:t>
            </a:r>
            <a:endParaRPr kumimoji="0" lang="ru-RU" sz="6600" b="1" i="0" u="none" strike="noStrike" kern="1200" cap="none" spc="0" normalizeH="0" baseline="0" noProof="0" dirty="0">
              <a:ln w="6350"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ea typeface="+mj-ea"/>
              <a:cs typeface="+mj-cs"/>
            </a:endParaRPr>
          </a:p>
        </p:txBody>
      </p:sp>
      <p:sp>
        <p:nvSpPr>
          <p:cNvPr id="97" name="Заголовок 1"/>
          <p:cNvSpPr txBox="1">
            <a:spLocks/>
          </p:cNvSpPr>
          <p:nvPr/>
        </p:nvSpPr>
        <p:spPr>
          <a:xfrm>
            <a:off x="6203867" y="3717032"/>
            <a:ext cx="864096" cy="1008112"/>
          </a:xfrm>
          <a:prstGeom prst="rect">
            <a:avLst/>
          </a:prstGeom>
        </p:spPr>
        <p:txBody>
          <a:bodyPr vert="horz" anchor="ctr">
            <a:normAutofit fontScale="77500" lnSpcReduction="2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noProof="0" dirty="0" smtClean="0">
                <a:ln w="6350"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+</a:t>
            </a:r>
            <a:r>
              <a:rPr lang="ru-RU" sz="7000" b="1" noProof="0" dirty="0" smtClean="0">
                <a:ln w="6350"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1</a:t>
            </a:r>
            <a:endParaRPr kumimoji="0" lang="ru-RU" sz="6600" b="1" i="0" u="none" strike="noStrike" kern="1200" cap="none" spc="0" normalizeH="0" baseline="0" noProof="0" dirty="0">
              <a:ln w="6350"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ea typeface="+mj-ea"/>
              <a:cs typeface="+mj-cs"/>
            </a:endParaRPr>
          </a:p>
        </p:txBody>
      </p:sp>
      <p:sp>
        <p:nvSpPr>
          <p:cNvPr id="98" name="Заголовок 1"/>
          <p:cNvSpPr txBox="1">
            <a:spLocks/>
          </p:cNvSpPr>
          <p:nvPr/>
        </p:nvSpPr>
        <p:spPr>
          <a:xfrm>
            <a:off x="4918528" y="3666728"/>
            <a:ext cx="864096" cy="1008112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600" b="1" dirty="0" smtClean="0">
                <a:ln w="6350"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-</a:t>
            </a:r>
            <a:r>
              <a:rPr lang="ru-RU" sz="5400" b="1" dirty="0" smtClean="0">
                <a:ln w="6350"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3</a:t>
            </a:r>
            <a:endParaRPr kumimoji="0" lang="ru-RU" sz="4600" b="1" i="0" u="none" strike="noStrike" kern="1200" cap="none" spc="0" normalizeH="0" baseline="0" noProof="0" dirty="0">
              <a:ln w="6350"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j-ea"/>
              <a:cs typeface="+mj-cs"/>
            </a:endParaRPr>
          </a:p>
        </p:txBody>
      </p:sp>
      <p:sp>
        <p:nvSpPr>
          <p:cNvPr id="99" name="Заголовок 1"/>
          <p:cNvSpPr txBox="1">
            <a:spLocks/>
          </p:cNvSpPr>
          <p:nvPr/>
        </p:nvSpPr>
        <p:spPr>
          <a:xfrm>
            <a:off x="7380312" y="3717032"/>
            <a:ext cx="864096" cy="1008112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600" dirty="0" smtClean="0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-1</a:t>
            </a:r>
            <a:endParaRPr kumimoji="0" lang="ru-RU" sz="4600" i="0" u="none" strike="noStrike" kern="1200" cap="none" spc="0" normalizeH="0" baseline="0" noProof="0" dirty="0">
              <a:ln w="6350">
                <a:noFill/>
              </a:ln>
              <a:solidFill>
                <a:schemeClr val="bg1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ea typeface="+mj-ea"/>
              <a:cs typeface="+mj-cs"/>
            </a:endParaRPr>
          </a:p>
        </p:txBody>
      </p:sp>
      <p:sp>
        <p:nvSpPr>
          <p:cNvPr id="100" name="Овал 99"/>
          <p:cNvSpPr/>
          <p:nvPr/>
        </p:nvSpPr>
        <p:spPr>
          <a:xfrm>
            <a:off x="6721388" y="4437112"/>
            <a:ext cx="914400" cy="914400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>
                <a:solidFill>
                  <a:schemeClr val="bg1"/>
                </a:solidFill>
              </a:rPr>
              <a:t>3</a:t>
            </a:r>
            <a:endParaRPr lang="ru-RU" sz="7200" dirty="0">
              <a:solidFill>
                <a:schemeClr val="bg1"/>
              </a:solidFill>
            </a:endParaRPr>
          </a:p>
        </p:txBody>
      </p:sp>
      <p:sp>
        <p:nvSpPr>
          <p:cNvPr id="101" name="Овал 100"/>
          <p:cNvSpPr/>
          <p:nvPr/>
        </p:nvSpPr>
        <p:spPr>
          <a:xfrm>
            <a:off x="5518956" y="4448667"/>
            <a:ext cx="914400" cy="914400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02" name="Овал 101"/>
          <p:cNvSpPr/>
          <p:nvPr/>
        </p:nvSpPr>
        <p:spPr>
          <a:xfrm>
            <a:off x="4283968" y="4444570"/>
            <a:ext cx="914400" cy="914400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03" name="Овал 102"/>
          <p:cNvSpPr/>
          <p:nvPr/>
        </p:nvSpPr>
        <p:spPr>
          <a:xfrm>
            <a:off x="2973989" y="4422812"/>
            <a:ext cx="914400" cy="914400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04" name="Прямоугольник 103"/>
          <p:cNvSpPr/>
          <p:nvPr/>
        </p:nvSpPr>
        <p:spPr>
          <a:xfrm>
            <a:off x="7956376" y="4437112"/>
            <a:ext cx="914400" cy="9144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bg1"/>
                </a:solidFill>
              </a:rPr>
              <a:t>2</a:t>
            </a:r>
            <a:endParaRPr lang="ru-RU" sz="8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931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100" grpId="0" animBg="1"/>
      <p:bldP spid="101" grpId="0" animBg="1"/>
      <p:bldP spid="102" grpId="0" animBg="1"/>
      <p:bldP spid="103" grpId="0" animBg="1"/>
      <p:bldP spid="10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Игра «Молчанка»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578188" y="2668914"/>
            <a:ext cx="1512168" cy="158417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</a:rPr>
              <a:t>5+</a:t>
            </a:r>
            <a:endParaRPr lang="ru-RU" sz="6000" b="1" dirty="0">
              <a:solidFill>
                <a:schemeClr val="bg1"/>
              </a:solidFill>
            </a:endParaRPr>
          </a:p>
        </p:txBody>
      </p:sp>
      <p:sp>
        <p:nvSpPr>
          <p:cNvPr id="10" name="Блок-схема: решение 9"/>
          <p:cNvSpPr/>
          <p:nvPr/>
        </p:nvSpPr>
        <p:spPr>
          <a:xfrm rot="742888">
            <a:off x="1524583" y="2301495"/>
            <a:ext cx="2066528" cy="1512168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решение 10"/>
          <p:cNvSpPr/>
          <p:nvPr/>
        </p:nvSpPr>
        <p:spPr>
          <a:xfrm rot="21363236">
            <a:off x="5078002" y="2463174"/>
            <a:ext cx="2066528" cy="1512168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Блок-схема: решение 11"/>
          <p:cNvSpPr/>
          <p:nvPr/>
        </p:nvSpPr>
        <p:spPr>
          <a:xfrm rot="3508284">
            <a:off x="4372116" y="4235468"/>
            <a:ext cx="2066528" cy="1512168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600" dirty="0">
              <a:solidFill>
                <a:schemeClr val="bg1"/>
              </a:solidFill>
            </a:endParaRPr>
          </a:p>
        </p:txBody>
      </p:sp>
      <p:sp>
        <p:nvSpPr>
          <p:cNvPr id="13" name="Блок-схема: решение 12"/>
          <p:cNvSpPr/>
          <p:nvPr/>
        </p:nvSpPr>
        <p:spPr>
          <a:xfrm rot="7153318">
            <a:off x="2183901" y="4257091"/>
            <a:ext cx="2066528" cy="1512168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решение 13"/>
          <p:cNvSpPr/>
          <p:nvPr/>
        </p:nvSpPr>
        <p:spPr>
          <a:xfrm rot="5400000">
            <a:off x="3275038" y="847298"/>
            <a:ext cx="2066528" cy="1512168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4982327" y="4370130"/>
            <a:ext cx="899592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1</a:t>
            </a:r>
            <a:endParaRPr kumimoji="0" lang="ru-RU" sz="6600" i="0" u="none" strike="noStrike" kern="1200" cap="none" spc="0" normalizeH="0" baseline="0" noProof="0" dirty="0">
              <a:ln w="6350">
                <a:noFill/>
              </a:ln>
              <a:solidFill>
                <a:schemeClr val="bg1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ea typeface="+mj-ea"/>
              <a:cs typeface="+mj-cs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3906179" y="1023540"/>
            <a:ext cx="899592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5</a:t>
            </a:r>
            <a:endParaRPr kumimoji="0" lang="ru-RU" sz="6600" i="0" u="none" strike="noStrike" kern="1200" cap="none" spc="0" normalizeH="0" baseline="0" noProof="0" dirty="0">
              <a:ln w="6350">
                <a:noFill/>
              </a:ln>
              <a:solidFill>
                <a:schemeClr val="bg1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ea typeface="+mj-ea"/>
              <a:cs typeface="+mj-cs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2747487" y="4406747"/>
            <a:ext cx="899592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dirty="0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2</a:t>
            </a:r>
            <a:endParaRPr kumimoji="0" lang="ru-RU" sz="6600" i="0" u="none" strike="noStrike" kern="1200" cap="none" spc="0" normalizeH="0" baseline="0" noProof="0" dirty="0">
              <a:ln w="6350">
                <a:noFill/>
              </a:ln>
              <a:solidFill>
                <a:schemeClr val="bg1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ea typeface="+mj-ea"/>
              <a:cs typeface="+mj-cs"/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2092448" y="2476493"/>
            <a:ext cx="899592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4</a:t>
            </a:r>
            <a:endParaRPr kumimoji="0" lang="ru-RU" sz="6600" i="0" u="none" strike="noStrike" kern="1200" cap="none" spc="0" normalizeH="0" baseline="0" noProof="0" dirty="0">
              <a:ln w="6350">
                <a:noFill/>
              </a:ln>
              <a:solidFill>
                <a:schemeClr val="bg1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ea typeface="+mj-ea"/>
              <a:cs typeface="+mj-cs"/>
            </a:endParaRPr>
          </a:p>
        </p:txBody>
      </p:sp>
      <p:sp>
        <p:nvSpPr>
          <p:cNvPr id="19" name="Управляющая кнопка: домой 18">
            <a:hlinkClick r:id="rId2" action="ppaction://hlinksldjump" highlightClick="1"/>
          </p:cNvPr>
          <p:cNvSpPr/>
          <p:nvPr/>
        </p:nvSpPr>
        <p:spPr>
          <a:xfrm>
            <a:off x="8604448" y="188640"/>
            <a:ext cx="323528" cy="50405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28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4234" y="542243"/>
            <a:ext cx="7772400" cy="1470025"/>
          </a:xfrm>
        </p:spPr>
        <p:txBody>
          <a:bodyPr>
            <a:normAutofit/>
          </a:bodyPr>
          <a:lstStyle/>
          <a:p>
            <a:r>
              <a:rPr lang="ru-RU" sz="40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Прочитайте запись </a:t>
            </a:r>
            <a:br>
              <a:rPr lang="ru-RU" sz="40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назови результат</a:t>
            </a:r>
            <a:endParaRPr lang="ru-RU" sz="40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62" t="41319" r="7539" b="36000"/>
          <a:stretch/>
        </p:blipFill>
        <p:spPr>
          <a:xfrm>
            <a:off x="245626" y="2636912"/>
            <a:ext cx="8075305" cy="37654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59832" y="5097271"/>
            <a:ext cx="535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/>
              <a:t>9</a:t>
            </a:r>
            <a:endParaRPr lang="ru-RU" sz="5400" b="1" dirty="0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1043608" y="3068960"/>
            <a:ext cx="864096" cy="216024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079068" y="2742881"/>
            <a:ext cx="4972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3</a:t>
            </a:r>
            <a:endParaRPr lang="ru-RU" sz="4800" b="1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1043608" y="3886200"/>
            <a:ext cx="720080" cy="13430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093075" y="3470701"/>
            <a:ext cx="4972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5</a:t>
            </a:r>
            <a:endParaRPr lang="ru-RU" sz="4800" b="1" dirty="0"/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1043608" y="4762500"/>
            <a:ext cx="720080" cy="4667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093461" y="4347001"/>
            <a:ext cx="4972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7</a:t>
            </a:r>
            <a:endParaRPr lang="ru-RU" sz="48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234713" y="5161586"/>
            <a:ext cx="8867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/>
              <a:t>18</a:t>
            </a:r>
            <a:endParaRPr lang="ru-RU" sz="5400" b="1" dirty="0"/>
          </a:p>
        </p:txBody>
      </p:sp>
      <p:cxnSp>
        <p:nvCxnSpPr>
          <p:cNvPr id="18" name="Прямая со стрелкой 17"/>
          <p:cNvCxnSpPr/>
          <p:nvPr/>
        </p:nvCxnSpPr>
        <p:spPr>
          <a:xfrm flipV="1">
            <a:off x="5546861" y="3068960"/>
            <a:ext cx="753331" cy="209262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273184" y="2597222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12</a:t>
            </a:r>
            <a:endParaRPr lang="ru-RU" sz="4800" b="1" dirty="0"/>
          </a:p>
        </p:txBody>
      </p:sp>
      <p:cxnSp>
        <p:nvCxnSpPr>
          <p:cNvPr id="24" name="Прямая со стрелкой 23"/>
          <p:cNvCxnSpPr/>
          <p:nvPr/>
        </p:nvCxnSpPr>
        <p:spPr>
          <a:xfrm flipV="1">
            <a:off x="5546861" y="4005064"/>
            <a:ext cx="753331" cy="12241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246731" y="3458997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14</a:t>
            </a:r>
            <a:endParaRPr lang="ru-RU" sz="4800" b="1" dirty="0"/>
          </a:p>
        </p:txBody>
      </p:sp>
      <p:cxnSp>
        <p:nvCxnSpPr>
          <p:cNvPr id="27" name="Прямая со стрелкой 26"/>
          <p:cNvCxnSpPr/>
          <p:nvPr/>
        </p:nvCxnSpPr>
        <p:spPr>
          <a:xfrm flipV="1">
            <a:off x="5542018" y="4762500"/>
            <a:ext cx="758174" cy="5179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239718" y="4310744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16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646394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6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по учебнику</a:t>
            </a:r>
            <a:b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стр. 116 № 1, 2</a:t>
            </a:r>
            <a:endParaRPr lang="ru-RU" sz="36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70" t="13601" r="19190" b="61199"/>
          <a:stretch/>
        </p:blipFill>
        <p:spPr>
          <a:xfrm>
            <a:off x="251520" y="1633340"/>
            <a:ext cx="8085584" cy="50186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824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в тетради </a:t>
            </a:r>
            <a:b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стр. 58 </a:t>
            </a:r>
            <a:endParaRPr lang="ru-RU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3" t="8164" r="7514" b="56532"/>
          <a:stretch/>
        </p:blipFill>
        <p:spPr>
          <a:xfrm>
            <a:off x="179512" y="1628800"/>
            <a:ext cx="8208912" cy="5051643"/>
          </a:xfrm>
        </p:spPr>
      </p:pic>
      <p:sp>
        <p:nvSpPr>
          <p:cNvPr id="3" name="TextBox 2"/>
          <p:cNvSpPr txBox="1"/>
          <p:nvPr/>
        </p:nvSpPr>
        <p:spPr>
          <a:xfrm>
            <a:off x="2041746" y="2841276"/>
            <a:ext cx="8258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1 0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76940" y="3348363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14347" y="227687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13973" y="2838976"/>
            <a:ext cx="25715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19 -  10= 9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23828" y="3392871"/>
            <a:ext cx="25715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19 -  9= 10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04966" y="227687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10508" y="2841276"/>
            <a:ext cx="23150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17 - 1 0=7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64676" y="3369489"/>
            <a:ext cx="24432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17 -  7= 10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V="1">
            <a:off x="2041746" y="5373216"/>
            <a:ext cx="335194" cy="36004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234106" y="5199293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V="1">
            <a:off x="7673759" y="5362900"/>
            <a:ext cx="360040" cy="40214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75861" y="5210027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26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81" t="43003" r="7514" b="38417"/>
          <a:stretch/>
        </p:blipFill>
        <p:spPr>
          <a:xfrm>
            <a:off x="251520" y="2060848"/>
            <a:ext cx="8189921" cy="3024336"/>
          </a:xfr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в тетради </a:t>
            </a:r>
            <a:b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стр. 58 № 3 </a:t>
            </a:r>
            <a:endParaRPr lang="ru-RU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7704" y="2276872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4816" y="3007952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89859" y="3011094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4740" y="3680850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80350" y="3705114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389266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15453" y="4375534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18904" y="2309734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77954" y="2992574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47487" y="3014537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89234" y="3705115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26653" y="3705115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89234" y="4417656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47487" y="4389265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68344" y="2325047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11093" y="3007952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880705" y="3011095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49243" y="374293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80705" y="3742934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45995" y="440483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76093" y="441405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436939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4" t="68559" r="7575" b="21486"/>
          <a:stretch/>
        </p:blipFill>
        <p:spPr>
          <a:xfrm>
            <a:off x="332528" y="1716989"/>
            <a:ext cx="8073897" cy="1656184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по учебнику </a:t>
            </a:r>
          </a:p>
          <a:p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стр. 116 № 4</a:t>
            </a:r>
            <a:endParaRPr lang="ru-RU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://png-images.ru/wp-content/uploads/2015/02/gift_PNG598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787" y="3603389"/>
            <a:ext cx="1409137" cy="140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png-images.ru/wp-content/uploads/2015/02/gift_PNG5985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614" y="3567839"/>
            <a:ext cx="1235451" cy="140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png-images.ru/wp-content/uploads/2015/02/gift_PNG5978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558" y="3920239"/>
            <a:ext cx="1079295" cy="983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png-images.ru/wp-content/uploads/2015/02/gift_PNG5977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895" y="3960727"/>
            <a:ext cx="1080428" cy="983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png-images.ru/wp-content/uploads/2015/02/gift_PNG5974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668" y="3459262"/>
            <a:ext cx="1263920" cy="95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png-images.ru/wp-content/uploads/2015/02/gift_PNG5970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191" y="3567839"/>
            <a:ext cx="957569" cy="123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png-images.ru/wp-content/uploads/2015/02/gift_PNG59691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901" y="5239026"/>
            <a:ext cx="816025" cy="12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png-images.ru/wp-content/uploads/2015/02/gift_PNG5956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32" y="3583376"/>
            <a:ext cx="1093145" cy="1131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://png-images.ru/wp-content/uploads/2015/02/gift_PNG59601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80000">
            <a:off x="3258667" y="5340674"/>
            <a:ext cx="1081778" cy="1137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55484" y="2682910"/>
            <a:ext cx="25587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2      9</a:t>
            </a:r>
            <a:endParaRPr lang="ru-R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588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0" t="61887" r="8167" b="21421"/>
          <a:stretch/>
        </p:blipFill>
        <p:spPr>
          <a:xfrm>
            <a:off x="251520" y="2276872"/>
            <a:ext cx="8114558" cy="2736304"/>
          </a:xfrm>
        </p:spPr>
      </p:pic>
      <p:sp>
        <p:nvSpPr>
          <p:cNvPr id="6" name="Заголовок 1"/>
          <p:cNvSpPr txBox="1">
            <a:spLocks noGrp="1"/>
          </p:cNvSpPr>
          <p:nvPr>
            <p:ph type="title"/>
          </p:nvPr>
        </p:nvSpPr>
        <p:spPr>
          <a:xfrm>
            <a:off x="136478" y="6703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в тетради </a:t>
            </a:r>
            <a:b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стр. 58 № 4</a:t>
            </a:r>
            <a:endParaRPr lang="ru-RU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7092280" y="2780928"/>
            <a:ext cx="120179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323528" y="3068960"/>
            <a:ext cx="432048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54110" y="3501008"/>
            <a:ext cx="3268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+ 5     9 (</a:t>
            </a:r>
            <a:r>
              <a:rPr lang="ru-RU" sz="3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</a:t>
            </a:r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72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9" t="16797" r="14247" b="62447"/>
          <a:stretch/>
        </p:blipFill>
        <p:spPr>
          <a:xfrm>
            <a:off x="323528" y="1628800"/>
            <a:ext cx="8153470" cy="3505992"/>
          </a:xfrm>
        </p:spPr>
      </p:pic>
      <p:sp>
        <p:nvSpPr>
          <p:cNvPr id="5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по учебнику </a:t>
            </a:r>
          </a:p>
          <a:p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стр. 117 № 5</a:t>
            </a:r>
            <a:endParaRPr lang="ru-RU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442716" y="5251653"/>
            <a:ext cx="288032" cy="2935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351192" y="5251653"/>
            <a:ext cx="315627" cy="29359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742981" y="5252223"/>
            <a:ext cx="288032" cy="29359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834148" y="5243749"/>
            <a:ext cx="288032" cy="2935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2123150" y="5251653"/>
            <a:ext cx="288032" cy="29359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323528" y="3645024"/>
            <a:ext cx="2031926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366749" y="4365104"/>
            <a:ext cx="1502334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915816" y="5128934"/>
            <a:ext cx="20372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2+3=5 (пт.)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23528" y="5646296"/>
            <a:ext cx="68998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/>
              <a:t>Ответ: 5 птиц влетело в рот бегемоту.</a:t>
            </a:r>
            <a:endParaRPr lang="ru-RU" sz="2800" b="1" i="1" dirty="0"/>
          </a:p>
        </p:txBody>
      </p:sp>
    </p:spTree>
    <p:extLst>
      <p:ext uri="{BB962C8B-B14F-4D97-AF65-F5344CB8AC3E}">
        <p14:creationId xmlns:p14="http://schemas.microsoft.com/office/powerpoint/2010/main" val="3305418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20" grpId="0" animBg="1"/>
      <p:bldP spid="21" grpId="0" animBg="1"/>
      <p:bldP spid="34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6" t="57275" r="16790" b="5784"/>
          <a:stretch/>
        </p:blipFill>
        <p:spPr>
          <a:xfrm>
            <a:off x="395536" y="1556792"/>
            <a:ext cx="6779095" cy="5003064"/>
          </a:xfrm>
        </p:spPr>
      </p:pic>
      <p:sp>
        <p:nvSpPr>
          <p:cNvPr id="5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в тетради </a:t>
            </a:r>
            <a:b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стр. 59 № 8</a:t>
            </a:r>
            <a:endParaRPr lang="ru-RU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64088" y="3473549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64088" y="5421205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41946" y="5595040"/>
            <a:ext cx="194320" cy="1704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179878" y="5609627"/>
            <a:ext cx="194320" cy="1704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356792" y="5814223"/>
            <a:ext cx="194320" cy="1704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1079078" y="6059642"/>
            <a:ext cx="194320" cy="1704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809836" y="5880222"/>
            <a:ext cx="194320" cy="1704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739731" y="5457409"/>
            <a:ext cx="194320" cy="1704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2934051" y="5678482"/>
            <a:ext cx="194320" cy="1704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2925288" y="5980043"/>
            <a:ext cx="194320" cy="1704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2419205" y="5678481"/>
            <a:ext cx="194320" cy="1704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2545411" y="6008632"/>
            <a:ext cx="194320" cy="1704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 стрелкой 20"/>
          <p:cNvCxnSpPr/>
          <p:nvPr/>
        </p:nvCxnSpPr>
        <p:spPr>
          <a:xfrm>
            <a:off x="1551112" y="5684000"/>
            <a:ext cx="868093" cy="26943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Дуга 17"/>
          <p:cNvSpPr/>
          <p:nvPr/>
        </p:nvSpPr>
        <p:spPr>
          <a:xfrm rot="19580833">
            <a:off x="1138181" y="5316993"/>
            <a:ext cx="389490" cy="896941"/>
          </a:xfrm>
          <a:prstGeom prst="arc">
            <a:avLst>
              <a:gd name="adj1" fmla="val 16200000"/>
              <a:gd name="adj2" fmla="val 15770081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613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8" t="39054" r="10548" b="41087"/>
          <a:stretch/>
        </p:blipFill>
        <p:spPr>
          <a:xfrm>
            <a:off x="323528" y="2286155"/>
            <a:ext cx="7416823" cy="2781313"/>
          </a:xfrm>
        </p:spPr>
      </p:pic>
      <p:sp>
        <p:nvSpPr>
          <p:cNvPr id="5" name="Заголовок 1"/>
          <p:cNvSpPr txBox="1">
            <a:spLocks noGrp="1"/>
          </p:cNvSpPr>
          <p:nvPr>
            <p:ph type="title"/>
          </p:nvPr>
        </p:nvSpPr>
        <p:spPr>
          <a:xfrm>
            <a:off x="107504" y="53572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по учебнику </a:t>
            </a:r>
          </a:p>
          <a:p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стр. 117 № 6</a:t>
            </a:r>
            <a:endParaRPr lang="ru-RU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7584" y="2907371"/>
            <a:ext cx="4395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v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67744" y="3501008"/>
            <a:ext cx="4395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v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21300442">
            <a:off x="2411775" y="3012406"/>
            <a:ext cx="20315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 c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 = 1дм 1 см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312450">
            <a:off x="3009062" y="3877195"/>
            <a:ext cx="20457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 = 1дм 3 см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434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4" t="30228" r="16216" b="43310"/>
          <a:stretch/>
        </p:blipFill>
        <p:spPr>
          <a:xfrm>
            <a:off x="251520" y="1988840"/>
            <a:ext cx="8064896" cy="4393094"/>
          </a:xfrm>
        </p:spPr>
      </p:pic>
      <p:sp>
        <p:nvSpPr>
          <p:cNvPr id="5" name="Заголовок 1"/>
          <p:cNvSpPr txBox="1"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в тетради </a:t>
            </a:r>
            <a:b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стр. 59 № 6, 7</a:t>
            </a:r>
            <a:endParaRPr lang="ru-RU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79712" y="5157192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59832" y="5157191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79712" y="570164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07709" y="5701642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76256" y="5081134"/>
            <a:ext cx="7617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1 2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64185" y="5661248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86340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45867" y="90872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для самоподготовки</a:t>
            </a:r>
            <a:br>
              <a:rPr lang="ru-RU" sz="36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тетради на стр. 59</a:t>
            </a:r>
            <a:endParaRPr lang="ru-RU" sz="36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8" t="18383" r="17575" b="70469"/>
          <a:stretch/>
        </p:blipFill>
        <p:spPr>
          <a:xfrm rot="60000">
            <a:off x="323528" y="2780928"/>
            <a:ext cx="7290810" cy="1440160"/>
          </a:xfrm>
        </p:spPr>
      </p:pic>
    </p:spTree>
    <p:extLst>
      <p:ext uri="{BB962C8B-B14F-4D97-AF65-F5344CB8AC3E}">
        <p14:creationId xmlns:p14="http://schemas.microsoft.com/office/powerpoint/2010/main" val="156228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fs00.infourok.ru/images/doc/231/66762/1/img1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534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545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"/>
          <p:cNvGrpSpPr>
            <a:grpSpLocks/>
          </p:cNvGrpSpPr>
          <p:nvPr/>
        </p:nvGrpSpPr>
        <p:grpSpPr bwMode="auto">
          <a:xfrm>
            <a:off x="-641267" y="950074"/>
            <a:ext cx="9649072" cy="2030063"/>
            <a:chOff x="-552697" y="-1283165"/>
            <a:chExt cx="11267828" cy="2645183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-552697" y="-1283165"/>
              <a:ext cx="11267828" cy="16843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2400" dirty="0" smtClean="0"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шаблона:</a:t>
              </a:r>
            </a:p>
            <a:p>
              <a:pPr algn="ctr">
                <a:defRPr/>
              </a:pPr>
              <a:r>
                <a:rPr lang="ru-RU" b="1" u="sng" dirty="0" smtClean="0">
                  <a:solidFill>
                    <a:schemeClr val="accent1">
                      <a:lumMod val="75000"/>
                    </a:schemeClr>
                  </a:solidFill>
                  <a:latin typeface="Monotype Corsiva" pitchFamily="66" charset="0"/>
                </a:rPr>
                <a:t>Фокина </a:t>
              </a:r>
              <a:r>
                <a:rPr lang="ru-RU" b="1" u="sng" dirty="0">
                  <a:solidFill>
                    <a:schemeClr val="accent1">
                      <a:lumMod val="75000"/>
                    </a:schemeClr>
                  </a:solidFill>
                  <a:latin typeface="Monotype Corsiva" pitchFamily="66" charset="0"/>
                </a:rPr>
                <a:t>Лидия </a:t>
              </a:r>
              <a:r>
                <a:rPr lang="ru-RU" b="1" u="sng" dirty="0" smtClean="0">
                  <a:solidFill>
                    <a:schemeClr val="accent1">
                      <a:lumMod val="75000"/>
                    </a:schemeClr>
                  </a:solidFill>
                  <a:latin typeface="Monotype Corsiva" pitchFamily="66" charset="0"/>
                </a:rPr>
                <a:t>Петровна, </a:t>
              </a:r>
              <a:endParaRPr lang="en-US" b="1" u="sng" dirty="0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 smtClean="0"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</a:t>
              </a:r>
              <a:r>
                <a:rPr lang="ru-RU" dirty="0"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</a:t>
              </a:r>
              <a:r>
                <a:rPr lang="ru-RU" dirty="0" smtClean="0"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Евсино» </a:t>
              </a:r>
              <a:r>
                <a:rPr lang="ru-RU" dirty="0" err="1" smtClean="0"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 smtClean="0"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</a:t>
              </a:r>
              <a:r>
                <a:rPr lang="ru-RU" dirty="0"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области</a:t>
              </a:r>
              <a:endParaRPr lang="ru-RU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Прямоугольник 3"/>
            <p:cNvSpPr>
              <a:spLocks noChangeArrowheads="1"/>
            </p:cNvSpPr>
            <p:nvPr/>
          </p:nvSpPr>
          <p:spPr bwMode="auto">
            <a:xfrm>
              <a:off x="1835278" y="840672"/>
              <a:ext cx="6491880" cy="521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 smtClean="0">
                  <a:solidFill>
                    <a:prstClr val="black"/>
                  </a:solidFill>
                  <a:latin typeface="Monotype Corsiva" pitchFamily="66" charset="0"/>
                </a:rPr>
                <a:t>Сайт </a:t>
              </a:r>
              <a:r>
                <a:rPr lang="en-US" sz="2000" dirty="0" smtClean="0">
                  <a:solidFill>
                    <a:prstClr val="black"/>
                  </a:solidFill>
                  <a:latin typeface="Monotype Corsiva" pitchFamily="66" charset="0"/>
                  <a:hlinkClick r:id="rId2"/>
                </a:rPr>
                <a:t>http://linda6035.ucoz.ru/</a:t>
              </a:r>
              <a:r>
                <a:rPr lang="ru-RU" sz="2000" dirty="0" smtClean="0">
                  <a:solidFill>
                    <a:prstClr val="black"/>
                  </a:solidFill>
                  <a:latin typeface="Monotype Corsiva" pitchFamily="66" charset="0"/>
                </a:rPr>
                <a:t>  </a:t>
              </a:r>
              <a:r>
                <a:rPr lang="ru-RU" sz="2000" dirty="0" smtClean="0">
                  <a:latin typeface="Monotype Corsiva" pitchFamily="66" charset="0"/>
                </a:rPr>
                <a:t> 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611560" y="3140968"/>
            <a:ext cx="6891688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 для создания шаблона: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Школьный клипарт 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http://s3.pic4you.ru/allimage/y2013/10-24/12216/3925122.png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Линейки 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http://s1.pic4you.ru/allimage/y2012/08-20/12216/2356205.png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Лист в клеточку 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http://s1.pic4you.ru/allimage/y2012/08-20/12216/2356208.png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Скрепка 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6"/>
              </a:rPr>
              <a:t>http://img-fotki.yandex.ru/get/6610/134091466.1c/0_8f975_cc74afe5_S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Циркуль 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7"/>
              </a:rPr>
              <a:t>http://img-fotki.yandex.ru/get/6521/108950446.113/0_cd1e6_7c1b8dea_S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35370" y="4746630"/>
            <a:ext cx="45555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hlinkClick r:id="rId2"/>
              </a:rPr>
              <a:t>http://png-images.ru/podarki</a:t>
            </a:r>
            <a:r>
              <a:rPr lang="en-US" sz="1600" dirty="0" smtClean="0">
                <a:hlinkClick r:id="rId2"/>
              </a:rPr>
              <a:t>/</a:t>
            </a:r>
            <a:r>
              <a:rPr lang="ru-RU" sz="1600" dirty="0" smtClean="0"/>
              <a:t> - картинки подарков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5162741"/>
            <a:ext cx="72996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http://</a:t>
            </a:r>
            <a:r>
              <a:rPr lang="en-US" sz="1600" dirty="0" smtClean="0">
                <a:hlinkClick r:id="rId3"/>
              </a:rPr>
              <a:t>fs00.infourok.ru/images/doc/231/66762/1/img10.jpg</a:t>
            </a:r>
            <a:r>
              <a:rPr lang="ru-RU" sz="1600" dirty="0" smtClean="0"/>
              <a:t> - картинка рефлексии</a:t>
            </a:r>
            <a:endParaRPr lang="ru-RU" sz="1600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-140671" y="476672"/>
            <a:ext cx="8228012" cy="114141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002060"/>
                </a:solidFill>
              </a:rPr>
              <a:t>На уроке используется материал </a:t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>учебных пособий УМК «Начальная школа XXI века»</a:t>
            </a:r>
            <a:br>
              <a:rPr lang="ru-RU" sz="2000" b="1" dirty="0" smtClean="0">
                <a:solidFill>
                  <a:srgbClr val="002060"/>
                </a:solidFill>
              </a:rPr>
            </a:br>
            <a:endParaRPr lang="ru-RU" sz="3600" b="1" dirty="0" smtClean="0">
              <a:solidFill>
                <a:srgbClr val="002060"/>
              </a:solidFill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395288" y="1628775"/>
            <a:ext cx="8228012" cy="452437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 smtClean="0"/>
              <a:t> Е.Э. </a:t>
            </a:r>
            <a:r>
              <a:rPr lang="ru-RU" sz="1600" b="1" dirty="0" err="1" smtClean="0"/>
              <a:t>Кочурова</a:t>
            </a:r>
            <a:r>
              <a:rPr lang="ru-RU" sz="1600" b="1" dirty="0" smtClean="0"/>
              <a:t>, В.Н. </a:t>
            </a:r>
            <a:r>
              <a:rPr lang="ru-RU" sz="1600" b="1" dirty="0" err="1" smtClean="0"/>
              <a:t>Рудницкая</a:t>
            </a:r>
            <a:r>
              <a:rPr lang="ru-RU" sz="1600" b="1" dirty="0" smtClean="0"/>
              <a:t>, О.А. </a:t>
            </a:r>
            <a:r>
              <a:rPr lang="ru-RU" sz="1600" b="1" dirty="0" err="1" smtClean="0"/>
              <a:t>Радзе</a:t>
            </a:r>
            <a:r>
              <a:rPr lang="ru-RU" sz="1600" b="1" dirty="0" smtClean="0"/>
              <a:t> Математика, 1 класс, учебник для учащихся общеобразовательных учреждений в 2 ч. Москва Издательский Центр «Вентана – Граф», 2015 г.  </a:t>
            </a:r>
            <a:r>
              <a:rPr lang="ru-RU" sz="1600" b="1" dirty="0"/>
              <a:t>с</a:t>
            </a:r>
            <a:r>
              <a:rPr lang="ru-RU" sz="1600" b="1" dirty="0" smtClean="0"/>
              <a:t>тр. 116-117.</a:t>
            </a:r>
          </a:p>
          <a:p>
            <a:pPr marL="0" indent="0">
              <a:buNone/>
            </a:pPr>
            <a:r>
              <a:rPr lang="ru-RU" sz="1600" b="1" dirty="0" smtClean="0"/>
              <a:t>Печатная тетрадь Е.Э. </a:t>
            </a:r>
            <a:r>
              <a:rPr lang="ru-RU" sz="1600" b="1" dirty="0" err="1" smtClean="0"/>
              <a:t>Кочуровой</a:t>
            </a:r>
            <a:r>
              <a:rPr lang="ru-RU" sz="1600" b="1" dirty="0" smtClean="0"/>
              <a:t> «Математика.1 класс. № 2»,                                        Издание: 2-е изд., </a:t>
            </a:r>
            <a:r>
              <a:rPr lang="ru-RU" sz="1600" b="1" dirty="0" err="1" smtClean="0"/>
              <a:t>перераб</a:t>
            </a:r>
            <a:r>
              <a:rPr lang="ru-RU" sz="1600" b="1" dirty="0" smtClean="0"/>
              <a:t>. - М.: Вентана - Граф, 2015;  с. 58-59</a:t>
            </a:r>
            <a:r>
              <a:rPr lang="ru-RU" b="1" dirty="0" smtClean="0"/>
              <a:t>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835696" y="4005064"/>
            <a:ext cx="49264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 для создания презентации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66092"/>
      </a:hlink>
      <a:folHlink>
        <a:srgbClr val="24406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387</Words>
  <Application>Microsoft Office PowerPoint</Application>
  <PresentationFormat>Экран (4:3)</PresentationFormat>
  <Paragraphs>126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Считаем устно</vt:lpstr>
      <vt:lpstr>Игра «Молчанка»</vt:lpstr>
      <vt:lpstr>Прочитайте запись  и назови результат</vt:lpstr>
      <vt:lpstr>Работа по учебнику стр. 116 № 1, 2</vt:lpstr>
      <vt:lpstr>Работа в тетради  стр. 58 </vt:lpstr>
      <vt:lpstr>Работа в тетради  стр. 58 № 3 </vt:lpstr>
      <vt:lpstr>Презентация PowerPoint</vt:lpstr>
      <vt:lpstr>Работа в тетради  стр. 58 № 4</vt:lpstr>
      <vt:lpstr>Работа по учебнику  стр. 117 № 5</vt:lpstr>
      <vt:lpstr>Работа в тетради  стр. 59 № 8</vt:lpstr>
      <vt:lpstr>Работа по учебнику  стр. 117 № 6</vt:lpstr>
      <vt:lpstr>Работа в тетради  стр. 59 № 6, 7</vt:lpstr>
      <vt:lpstr>Задание для самоподготовки в тетради на стр. 59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Татьяна</cp:lastModifiedBy>
  <cp:revision>24</cp:revision>
  <dcterms:created xsi:type="dcterms:W3CDTF">2014-07-09T08:33:20Z</dcterms:created>
  <dcterms:modified xsi:type="dcterms:W3CDTF">2016-01-07T17:30:54Z</dcterms:modified>
</cp:coreProperties>
</file>