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2" r:id="rId2"/>
    <p:sldId id="284" r:id="rId3"/>
    <p:sldId id="257" r:id="rId4"/>
    <p:sldId id="285" r:id="rId5"/>
    <p:sldId id="279" r:id="rId6"/>
    <p:sldId id="256" r:id="rId7"/>
    <p:sldId id="286" r:id="rId8"/>
    <p:sldId id="263" r:id="rId9"/>
    <p:sldId id="262" r:id="rId10"/>
    <p:sldId id="261" r:id="rId11"/>
    <p:sldId id="287" r:id="rId12"/>
    <p:sldId id="266" r:id="rId13"/>
    <p:sldId id="260" r:id="rId14"/>
    <p:sldId id="269" r:id="rId15"/>
    <p:sldId id="293" r:id="rId16"/>
    <p:sldId id="273" r:id="rId17"/>
    <p:sldId id="288" r:id="rId18"/>
    <p:sldId id="291" r:id="rId19"/>
    <p:sldId id="282" r:id="rId20"/>
    <p:sldId id="292" r:id="rId21"/>
    <p:sldId id="278" r:id="rId22"/>
    <p:sldId id="274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0EFFF"/>
    <a:srgbClr val="EBFBFF"/>
    <a:srgbClr val="DAF3FE"/>
    <a:srgbClr val="F7FDD7"/>
    <a:srgbClr val="F1FCBC"/>
    <a:srgbClr val="A7E4FF"/>
    <a:srgbClr val="E6EACE"/>
    <a:srgbClr val="BCFCD1"/>
    <a:srgbClr val="213DB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181C-ED78-4527-9945-CED9CEEB7422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8A521-2CB0-4B4B-93C1-F2215C615B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735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2108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54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4717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19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574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701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99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176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856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742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551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4000">
              <a:srgbClr val="FAC77D">
                <a:lumMod val="44000"/>
                <a:lumOff val="56000"/>
                <a:alpha val="46000"/>
              </a:srgbClr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3DF09-5810-4EAB-8805-A82B60F6E5ED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278DE-8577-43DC-A7FE-7820FF12E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48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video" Target="../media/media2.wmv"/><Relationship Id="rId1" Type="http://schemas.openxmlformats.org/officeDocument/2006/relationships/video" Target="../media/media1.wmv"/><Relationship Id="rId6" Type="http://schemas.microsoft.com/office/2007/relationships/media" Target="../media/media2.wmv"/><Relationship Id="rId5" Type="http://schemas.openxmlformats.org/officeDocument/2006/relationships/image" Target="../media/image19.png"/><Relationship Id="rId4" Type="http://schemas.microsoft.com/office/2007/relationships/media" Target="../media/media1.wmv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Fájl:Phenol-3D-vdW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115888"/>
            <a:ext cx="2481262" cy="2808287"/>
          </a:xfrm>
          <a:prstGeom prst="rect">
            <a:avLst/>
          </a:prstGeom>
          <a:noFill/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55875" y="260350"/>
            <a:ext cx="64436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Простейший фенол называется 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Карболовой кислотой. </a:t>
            </a: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Он обладает сильными антисептическими свойствами (способен убивать многие микроорганизмы)</a:t>
            </a:r>
          </a:p>
        </p:txBody>
      </p:sp>
      <p:pic>
        <p:nvPicPr>
          <p:cNvPr id="16" name="Picture 11" descr="28471_or"/>
          <p:cNvPicPr>
            <a:picLocks noChangeAspect="1" noChangeArrowheads="1"/>
          </p:cNvPicPr>
          <p:nvPr/>
        </p:nvPicPr>
        <p:blipFill>
          <a:blip r:embed="rId3" cstate="email">
            <a:lum bright="18000" contrast="30000"/>
          </a:blip>
          <a:srcRect/>
          <a:stretch>
            <a:fillRect/>
          </a:stretch>
        </p:blipFill>
        <p:spPr bwMode="auto">
          <a:xfrm>
            <a:off x="179388" y="3212976"/>
            <a:ext cx="5616575" cy="3384376"/>
          </a:xfrm>
          <a:prstGeom prst="rect">
            <a:avLst/>
          </a:prstGeom>
          <a:noFill/>
          <a:ln w="28575">
            <a:solidFill>
              <a:srgbClr val="213DB5"/>
            </a:solidFill>
          </a:ln>
        </p:spPr>
      </p:pic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5938838" y="3573016"/>
            <a:ext cx="320516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Запах карболки был типичным запахом госпиталей и больниц</a:t>
            </a:r>
          </a:p>
        </p:txBody>
      </p:sp>
    </p:spTree>
    <p:extLst>
      <p:ext uri="{BB962C8B-B14F-4D97-AF65-F5344CB8AC3E}">
        <p14:creationId xmlns:p14="http://schemas.microsoft.com/office/powerpoint/2010/main" xmlns="" val="19990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73800" y="4725143"/>
            <a:ext cx="8568952" cy="2096869"/>
          </a:xfrm>
          <a:prstGeom prst="round2DiagRect">
            <a:avLst>
              <a:gd name="adj1" fmla="val 23602"/>
              <a:gd name="adj2" fmla="val 0"/>
            </a:avLst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scene3d>
            <a:camera prst="perspectiveAbove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Arial" pitchFamily="34" charset="0"/>
                <a:cs typeface="Arial" pitchFamily="34" charset="0"/>
              </a:rPr>
              <a:t>"Знание только тогда знание, когда оно приобретено усилиями своей мысли, а не памятью"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</a:t>
            </a:r>
          </a:p>
          <a:p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Л.Н.Толстой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648072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84957" y="2204864"/>
            <a:ext cx="462190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ФЕНОЛ</a:t>
            </a:r>
            <a:endParaRPr lang="ru-RU" sz="6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4149"/>
            <a:ext cx="2022153" cy="1941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72607" y="774746"/>
            <a:ext cx="396454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8000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80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8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OH</a:t>
            </a:r>
            <a:endParaRPr lang="ru-RU" sz="8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242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39552" y="338862"/>
            <a:ext cx="8136904" cy="641866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Цели урока:</a:t>
            </a:r>
            <a:endParaRPr lang="ru-RU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8"/>
          <p:cNvSpPr txBox="1">
            <a:spLocks noGrp="1"/>
          </p:cNvSpPr>
          <p:nvPr>
            <p:ph type="ctrTitle"/>
          </p:nvPr>
        </p:nvSpPr>
        <p:spPr>
          <a:xfrm>
            <a:off x="107504" y="1487681"/>
            <a:ext cx="8856984" cy="4893647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2880" indent="-182880" algn="l">
              <a:defRPr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■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Изучить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свойства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фенола на основе состава и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строения молекулы.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b="1" dirty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■развивать умения применять ИКТ, совершенствовать умения вести учебный диалог, отстаивать свою точку зрения, навыки самостоятельной работы с учебным материалом. </a:t>
            </a:r>
          </a:p>
          <a:p>
            <a:pPr algn="l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■ содействовать воспитанию взаимопомощи,    </a:t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культуры общения, обеспечить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интереса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к химии посредством интересных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фактов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, мультимедийных средств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обучения,   </a:t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бережного отношения к окружающей среде и </a:t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здоровью человека.</a:t>
            </a:r>
            <a:endParaRPr lang="ru-RU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5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155739"/>
            <a:ext cx="8856984" cy="320933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Открытие фенола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07504" y="476672"/>
            <a:ext cx="3024336" cy="6163253"/>
            <a:chOff x="107504" y="657182"/>
            <a:chExt cx="2952328" cy="6310196"/>
          </a:xfrm>
        </p:grpSpPr>
        <p:pic>
          <p:nvPicPr>
            <p:cNvPr id="8" name="Picture 14" descr="File:Friedlieb Ferdinand Runge.jpeg"/>
            <p:cNvPicPr>
              <a:picLocks noChangeAspect="1" noChangeArrowheads="1"/>
            </p:cNvPicPr>
            <p:nvPr/>
          </p:nvPicPr>
          <p:blipFill>
            <a:blip r:embed="rId2" cstate="email">
              <a:lum bright="12000" contrast="24000"/>
            </a:blip>
            <a:srcRect/>
            <a:stretch>
              <a:fillRect/>
            </a:stretch>
          </p:blipFill>
          <p:spPr bwMode="auto">
            <a:xfrm>
              <a:off x="359567" y="657182"/>
              <a:ext cx="2278504" cy="2758716"/>
            </a:xfrm>
            <a:prstGeom prst="rect">
              <a:avLst/>
            </a:prstGeom>
            <a:noFill/>
            <a:ln w="28575">
              <a:solidFill>
                <a:srgbClr val="213DB5"/>
              </a:solidFill>
            </a:ln>
          </p:spPr>
        </p:pic>
        <p:sp>
          <p:nvSpPr>
            <p:cNvPr id="12" name="Rectangle 32"/>
            <p:cNvSpPr>
              <a:spLocks noChangeArrowheads="1"/>
            </p:cNvSpPr>
            <p:nvPr/>
          </p:nvSpPr>
          <p:spPr bwMode="auto">
            <a:xfrm>
              <a:off x="107504" y="3458725"/>
              <a:ext cx="2952328" cy="3508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just" eaLnBrk="0" hangingPunct="0"/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Фридлиб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Фердинанд </a:t>
              </a:r>
            </a:p>
            <a:p>
              <a:pPr algn="just" eaLnBrk="0" hangingPunct="0"/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             Рунге 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algn="just" eaLnBrk="0" hangingPunct="0"/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       (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1794 – 1867 </a:t>
              </a:r>
              <a:r>
                <a:rPr lang="ru-RU" sz="2000" b="1" dirty="0" err="1">
                  <a:latin typeface="Times New Roman" pitchFamily="18" charset="0"/>
                  <a:cs typeface="Times New Roman" pitchFamily="18" charset="0"/>
                </a:rPr>
                <a:t>гг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b="1" i="1" dirty="0" smtClean="0">
                  <a:latin typeface="Times New Roman" pitchFamily="18" charset="0"/>
                  <a:cs typeface="Times New Roman" pitchFamily="18" charset="0"/>
                </a:rPr>
                <a:t>обнаружил 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в продуктах перегонки </a:t>
              </a:r>
              <a:r>
                <a:rPr lang="ru-RU" b="1" i="1" dirty="0" smtClean="0">
                  <a:latin typeface="Times New Roman" pitchFamily="18" charset="0"/>
                  <a:cs typeface="Times New Roman" pitchFamily="18" charset="0"/>
                </a:rPr>
                <a:t>каменноугольной смолы белое 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кристаллическое вещество с характерным запахом. Ему не удалось определить состав вещества</a:t>
              </a:r>
              <a:r>
                <a:rPr lang="ru-RU" sz="1700" i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algn="ctr" eaLnBrk="0" hangingPunct="0"/>
              <a:endParaRPr lang="ru-RU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131840" y="476672"/>
            <a:ext cx="3168352" cy="6429623"/>
            <a:chOff x="3131840" y="548680"/>
            <a:chExt cx="3168352" cy="6429623"/>
          </a:xfrm>
        </p:grpSpPr>
        <p:pic>
          <p:nvPicPr>
            <p:cNvPr id="10" name="Picture 16" descr="Файл:Auguste Laurent.jpg"/>
            <p:cNvPicPr>
              <a:picLocks noChangeAspect="1" noChangeArrowheads="1"/>
            </p:cNvPicPr>
            <p:nvPr/>
          </p:nvPicPr>
          <p:blipFill>
            <a:blip r:embed="rId3" cstate="email">
              <a:lum contrast="30000"/>
            </a:blip>
            <a:srcRect/>
            <a:stretch>
              <a:fillRect/>
            </a:stretch>
          </p:blipFill>
          <p:spPr bwMode="auto">
            <a:xfrm>
              <a:off x="3429626" y="548680"/>
              <a:ext cx="2366510" cy="2764494"/>
            </a:xfrm>
            <a:prstGeom prst="rect">
              <a:avLst/>
            </a:prstGeom>
            <a:noFill/>
            <a:ln w="28575">
              <a:solidFill>
                <a:srgbClr val="213DB5"/>
              </a:solidFill>
            </a:ln>
          </p:spPr>
        </p:pic>
        <p:sp>
          <p:nvSpPr>
            <p:cNvPr id="13" name="Rectangle 31"/>
            <p:cNvSpPr>
              <a:spLocks noChangeArrowheads="1"/>
            </p:cNvSpPr>
            <p:nvPr/>
          </p:nvSpPr>
          <p:spPr bwMode="auto">
            <a:xfrm>
              <a:off x="3131840" y="3284984"/>
              <a:ext cx="3168352" cy="3693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eaLnBrk="0" hangingPunct="0"/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Огюст Лоран </a:t>
              </a:r>
            </a:p>
            <a:p>
              <a:pPr algn="just" eaLnBrk="0" hangingPunct="0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              (</a:t>
              </a: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1807 – 1853 </a:t>
              </a:r>
              <a:r>
                <a:rPr lang="ru-RU" b="1" dirty="0" err="1">
                  <a:latin typeface="Times New Roman" pitchFamily="18" charset="0"/>
                  <a:cs typeface="Times New Roman" pitchFamily="18" charset="0"/>
                </a:rPr>
                <a:t>гг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ru-RU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i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b="1" i="1" dirty="0" smtClean="0">
                  <a:latin typeface="Times New Roman" pitchFamily="18" charset="0"/>
                  <a:cs typeface="Times New Roman" pitchFamily="18" charset="0"/>
                </a:rPr>
                <a:t>определил 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состав вещества. Новое вещество обладало выраженными кислотными свойствами и было производным открытого незадолго до этого бензола. Лоран называл бензол "феном", поэтому новая кислота получила название </a:t>
              </a:r>
              <a:r>
                <a:rPr lang="ru-RU" sz="2000" b="1" i="1" u="sng" dirty="0">
                  <a:latin typeface="Times New Roman" pitchFamily="18" charset="0"/>
                  <a:cs typeface="Times New Roman" pitchFamily="18" charset="0"/>
                </a:rPr>
                <a:t>фениловой. </a:t>
              </a:r>
            </a:p>
            <a:p>
              <a:pPr algn="ctr" eaLnBrk="0" hangingPunct="0"/>
              <a:endParaRPr lang="ru-RU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228184" y="476672"/>
            <a:ext cx="2880320" cy="6224632"/>
            <a:chOff x="6228184" y="652248"/>
            <a:chExt cx="2880320" cy="6224632"/>
          </a:xfrm>
        </p:grpSpPr>
        <p:pic>
          <p:nvPicPr>
            <p:cNvPr id="11" name="Picture 34" descr="200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516216" y="652248"/>
              <a:ext cx="2232248" cy="2735580"/>
            </a:xfrm>
            <a:prstGeom prst="rect">
              <a:avLst/>
            </a:prstGeom>
            <a:noFill/>
            <a:ln w="28575">
              <a:solidFill>
                <a:srgbClr val="213DB5"/>
              </a:solidFill>
            </a:ln>
          </p:spPr>
        </p:pic>
        <p:sp>
          <p:nvSpPr>
            <p:cNvPr id="14" name="Rectangle 35"/>
            <p:cNvSpPr>
              <a:spLocks noChangeArrowheads="1"/>
            </p:cNvSpPr>
            <p:nvPr/>
          </p:nvSpPr>
          <p:spPr bwMode="auto">
            <a:xfrm>
              <a:off x="6228184" y="3460560"/>
              <a:ext cx="2880320" cy="3416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eaLnBrk="0" hangingPunct="0"/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Шарль Фредерик </a:t>
              </a:r>
            </a:p>
            <a:p>
              <a:pPr algn="ctr" eaLnBrk="0" hangingPunct="0"/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Жерар </a:t>
              </a:r>
            </a:p>
            <a:p>
              <a:pPr algn="ctr" eaLnBrk="0" hangingPunct="0"/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(1816 – 1856 </a:t>
              </a:r>
              <a:r>
                <a:rPr lang="ru-RU" b="1" dirty="0" err="1">
                  <a:latin typeface="Times New Roman" pitchFamily="18" charset="0"/>
                  <a:cs typeface="Times New Roman" pitchFamily="18" charset="0"/>
                </a:rPr>
                <a:t>гг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ru-RU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i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 eaLnBrk="0" hangingPunct="0"/>
              <a:r>
                <a:rPr lang="ru-RU" b="1" i="1" dirty="0" smtClean="0">
                  <a:latin typeface="Times New Roman" pitchFamily="18" charset="0"/>
                  <a:cs typeface="Times New Roman" pitchFamily="18" charset="0"/>
                </a:rPr>
                <a:t>считал 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полученное вещество спиртом и предложил называть его </a:t>
              </a:r>
              <a:r>
                <a:rPr lang="ru-RU" b="1" i="1" u="sng" dirty="0">
                  <a:latin typeface="Times New Roman" pitchFamily="18" charset="0"/>
                  <a:cs typeface="Times New Roman" pitchFamily="18" charset="0"/>
                </a:rPr>
                <a:t>фенолом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. Было установлено, что целая группа веществ обладает подобным строением и свойствами, поэтому их назвали </a:t>
              </a:r>
              <a:r>
                <a:rPr lang="ru-RU" b="1" i="1" u="sng" dirty="0">
                  <a:latin typeface="Times New Roman" pitchFamily="18" charset="0"/>
                  <a:cs typeface="Times New Roman" pitchFamily="18" charset="0"/>
                </a:rPr>
                <a:t>"фенолами". </a:t>
              </a:r>
              <a:endParaRPr lang="ru-RU" b="1" u="sng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7865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980728"/>
            <a:ext cx="88569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3200" b="1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AutoNum type="arabicPeriod"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Цели проекта -                    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балл</a:t>
            </a:r>
          </a:p>
          <a:p>
            <a:pPr marL="514350" indent="-514350" algn="just">
              <a:buAutoNum type="arabicPeriod"/>
            </a:pP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Tx/>
              <a:buAutoNum type="arabicPeriod"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Объем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информации -        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балл</a:t>
            </a:r>
          </a:p>
          <a:p>
            <a:pPr marL="514350" indent="-514350" algn="just">
              <a:buFontTx/>
              <a:buAutoNum type="arabicPeriod"/>
            </a:pP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Tx/>
              <a:buAutoNum type="arabicPeriod"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Логичность, последовательность,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доступность -                      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балл</a:t>
            </a:r>
          </a:p>
          <a:p>
            <a:pPr marL="514350" indent="-514350" algn="just">
              <a:buFontTx/>
              <a:buAutoNum type="arabicPeriod"/>
            </a:pP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Tx/>
              <a:buAutoNum type="arabicPeriod"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Четкий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тайм-менеджмент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балл</a:t>
            </a:r>
          </a:p>
          <a:p>
            <a:pPr marL="514350" indent="-514350" algn="just">
              <a:buFontTx/>
              <a:buAutoNum type="arabicPeriod"/>
            </a:pP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Tx/>
              <a:buAutoNum type="arabicPeriod"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Выводы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                           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балл</a:t>
            </a:r>
          </a:p>
          <a:p>
            <a:pPr algn="just"/>
            <a:endParaRPr lang="ru-RU" sz="3200" b="1" dirty="0">
              <a:latin typeface="Arial" pitchFamily="34" charset="0"/>
              <a:cs typeface="Arial" pitchFamily="34" charset="0"/>
            </a:endParaRPr>
          </a:p>
          <a:p>
            <a:endParaRPr lang="ru-RU" sz="3200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37736" y="188640"/>
            <a:ext cx="7704856" cy="792088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Критерии оценивания 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работы: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11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79512" y="116632"/>
            <a:ext cx="8856984" cy="1584176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0"/>
              </a:spcBef>
            </a:pPr>
            <a:r>
              <a:rPr lang="ru-RU" sz="2400" b="1" i="1" u="sng" dirty="0">
                <a:solidFill>
                  <a:schemeClr val="tx1"/>
                </a:solidFill>
                <a:cs typeface="Times New Roman" pitchFamily="18" charset="0"/>
              </a:rPr>
              <a:t>Фенолы </a:t>
            </a:r>
            <a:r>
              <a:rPr lang="ru-RU" sz="2400" dirty="0">
                <a:solidFill>
                  <a:schemeClr val="tx1"/>
                </a:solidFill>
                <a:cs typeface="Times New Roman" pitchFamily="18" charset="0"/>
              </a:rPr>
              <a:t>- это производные  ароматических углеводородов, в молекулах которых  гидроксильные группы связаны с </a:t>
            </a:r>
            <a:r>
              <a:rPr lang="ru-RU" sz="2400" dirty="0" err="1">
                <a:solidFill>
                  <a:schemeClr val="tx1"/>
                </a:solidFill>
                <a:cs typeface="Times New Roman" pitchFamily="18" charset="0"/>
              </a:rPr>
              <a:t>бензольным</a:t>
            </a:r>
            <a:r>
              <a:rPr lang="ru-RU" sz="2400" dirty="0">
                <a:solidFill>
                  <a:schemeClr val="tx1"/>
                </a:solidFill>
                <a:cs typeface="Times New Roman" pitchFamily="18" charset="0"/>
              </a:rPr>
              <a:t>  ядром.</a:t>
            </a:r>
          </a:p>
          <a:p>
            <a:pPr algn="ctr"/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251520" y="1844824"/>
            <a:ext cx="8568952" cy="4776341"/>
            <a:chOff x="251520" y="1844824"/>
            <a:chExt cx="8568952" cy="477634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51520" y="1844824"/>
              <a:ext cx="8282086" cy="2087364"/>
              <a:chOff x="251520" y="1844824"/>
              <a:chExt cx="8282086" cy="2087364"/>
            </a:xfrm>
          </p:grpSpPr>
          <p:graphicFrame>
            <p:nvGraphicFramePr>
              <p:cNvPr id="2" name="Объект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793773235"/>
                  </p:ext>
                </p:extLst>
              </p:nvPr>
            </p:nvGraphicFramePr>
            <p:xfrm>
              <a:off x="251520" y="1844824"/>
              <a:ext cx="1656184" cy="2016225"/>
            </p:xfrm>
            <a:graphic>
              <a:graphicData uri="http://schemas.openxmlformats.org/presentationml/2006/ole">
                <p:oleObj spid="_x0000_s2265" name="Image" r:id="rId3" imgW="2311111" imgH="1294781" progId="">
                  <p:embed/>
                </p:oleObj>
              </a:graphicData>
            </a:graphic>
          </p:graphicFrame>
          <p:sp>
            <p:nvSpPr>
              <p:cNvPr id="11" name="TextBox 12"/>
              <p:cNvSpPr txBox="1">
                <a:spLocks noChangeArrowheads="1"/>
              </p:cNvSpPr>
              <p:nvPr/>
            </p:nvSpPr>
            <p:spPr bwMode="auto">
              <a:xfrm>
                <a:off x="2745866" y="2420888"/>
                <a:ext cx="3724275" cy="1006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6000" b="1" dirty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ru-RU" sz="6000" b="1" baseline="-25000" dirty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ru-RU" sz="6000" b="1" dirty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Н</a:t>
                </a:r>
                <a:r>
                  <a:rPr lang="ru-RU" sz="6000" b="1" baseline="-25000" dirty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ru-RU" sz="6000" b="1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6000" b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60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ОН</a:t>
                </a:r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graphicFrame>
            <p:nvGraphicFramePr>
              <p:cNvPr id="4" name="Объект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393867146"/>
                  </p:ext>
                </p:extLst>
              </p:nvPr>
            </p:nvGraphicFramePr>
            <p:xfrm>
              <a:off x="6876256" y="1844824"/>
              <a:ext cx="1657350" cy="2087364"/>
            </p:xfrm>
            <a:graphic>
              <a:graphicData uri="http://schemas.openxmlformats.org/presentationml/2006/ole">
                <p:oleObj spid="_x0000_s2266" name="Image" r:id="rId4" imgW="2311111" imgH="1294781" progId="">
                  <p:embed/>
                </p:oleObj>
              </a:graphicData>
            </a:graphic>
          </p:graphicFrame>
        </p:grpSp>
        <p:sp>
          <p:nvSpPr>
            <p:cNvPr id="18" name="TextBox 2"/>
            <p:cNvSpPr txBox="1">
              <a:spLocks noChangeArrowheads="1"/>
            </p:cNvSpPr>
            <p:nvPr/>
          </p:nvSpPr>
          <p:spPr bwMode="auto">
            <a:xfrm>
              <a:off x="323528" y="4005064"/>
              <a:ext cx="8496944" cy="2616101"/>
            </a:xfrm>
            <a:prstGeom prst="rect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800" b="1" i="1" dirty="0" smtClean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Кислородсодержащие </a:t>
              </a:r>
              <a:r>
                <a:rPr lang="ru-RU" sz="2800" b="1" i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органические соединения, в молекулах которых ароматический радикал </a:t>
              </a:r>
            </a:p>
            <a:p>
              <a:pPr algn="ctr"/>
              <a:r>
                <a:rPr lang="ru-RU" sz="4000" b="1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фенил </a:t>
              </a:r>
            </a:p>
            <a:p>
              <a:pPr algn="ctr"/>
              <a:r>
                <a:rPr lang="ru-RU" sz="2800" b="1" i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связан с функциональной </a:t>
              </a:r>
            </a:p>
            <a:p>
              <a:pPr algn="ctr"/>
              <a:r>
                <a:rPr lang="ru-RU" sz="4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гидроксильной группой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2883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488716" y="764704"/>
            <a:ext cx="3883254" cy="1370425"/>
            <a:chOff x="2488716" y="836712"/>
            <a:chExt cx="3883254" cy="1370425"/>
          </a:xfrm>
        </p:grpSpPr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rot="-2647957">
              <a:off x="2584916" y="1702312"/>
              <a:ext cx="1152525" cy="504825"/>
            </a:xfrm>
            <a:prstGeom prst="leftArrow">
              <a:avLst>
                <a:gd name="adj1" fmla="val 49685"/>
                <a:gd name="adj2" fmla="val 91617"/>
              </a:avLst>
            </a:prstGeom>
            <a:solidFill>
              <a:schemeClr val="accent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200"/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auto">
            <a:xfrm>
              <a:off x="2488716" y="836712"/>
              <a:ext cx="3734519" cy="5355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Фенолы</a:t>
              </a:r>
            </a:p>
          </p:txBody>
        </p:sp>
        <p:sp>
          <p:nvSpPr>
            <p:cNvPr id="16" name="AutoShape 18"/>
            <p:cNvSpPr>
              <a:spLocks noChangeArrowheads="1"/>
            </p:cNvSpPr>
            <p:nvPr/>
          </p:nvSpPr>
          <p:spPr bwMode="auto">
            <a:xfrm rot="2647957" flipH="1">
              <a:off x="5219445" y="1670782"/>
              <a:ext cx="1152525" cy="504825"/>
            </a:xfrm>
            <a:prstGeom prst="leftArrow">
              <a:avLst>
                <a:gd name="adj1" fmla="val 49685"/>
                <a:gd name="adj2" fmla="val 91617"/>
              </a:avLst>
            </a:prstGeom>
            <a:solidFill>
              <a:schemeClr val="accent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07505" y="2417277"/>
            <a:ext cx="4248471" cy="4156240"/>
            <a:chOff x="107505" y="2417277"/>
            <a:chExt cx="4248471" cy="415624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163868" y="2417277"/>
              <a:ext cx="4032250" cy="48856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36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Одноатомные</a:t>
              </a:r>
            </a:p>
          </p:txBody>
        </p:sp>
        <p:pic>
          <p:nvPicPr>
            <p:cNvPr id="17" name="Picture 12" descr="skf12"/>
            <p:cNvPicPr>
              <a:picLocks noChangeAspect="1" noChangeArrowheads="1"/>
            </p:cNvPicPr>
            <p:nvPr/>
          </p:nvPicPr>
          <p:blipFill>
            <a:blip r:embed="rId2" cstate="print">
              <a:lum bright="-24000" contrast="3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61" t="44148" r="59193" b="29529"/>
            <a:stretch>
              <a:fillRect/>
            </a:stretch>
          </p:blipFill>
          <p:spPr bwMode="auto">
            <a:xfrm>
              <a:off x="107505" y="3045125"/>
              <a:ext cx="4248471" cy="3528392"/>
            </a:xfrm>
            <a:prstGeom prst="rect">
              <a:avLst/>
            </a:prstGeom>
            <a:noFill/>
            <a:ln w="28575">
              <a:solidFill>
                <a:srgbClr val="213DB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4644008" y="2345268"/>
            <a:ext cx="4359775" cy="4252084"/>
            <a:chOff x="4644008" y="2345268"/>
            <a:chExt cx="4359775" cy="4252084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3" name="AutoShape 15"/>
            <p:cNvSpPr>
              <a:spLocks noChangeArrowheads="1"/>
            </p:cNvSpPr>
            <p:nvPr/>
          </p:nvSpPr>
          <p:spPr bwMode="auto">
            <a:xfrm>
              <a:off x="4823356" y="2345268"/>
              <a:ext cx="4176713" cy="56057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36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Многоатомные</a:t>
              </a:r>
            </a:p>
          </p:txBody>
        </p:sp>
        <p:pic>
          <p:nvPicPr>
            <p:cNvPr id="18" name="Picture 13" descr="skf12"/>
            <p:cNvPicPr>
              <a:picLocks noChangeAspect="1" noChangeArrowheads="1"/>
            </p:cNvPicPr>
            <p:nvPr/>
          </p:nvPicPr>
          <p:blipFill>
            <a:blip r:embed="rId2" cstate="print">
              <a:lum bright="-18000" contrast="24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15" t="75133" r="55428" b="5351"/>
            <a:stretch>
              <a:fillRect/>
            </a:stretch>
          </p:blipFill>
          <p:spPr bwMode="auto">
            <a:xfrm>
              <a:off x="4644008" y="3068960"/>
              <a:ext cx="4359775" cy="3528392"/>
            </a:xfrm>
            <a:prstGeom prst="rect">
              <a:avLst/>
            </a:prstGeom>
            <a:noFill/>
            <a:ln w="28575">
              <a:solidFill>
                <a:srgbClr val="213DB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251520" y="37760"/>
            <a:ext cx="8640960" cy="654936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Классификация и номенклатура фенолов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74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116632"/>
            <a:ext cx="8163360" cy="576064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Способы получения</a:t>
            </a:r>
            <a:endParaRPr lang="ru-RU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84574" y="866168"/>
            <a:ext cx="8779914" cy="5759603"/>
            <a:chOff x="35496" y="866167"/>
            <a:chExt cx="8995938" cy="584574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496" y="866167"/>
              <a:ext cx="8995938" cy="5845745"/>
              <a:chOff x="35496" y="836712"/>
              <a:chExt cx="9006035" cy="5917754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251520" y="836712"/>
                <a:ext cx="8463590" cy="375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1</a:t>
                </a: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. Выделение </a:t>
                </a: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из каменноугольной </a:t>
                </a: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смолы.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2. Гидролиз хлорбензола:</a:t>
                </a:r>
              </a:p>
              <a:p>
                <a:pPr>
                  <a:spcBef>
                    <a:spcPct val="50000"/>
                  </a:spcBef>
                </a:pPr>
                <a:endParaRPr lang="ru-RU" sz="2400" b="1" dirty="0">
                  <a:latin typeface="Arial" pitchFamily="34" charset="0"/>
                  <a:cs typeface="Arial" pitchFamily="34" charset="0"/>
                </a:endParaRPr>
              </a:p>
              <a:p>
                <a:pPr>
                  <a:spcBef>
                    <a:spcPct val="50000"/>
                  </a:spcBef>
                </a:pPr>
                <a:endParaRPr lang="ru-RU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spcBef>
                    <a:spcPct val="50000"/>
                  </a:spcBef>
                </a:pPr>
                <a:endParaRPr lang="ru-RU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spcBef>
                    <a:spcPct val="50000"/>
                  </a:spcBef>
                </a:pPr>
                <a:endParaRPr lang="ru-RU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3. Окисление кумола (изопропилбензола):</a:t>
                </a:r>
                <a:endParaRPr lang="ru-RU" sz="2400" b="1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5" name="Группа 4"/>
              <p:cNvGrpSpPr/>
              <p:nvPr/>
            </p:nvGrpSpPr>
            <p:grpSpPr>
              <a:xfrm>
                <a:off x="35496" y="4650521"/>
                <a:ext cx="9006035" cy="2103945"/>
                <a:chOff x="35496" y="4678936"/>
                <a:chExt cx="9006035" cy="2119620"/>
              </a:xfrm>
            </p:grpSpPr>
            <p:sp>
              <p:nvSpPr>
                <p:cNvPr id="3" name="TextBox 2"/>
                <p:cNvSpPr txBox="1"/>
                <p:nvPr/>
              </p:nvSpPr>
              <p:spPr>
                <a:xfrm>
                  <a:off x="827584" y="6385134"/>
                  <a:ext cx="8749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 smtClean="0">
                      <a:latin typeface="Arial" pitchFamily="34" charset="0"/>
                      <a:cs typeface="Arial" pitchFamily="34" charset="0"/>
                    </a:rPr>
                    <a:t>кумол</a:t>
                  </a:r>
                  <a:endParaRPr lang="ru-RU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7596336" y="6429224"/>
                  <a:ext cx="9721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 smtClean="0">
                      <a:latin typeface="Arial" pitchFamily="34" charset="0"/>
                      <a:cs typeface="Arial" pitchFamily="34" charset="0"/>
                    </a:rPr>
                    <a:t>ацетон</a:t>
                  </a:r>
                  <a:endParaRPr lang="ru-RU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932040" y="6429224"/>
                  <a:ext cx="9324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 smtClean="0">
                      <a:latin typeface="Arial" pitchFamily="34" charset="0"/>
                      <a:cs typeface="Arial" pitchFamily="34" charset="0"/>
                    </a:rPr>
                    <a:t>фенол</a:t>
                  </a:r>
                  <a:endParaRPr lang="ru-RU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11" name="Picture 10" descr="276_773327128"/>
                <p:cNvPicPr>
                  <a:picLocks noChangeAspect="1" noChangeArrowheads="1"/>
                </p:cNvPicPr>
                <p:nvPr/>
              </p:nvPicPr>
              <p:blipFill>
                <a:blip r:embed="rId2" cstate="email">
                  <a:lum bright="-90000" contrast="24000"/>
                </a:blip>
                <a:srcRect/>
                <a:stretch>
                  <a:fillRect/>
                </a:stretch>
              </p:blipFill>
              <p:spPr bwMode="auto">
                <a:xfrm>
                  <a:off x="35496" y="4678936"/>
                  <a:ext cx="9006035" cy="1702392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</p:grpSp>
        </p:grpSp>
        <p:grpSp>
          <p:nvGrpSpPr>
            <p:cNvPr id="10" name="Группа 9"/>
            <p:cNvGrpSpPr/>
            <p:nvPr/>
          </p:nvGrpSpPr>
          <p:grpSpPr>
            <a:xfrm>
              <a:off x="107504" y="1889254"/>
              <a:ext cx="8857158" cy="1899786"/>
              <a:chOff x="107504" y="1889254"/>
              <a:chExt cx="8857158" cy="1899786"/>
            </a:xfrm>
          </p:grpSpPr>
          <p:pic>
            <p:nvPicPr>
              <p:cNvPr id="9" name="Picture 8" descr="skf87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18000" contrast="3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7219" t="61586" r="33374" b="26935"/>
              <a:stretch>
                <a:fillRect/>
              </a:stretch>
            </p:blipFill>
            <p:spPr bwMode="auto">
              <a:xfrm>
                <a:off x="5580112" y="1889254"/>
                <a:ext cx="3384550" cy="189978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 descr="skf87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18000" contrast="3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8029" t="49673" r="24950" b="38745"/>
              <a:stretch>
                <a:fillRect/>
              </a:stretch>
            </p:blipFill>
            <p:spPr bwMode="auto">
              <a:xfrm>
                <a:off x="107504" y="1889254"/>
                <a:ext cx="5470971" cy="189978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xmlns="" val="328019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460788" y="94148"/>
            <a:ext cx="7920880" cy="814572"/>
            <a:chOff x="460788" y="94148"/>
            <a:chExt cx="7920880" cy="814572"/>
          </a:xfrm>
        </p:grpSpPr>
        <p:sp>
          <p:nvSpPr>
            <p:cNvPr id="2" name="Прямоугольник с двумя скругленными противолежащими углами 1"/>
            <p:cNvSpPr/>
            <p:nvPr/>
          </p:nvSpPr>
          <p:spPr>
            <a:xfrm>
              <a:off x="460788" y="94148"/>
              <a:ext cx="7920880" cy="814572"/>
            </a:xfrm>
            <a:prstGeom prst="round2Diag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 flipH="1">
              <a:off x="784824" y="178268"/>
              <a:ext cx="72728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Arial" pitchFamily="34" charset="0"/>
                  <a:cs typeface="Arial" pitchFamily="34" charset="0"/>
                </a:rPr>
                <a:t>Физические</a:t>
              </a:r>
              <a:r>
                <a:rPr lang="ru-RU" sz="36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3600" dirty="0">
                  <a:latin typeface="Arial" pitchFamily="34" charset="0"/>
                  <a:cs typeface="Arial" pitchFamily="34" charset="0"/>
                </a:rPr>
                <a:t>свойства </a:t>
              </a:r>
              <a:r>
                <a:rPr lang="ru-RU" sz="3600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ru-RU" sz="36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496" y="887898"/>
            <a:ext cx="9001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Фенол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— 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твердое   бесцветное   кристаллическое вещество, 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sz="2200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41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°С, 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sz="2200" baseline="-25000" dirty="0"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182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°С, с резким характерным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запахом. Окисляется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воздухе с приобретением розового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оттенка.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Ядовит. Фенол незначительно растворяется в воде при комнатной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температуре,</a:t>
            </a:r>
            <a:r>
              <a:rPr lang="ru-RU" sz="2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но хорошо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растворяется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горячей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Водный раствор фенола называют карболовой кислотой. При попадании на кожу вызывает ожоги, поэтому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с фенолом необходимо обращаться осторожно.</a:t>
            </a:r>
          </a:p>
          <a:p>
            <a:pPr algn="just"/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39552" y="3782104"/>
            <a:ext cx="7920879" cy="2820628"/>
            <a:chOff x="460788" y="3782104"/>
            <a:chExt cx="7920879" cy="2820628"/>
          </a:xfrm>
        </p:grpSpPr>
        <p:pic>
          <p:nvPicPr>
            <p:cNvPr id="11" name="Picture 13" descr="Fichier:Phenol (carbolic acid)02.jpg"/>
            <p:cNvPicPr>
              <a:picLocks noChangeAspect="1" noChangeArrowheads="1"/>
            </p:cNvPicPr>
            <p:nvPr/>
          </p:nvPicPr>
          <p:blipFill>
            <a:blip r:embed="rId2" cstate="email">
              <a:lum bright="-12000" contrast="54000"/>
            </a:blip>
            <a:srcRect/>
            <a:stretch>
              <a:fillRect/>
            </a:stretch>
          </p:blipFill>
          <p:spPr bwMode="auto">
            <a:xfrm>
              <a:off x="4653102" y="3782104"/>
              <a:ext cx="3728565" cy="2820628"/>
            </a:xfrm>
            <a:prstGeom prst="rect">
              <a:avLst/>
            </a:prstGeom>
            <a:noFill/>
            <a:ln w="28575">
              <a:solidFill>
                <a:srgbClr val="213DB5"/>
              </a:solidFill>
            </a:ln>
          </p:spPr>
        </p:pic>
        <p:pic>
          <p:nvPicPr>
            <p:cNvPr id="12" name="Picture 5" descr="SS85312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88" y="3782104"/>
              <a:ext cx="3794059" cy="2820628"/>
            </a:xfrm>
            <a:prstGeom prst="rect">
              <a:avLst/>
            </a:prstGeom>
            <a:noFill/>
            <a:ln w="28575">
              <a:solidFill>
                <a:srgbClr val="213DB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2409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467544" y="116632"/>
            <a:ext cx="8136904" cy="504056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Строение фенола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4988" y="620688"/>
            <a:ext cx="8793516" cy="3600400"/>
            <a:chOff x="314988" y="620688"/>
            <a:chExt cx="8793516" cy="360040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5" y="1484785"/>
              <a:ext cx="5544615" cy="2736303"/>
            </a:xfrm>
            <a:prstGeom prst="round2DiagRect">
              <a:avLst>
                <a:gd name="adj1" fmla="val 16667"/>
                <a:gd name="adj2" fmla="val 0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314988" y="620688"/>
              <a:ext cx="879351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Arial" pitchFamily="34" charset="0"/>
                  <a:cs typeface="Arial" pitchFamily="34" charset="0"/>
                </a:rPr>
                <a:t>Взаимное влияние атомов </a:t>
              </a:r>
            </a:p>
            <a:p>
              <a:pPr algn="ctr"/>
              <a:r>
                <a:rPr lang="ru-RU" sz="2400" b="1" dirty="0">
                  <a:latin typeface="Arial" pitchFamily="34" charset="0"/>
                  <a:cs typeface="Arial" pitchFamily="34" charset="0"/>
                </a:rPr>
                <a:t>в молекуле фенола</a:t>
              </a:r>
            </a:p>
          </p:txBody>
        </p:sp>
      </p:grp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4427984" y="4401686"/>
            <a:ext cx="4591707" cy="2123658"/>
          </a:xfrm>
          <a:prstGeom prst="rect">
            <a:avLst/>
          </a:prstGeom>
          <a:ln w="38100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360363" algn="just"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Гидроксильная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группа также оказывает влияние на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бензольное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кольцо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бензольном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кольце нарушается симметричность электронного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облака в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положении 2, 4,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4437112"/>
            <a:ext cx="4032448" cy="2088232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Ароматическое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кольцо оказывает влияние на гидроксильную группу, в результате чего атом водорода становится более подвижным.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76228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539552" y="116632"/>
            <a:ext cx="8136904" cy="72008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Химические свойства </a:t>
            </a:r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7124073"/>
              </p:ext>
            </p:extLst>
          </p:nvPr>
        </p:nvGraphicFramePr>
        <p:xfrm>
          <a:off x="179512" y="980729"/>
          <a:ext cx="8784976" cy="5544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20162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обусловленные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OH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-группой</a:t>
                      </a:r>
                      <a:endParaRPr lang="ru-RU" sz="180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обусловленные  </a:t>
                      </a:r>
                      <a:r>
                        <a:rPr lang="ru-RU" sz="2800" dirty="0" err="1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бензольным</a:t>
                      </a:r>
                      <a:r>
                        <a:rPr lang="ru-RU" sz="280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ядром</a:t>
                      </a:r>
                      <a:endParaRPr lang="ru-RU" sz="180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1761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1761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1761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725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67544" y="116632"/>
            <a:ext cx="8136904" cy="72008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Химические свойства </a:t>
            </a:r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43321" y="1360512"/>
            <a:ext cx="8893175" cy="4876800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None/>
            </a:pPr>
            <a:r>
              <a:rPr lang="en-US" b="1" dirty="0" smtClean="0">
                <a:solidFill>
                  <a:schemeClr val="tx1"/>
                </a:solidFill>
              </a:rPr>
              <a:t>1)</a:t>
            </a:r>
            <a:r>
              <a:rPr lang="ru-RU" b="1" dirty="0" smtClean="0">
                <a:solidFill>
                  <a:schemeClr val="tx1"/>
                </a:solidFill>
              </a:rPr>
              <a:t>Взаимодействие с активными металлами</a:t>
            </a:r>
          </a:p>
          <a:p>
            <a:pPr algn="l">
              <a:buFont typeface="Arial" charset="0"/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</a:t>
            </a:r>
            <a:r>
              <a:rPr lang="en-US" b="1" dirty="0" smtClean="0">
                <a:solidFill>
                  <a:schemeClr val="tx1"/>
                </a:solidFill>
              </a:rPr>
              <a:t>2C</a:t>
            </a:r>
            <a:r>
              <a:rPr lang="en-US" b="1" baseline="-25000" dirty="0" smtClean="0">
                <a:solidFill>
                  <a:schemeClr val="tx1"/>
                </a:solidFill>
              </a:rPr>
              <a:t>6</a:t>
            </a:r>
            <a:r>
              <a:rPr lang="en-US" b="1" dirty="0" smtClean="0">
                <a:solidFill>
                  <a:schemeClr val="tx1"/>
                </a:solidFill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</a:rPr>
              <a:t>5</a:t>
            </a:r>
            <a:r>
              <a:rPr lang="en-US" b="1" dirty="0" smtClean="0">
                <a:solidFill>
                  <a:schemeClr val="tx1"/>
                </a:solidFill>
              </a:rPr>
              <a:t>OH  + 2Na   → 2C</a:t>
            </a:r>
            <a:r>
              <a:rPr lang="en-US" b="1" baseline="-25000" dirty="0" smtClean="0">
                <a:solidFill>
                  <a:schemeClr val="tx1"/>
                </a:solidFill>
              </a:rPr>
              <a:t>6</a:t>
            </a:r>
            <a:r>
              <a:rPr lang="en-US" b="1" dirty="0" smtClean="0">
                <a:solidFill>
                  <a:schemeClr val="tx1"/>
                </a:solidFill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</a:rPr>
              <a:t>5</a:t>
            </a:r>
            <a:r>
              <a:rPr lang="en-US" b="1" dirty="0" smtClean="0">
                <a:solidFill>
                  <a:schemeClr val="tx1"/>
                </a:solidFill>
              </a:rPr>
              <a:t>ONa + H</a:t>
            </a:r>
            <a:r>
              <a:rPr lang="en-US" b="1" baseline="-25000" dirty="0" smtClean="0">
                <a:solidFill>
                  <a:schemeClr val="tx1"/>
                </a:solidFill>
              </a:rPr>
              <a:t>2</a:t>
            </a:r>
          </a:p>
          <a:p>
            <a:pPr algn="l">
              <a:buFont typeface="Arial" charset="0"/>
              <a:buNone/>
            </a:pPr>
            <a:r>
              <a:rPr lang="ru-RU" b="1" baseline="-25000" dirty="0" smtClean="0">
                <a:solidFill>
                  <a:schemeClr val="tx1"/>
                </a:solidFill>
              </a:rPr>
              <a:t>                    </a:t>
            </a:r>
            <a:r>
              <a:rPr lang="ru-RU" b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фенол                         фенолят натрия</a:t>
            </a:r>
            <a:endParaRPr lang="en-US" b="1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charset="0"/>
              <a:buNone/>
            </a:pPr>
            <a:r>
              <a:rPr lang="en-US" b="1" dirty="0" smtClean="0">
                <a:solidFill>
                  <a:schemeClr val="tx1"/>
                </a:solidFill>
              </a:rPr>
              <a:t>2) </a:t>
            </a:r>
            <a:r>
              <a:rPr lang="ru-RU" b="1" dirty="0" smtClean="0">
                <a:solidFill>
                  <a:schemeClr val="tx1"/>
                </a:solidFill>
              </a:rPr>
              <a:t>Взаимодействие со щелочами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</a:t>
            </a:r>
            <a:r>
              <a:rPr lang="en-US" b="1" dirty="0" smtClean="0">
                <a:solidFill>
                  <a:schemeClr val="tx1"/>
                </a:solidFill>
              </a:rPr>
              <a:t>C</a:t>
            </a:r>
            <a:r>
              <a:rPr lang="en-US" b="1" baseline="-25000" dirty="0" smtClean="0">
                <a:solidFill>
                  <a:schemeClr val="tx1"/>
                </a:solidFill>
              </a:rPr>
              <a:t>6</a:t>
            </a:r>
            <a:r>
              <a:rPr lang="en-US" b="1" dirty="0" smtClean="0">
                <a:solidFill>
                  <a:schemeClr val="tx1"/>
                </a:solidFill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</a:rPr>
              <a:t>5</a:t>
            </a:r>
            <a:r>
              <a:rPr lang="en-US" b="1" dirty="0" smtClean="0">
                <a:solidFill>
                  <a:schemeClr val="tx1"/>
                </a:solidFill>
              </a:rPr>
              <a:t>OH  + </a:t>
            </a:r>
            <a:r>
              <a:rPr lang="en-US" b="1" dirty="0" err="1" smtClean="0">
                <a:solidFill>
                  <a:schemeClr val="tx1"/>
                </a:solidFill>
              </a:rPr>
              <a:t>NaOH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→</a:t>
            </a:r>
            <a:r>
              <a:rPr lang="en-US" b="1" dirty="0" smtClean="0">
                <a:solidFill>
                  <a:schemeClr val="tx1"/>
                </a:solidFill>
              </a:rPr>
              <a:t> C</a:t>
            </a:r>
            <a:r>
              <a:rPr lang="en-US" b="1" baseline="-25000" dirty="0" smtClean="0">
                <a:solidFill>
                  <a:schemeClr val="tx1"/>
                </a:solidFill>
              </a:rPr>
              <a:t>6</a:t>
            </a:r>
            <a:r>
              <a:rPr lang="en-US" b="1" dirty="0" smtClean="0">
                <a:solidFill>
                  <a:schemeClr val="tx1"/>
                </a:solidFill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</a:rPr>
              <a:t>5</a:t>
            </a:r>
            <a:r>
              <a:rPr lang="en-US" b="1" dirty="0" smtClean="0">
                <a:solidFill>
                  <a:schemeClr val="tx1"/>
                </a:solidFill>
              </a:rPr>
              <a:t>ONa  + H</a:t>
            </a:r>
            <a:r>
              <a:rPr lang="en-US" b="1" baseline="-25000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</a:t>
            </a:r>
            <a:r>
              <a:rPr lang="ru-RU" b="1" baseline="-25000" dirty="0" smtClean="0">
                <a:solidFill>
                  <a:schemeClr val="tx1"/>
                </a:solidFill>
              </a:rPr>
              <a:t> </a:t>
            </a:r>
            <a:r>
              <a:rPr lang="ru-RU" b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фенол                         </a:t>
            </a:r>
            <a:r>
              <a:rPr lang="ru-RU" b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фенолят натрия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charset="0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Кислотные свойства у фенолов выражены   слабее, чем у неорганических и карбоновых кислот.</a:t>
            </a:r>
          </a:p>
        </p:txBody>
      </p:sp>
    </p:spTree>
    <p:extLst>
      <p:ext uri="{BB962C8B-B14F-4D97-AF65-F5344CB8AC3E}">
        <p14:creationId xmlns:p14="http://schemas.microsoft.com/office/powerpoint/2010/main" xmlns="" val="35105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67544" y="116632"/>
            <a:ext cx="8136904" cy="43204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Химические свойства </a:t>
            </a:r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79585" y="557361"/>
            <a:ext cx="8712968" cy="5895975"/>
            <a:chOff x="179585" y="557361"/>
            <a:chExt cx="8712968" cy="5895975"/>
          </a:xfrm>
        </p:grpSpPr>
        <p:sp>
          <p:nvSpPr>
            <p:cNvPr id="7" name="TextBox 6"/>
            <p:cNvSpPr txBox="1"/>
            <p:nvPr/>
          </p:nvSpPr>
          <p:spPr>
            <a:xfrm>
              <a:off x="202465" y="557361"/>
              <a:ext cx="7132653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   Качественные реакции на фенол:</a:t>
              </a:r>
              <a:endPara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3. </a:t>
              </a:r>
              <a:r>
                <a:rPr lang="ru-RU" sz="2400" b="1" dirty="0">
                  <a:latin typeface="Arial" pitchFamily="34" charset="0"/>
                  <a:cs typeface="Arial" pitchFamily="34" charset="0"/>
                </a:rPr>
                <a:t>Взаимодействие фенола с бромом</a:t>
              </a:r>
            </a:p>
            <a:p>
              <a:endParaRPr lang="ru-RU" sz="28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179585" y="1412776"/>
              <a:ext cx="8712968" cy="5040560"/>
              <a:chOff x="179585" y="1412776"/>
              <a:chExt cx="8712968" cy="5040560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420002" y="1412776"/>
                <a:ext cx="8256454" cy="2261865"/>
                <a:chOff x="420002" y="1412776"/>
                <a:chExt cx="8256454" cy="2261865"/>
              </a:xfrm>
            </p:grpSpPr>
            <p:pic>
              <p:nvPicPr>
                <p:cNvPr id="10" name="Picture 16" descr="o2544"/>
                <p:cNvPicPr>
                  <a:picLocks noChangeAspect="1" noChangeArrowheads="1"/>
                </p:cNvPicPr>
                <p:nvPr/>
              </p:nvPicPr>
              <p:blipFill>
                <a:blip r:embed="rId2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78000" contrast="54000"/>
                </a:blip>
                <a:srcRect b="17393"/>
                <a:stretch>
                  <a:fillRect/>
                </a:stretch>
              </p:blipFill>
              <p:spPr bwMode="auto">
                <a:xfrm>
                  <a:off x="420002" y="1412776"/>
                  <a:ext cx="8256454" cy="1800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pic>
            <p:sp>
              <p:nvSpPr>
                <p:cNvPr id="11" name="Rectangle 17"/>
                <p:cNvSpPr>
                  <a:spLocks noChangeArrowheads="1"/>
                </p:cNvSpPr>
                <p:nvPr/>
              </p:nvSpPr>
              <p:spPr bwMode="auto">
                <a:xfrm>
                  <a:off x="4211960" y="3212976"/>
                  <a:ext cx="3265061" cy="461665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r>
                    <a:rPr lang="ru-RU" sz="2400" b="1" dirty="0">
                      <a:latin typeface="Arial" pitchFamily="34" charset="0"/>
                      <a:cs typeface="Arial" pitchFamily="34" charset="0"/>
                    </a:rPr>
                    <a:t>2,4,6 </a:t>
                  </a:r>
                  <a:r>
                    <a:rPr lang="ru-RU" sz="2400" b="1" dirty="0" err="1">
                      <a:latin typeface="Arial" pitchFamily="34" charset="0"/>
                      <a:cs typeface="Arial" pitchFamily="34" charset="0"/>
                    </a:rPr>
                    <a:t>трибромфенол</a:t>
                  </a:r>
                  <a:endParaRPr lang="ru-RU" sz="2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6" name="Прямоугольник 15"/>
              <p:cNvSpPr/>
              <p:nvPr/>
            </p:nvSpPr>
            <p:spPr>
              <a:xfrm>
                <a:off x="179585" y="3772197"/>
                <a:ext cx="871296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0" hangingPunct="0"/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4</a:t>
                </a: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. Взаимодействие фенола с хлоридом железа (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III</a:t>
                </a: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)</a:t>
                </a:r>
              </a:p>
              <a:p>
                <a:pPr algn="just" eaLnBrk="0" hangingPunct="0"/>
                <a:r>
                  <a:rPr lang="ru-RU" sz="2000" b="1" dirty="0" smtClean="0">
                    <a:latin typeface="Arial" pitchFamily="34" charset="0"/>
                    <a:cs typeface="Arial" pitchFamily="34" charset="0"/>
                  </a:rPr>
                  <a:t>Одноатомные </a:t>
                </a:r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фенолы дают устойчивое сине-фиолетовое </a:t>
                </a:r>
                <a:r>
                  <a:rPr lang="ru-RU" sz="2000" b="1" dirty="0" smtClean="0">
                    <a:latin typeface="Arial" pitchFamily="34" charset="0"/>
                    <a:cs typeface="Arial" pitchFamily="34" charset="0"/>
                  </a:rPr>
                  <a:t>окрашивание</a:t>
                </a:r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, что связано с образованием комплексных соединений железа.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82590" y="5253007"/>
                <a:ext cx="860989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  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2400" b="1" baseline="-25000" dirty="0" smtClean="0"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H</a:t>
                </a:r>
                <a:r>
                  <a:rPr lang="en-US" sz="2400" b="1" baseline="-25000" dirty="0" smtClean="0">
                    <a:latin typeface="Arial" pitchFamily="34" charset="0"/>
                    <a:cs typeface="Arial" pitchFamily="34" charset="0"/>
                  </a:rPr>
                  <a:t>5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OH 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+ FeCl</a:t>
                </a:r>
                <a:r>
                  <a:rPr lang="en-US" sz="2400" b="1" baseline="-25000" dirty="0">
                    <a:latin typeface="Arial" pitchFamily="34" charset="0"/>
                    <a:cs typeface="Arial" pitchFamily="34" charset="0"/>
                  </a:rPr>
                  <a:t>3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=</a:t>
                </a: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2400" b="1" baseline="-25000" dirty="0" smtClean="0"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H</a:t>
                </a:r>
                <a:r>
                  <a:rPr lang="en-US" sz="2400" b="1" baseline="-25000" dirty="0" smtClean="0">
                    <a:latin typeface="Arial" pitchFamily="34" charset="0"/>
                    <a:cs typeface="Arial" pitchFamily="34" charset="0"/>
                  </a:rPr>
                  <a:t>5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OFe</a:t>
                </a:r>
                <a:r>
                  <a:rPr lang="en-US" sz="2400" b="1" baseline="30000" dirty="0" smtClean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2400" b="1" baseline="30000" dirty="0">
                    <a:latin typeface="Arial" pitchFamily="34" charset="0"/>
                    <a:cs typeface="Arial" pitchFamily="34" charset="0"/>
                  </a:rPr>
                  <a:t>+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sz="2400" b="1" dirty="0" err="1">
                    <a:latin typeface="Arial" pitchFamily="34" charset="0"/>
                    <a:cs typeface="Arial" pitchFamily="34" charset="0"/>
                  </a:rPr>
                  <a:t>Cl</a:t>
                </a:r>
                <a:r>
                  <a:rPr lang="en-US" sz="2400" b="1" baseline="30000" dirty="0"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)</a:t>
                </a:r>
                <a:r>
                  <a:rPr lang="en-US" sz="2400" b="1" baseline="-25000" dirty="0"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2400" b="1" dirty="0">
                  <a:latin typeface="Arial" pitchFamily="34" charset="0"/>
                  <a:cs typeface="Arial" pitchFamily="34" charset="0"/>
                </a:endParaRPr>
              </a:p>
              <a:p>
                <a:pPr>
                  <a:spcBef>
                    <a:spcPct val="0"/>
                  </a:spcBef>
                </a:pP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                   </a:t>
                </a:r>
                <a:r>
                  <a:rPr lang="ru-RU" sz="2400" b="1" dirty="0" err="1" smtClean="0">
                    <a:latin typeface="Arial" pitchFamily="34" charset="0"/>
                    <a:cs typeface="Arial" pitchFamily="34" charset="0"/>
                  </a:rPr>
                  <a:t>дихлоридфенолят</a:t>
                </a:r>
                <a:r>
                  <a:rPr lang="ru-RU" sz="24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железа (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III)</a:t>
                </a:r>
              </a:p>
              <a:p>
                <a:pPr>
                  <a:spcBef>
                    <a:spcPct val="0"/>
                  </a:spcBef>
                </a:pP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                  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фиолетовое окрашивание)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02607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67544" y="44624"/>
            <a:ext cx="8136904" cy="72008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Химические свойства </a:t>
            </a:r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51520" y="764704"/>
            <a:ext cx="8568952" cy="3094170"/>
            <a:chOff x="251520" y="980728"/>
            <a:chExt cx="8568952" cy="3094170"/>
          </a:xfrm>
        </p:grpSpPr>
        <p:sp>
          <p:nvSpPr>
            <p:cNvPr id="7" name="TextBox 6"/>
            <p:cNvSpPr txBox="1"/>
            <p:nvPr/>
          </p:nvSpPr>
          <p:spPr>
            <a:xfrm>
              <a:off x="251520" y="980728"/>
              <a:ext cx="75842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5. </a:t>
              </a:r>
              <a:r>
                <a:rPr lang="ru-RU" sz="2400" b="1" dirty="0">
                  <a:latin typeface="Arial" pitchFamily="34" charset="0"/>
                  <a:cs typeface="Arial" pitchFamily="34" charset="0"/>
                </a:rPr>
                <a:t>Взаимодействие фенола с азотной кислотой</a:t>
              </a:r>
            </a:p>
            <a:p>
              <a:r>
                <a:rPr lang="ru-RU" dirty="0" smtClean="0"/>
                <a:t> </a:t>
              </a:r>
              <a:endParaRPr lang="ru-RU" dirty="0"/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476577" y="1473941"/>
              <a:ext cx="8343895" cy="2600957"/>
              <a:chOff x="476577" y="1473941"/>
              <a:chExt cx="8343895" cy="2600957"/>
            </a:xfrm>
          </p:grpSpPr>
          <p:graphicFrame>
            <p:nvGraphicFramePr>
              <p:cNvPr id="8" name="Объект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929664316"/>
                  </p:ext>
                </p:extLst>
              </p:nvPr>
            </p:nvGraphicFramePr>
            <p:xfrm>
              <a:off x="476577" y="1473941"/>
              <a:ext cx="8343895" cy="1893071"/>
            </p:xfrm>
            <a:graphic>
              <a:graphicData uri="http://schemas.openxmlformats.org/presentationml/2006/ole">
                <p:oleObj spid="_x0000_s10315" name="Image" r:id="rId3" imgW="4864206" imgH="2169997" progId="">
                  <p:embed/>
                </p:oleObj>
              </a:graphicData>
            </a:graphic>
          </p:graphicFrame>
          <p:sp>
            <p:nvSpPr>
              <p:cNvPr id="9" name="Прямоугольник 8"/>
              <p:cNvSpPr/>
              <p:nvPr/>
            </p:nvSpPr>
            <p:spPr>
              <a:xfrm>
                <a:off x="4860032" y="3367012"/>
                <a:ext cx="3600400" cy="707886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sz="2000" b="1" dirty="0" smtClean="0">
                    <a:latin typeface="Arial" pitchFamily="34" charset="0"/>
                    <a:cs typeface="Arial" pitchFamily="34" charset="0"/>
                  </a:rPr>
                  <a:t>2,4,6 </a:t>
                </a:r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тринитрофенол</a:t>
                </a:r>
              </a:p>
              <a:p>
                <a:r>
                  <a:rPr lang="ru-RU" sz="2000" b="1" dirty="0" smtClean="0">
                    <a:latin typeface="Arial" pitchFamily="34" charset="0"/>
                    <a:cs typeface="Arial" pitchFamily="34" charset="0"/>
                  </a:rPr>
                  <a:t>      пикриновая </a:t>
                </a:r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кислота</a:t>
                </a:r>
              </a:p>
            </p:txBody>
          </p:sp>
        </p:grpSp>
      </p:grpSp>
      <p:grpSp>
        <p:nvGrpSpPr>
          <p:cNvPr id="10" name="Группа 9"/>
          <p:cNvGrpSpPr/>
          <p:nvPr/>
        </p:nvGrpSpPr>
        <p:grpSpPr>
          <a:xfrm>
            <a:off x="107504" y="3933056"/>
            <a:ext cx="8929116" cy="2703266"/>
            <a:chOff x="107504" y="4064878"/>
            <a:chExt cx="8929116" cy="2703266"/>
          </a:xfrm>
        </p:grpSpPr>
        <p:sp>
          <p:nvSpPr>
            <p:cNvPr id="11" name="TextBox 10"/>
            <p:cNvSpPr txBox="1"/>
            <p:nvPr/>
          </p:nvSpPr>
          <p:spPr>
            <a:xfrm>
              <a:off x="301808" y="4064878"/>
              <a:ext cx="758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6. </a:t>
              </a:r>
              <a:r>
                <a:rPr lang="ru-RU" sz="2400" b="1" dirty="0">
                  <a:latin typeface="Arial" pitchFamily="34" charset="0"/>
                  <a:cs typeface="Arial" pitchFamily="34" charset="0"/>
                </a:rPr>
                <a:t>Взаимодействие фенола с </a:t>
              </a:r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формальдегидом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6" descr="Фенолы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72000" contrast="84000"/>
            </a:blip>
            <a:srcRect/>
            <a:stretch>
              <a:fillRect/>
            </a:stretch>
          </p:blipFill>
          <p:spPr bwMode="auto">
            <a:xfrm>
              <a:off x="107504" y="4581128"/>
              <a:ext cx="8929116" cy="21870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xmlns="" val="332917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67544" y="44624"/>
            <a:ext cx="8064896" cy="43204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Химические свойства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0133975"/>
              </p:ext>
            </p:extLst>
          </p:nvPr>
        </p:nvGraphicFramePr>
        <p:xfrm>
          <a:off x="107504" y="620688"/>
          <a:ext cx="8928992" cy="602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9370"/>
                <a:gridCol w="4499622"/>
              </a:tblGrid>
              <a:tr h="824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обусловленные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OH</a:t>
                      </a:r>
                      <a:r>
                        <a:rPr lang="ru-RU" sz="240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-группой</a:t>
                      </a:r>
                      <a:endParaRPr lang="ru-RU" sz="160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обусловленные  </a:t>
                      </a:r>
                      <a:r>
                        <a:rPr lang="ru-RU" sz="2400" dirty="0" err="1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бензольным</a:t>
                      </a:r>
                      <a:r>
                        <a:rPr lang="ru-RU" sz="240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ядром</a:t>
                      </a:r>
                      <a:endParaRPr lang="ru-RU" sz="160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984042">
                <a:tc>
                  <a:txBody>
                    <a:bodyPr/>
                    <a:lstStyle/>
                    <a:p>
                      <a:pPr algn="l">
                        <a:buFont typeface="Arial" charset="0"/>
                        <a:buNone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>
                        <a:buFont typeface="Arial" charset="0"/>
                        <a:buNone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1)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Взаимодействие с активными    металлами</a:t>
                      </a:r>
                    </a:p>
                    <a:p>
                      <a:pPr algn="l">
                        <a:buFont typeface="Arial" charset="0"/>
                        <a:buNone/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buFont typeface="Arial" charset="0"/>
                        <a:buNone/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2C</a:t>
                      </a:r>
                      <a:r>
                        <a:rPr lang="en-US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OH  + 2Na </a:t>
                      </a:r>
                      <a:r>
                        <a:rPr lang="ru-RU" sz="2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 2C</a:t>
                      </a:r>
                      <a:r>
                        <a:rPr lang="en-US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ONa + H</a:t>
                      </a:r>
                      <a:r>
                        <a:rPr lang="en-US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l">
                        <a:buFont typeface="Arial" charset="0"/>
                        <a:buNone/>
                      </a:pPr>
                      <a:r>
                        <a:rPr lang="ru-RU" sz="21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фенол                             фенолят натрия</a:t>
                      </a:r>
                      <a:endParaRPr lang="en-US" sz="2400" b="1" baseline="-25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3. Взаимодействие фенола с бромом</a:t>
                      </a:r>
                    </a:p>
                    <a:p>
                      <a:endParaRPr lang="ru-RU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                                              </a:t>
                      </a:r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endParaRPr lang="ru-RU" sz="10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  <a:solidFill>
                      <a:srgbClr val="F1FCBC"/>
                    </a:solidFill>
                  </a:tcPr>
                </a:tc>
              </a:tr>
              <a:tr h="1559967">
                <a:tc>
                  <a:txBody>
                    <a:bodyPr/>
                    <a:lstStyle/>
                    <a:p>
                      <a:pPr algn="l">
                        <a:buFont typeface="Arial" charset="0"/>
                        <a:buNone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Взаимодействие со щелочами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OH  + 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→ C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ONa  + H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фенол                             фенолят натрия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. Взаимодействие фенола с хлоридом железа (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OH + FeCl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 =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OFe</a:t>
                      </a:r>
                      <a:r>
                        <a:rPr lang="en-US" sz="1800" b="1" baseline="30000" dirty="0" smtClean="0">
                          <a:latin typeface="Arial" pitchFamily="34" charset="0"/>
                          <a:cs typeface="Arial" pitchFamily="34" charset="0"/>
                        </a:rPr>
                        <a:t>2+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800" b="1" dirty="0" err="1" smtClean="0">
                          <a:latin typeface="Arial" pitchFamily="34" charset="0"/>
                          <a:cs typeface="Arial" pitchFamily="34" charset="0"/>
                        </a:rPr>
                        <a:t>Cl</a:t>
                      </a:r>
                      <a:r>
                        <a:rPr lang="en-US" sz="1800" b="1" baseline="30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en-US" sz="1800" b="1" baseline="-25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ct val="0"/>
                        </a:spcBef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              </a:t>
                      </a:r>
                      <a:r>
                        <a:rPr lang="ru-RU" sz="1800" b="1" dirty="0" err="1" smtClean="0">
                          <a:latin typeface="Arial" pitchFamily="34" charset="0"/>
                          <a:cs typeface="Arial" pitchFamily="34" charset="0"/>
                        </a:rPr>
                        <a:t>дихлоридфенолят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 железа (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III)</a:t>
                      </a:r>
                    </a:p>
                    <a:p>
                      <a:pPr>
                        <a:spcBef>
                          <a:spcPct val="0"/>
                        </a:spcBef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lang="ru-RU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фиолетовое окрашивание) </a:t>
                      </a: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  <a:solidFill>
                      <a:srgbClr val="BCFCD1"/>
                    </a:solidFill>
                  </a:tcPr>
                </a:tc>
              </a:tr>
              <a:tr h="1571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5. Взаимодействие фенола с азотной кислотой</a:t>
                      </a:r>
                    </a:p>
                    <a:p>
                      <a:r>
                        <a:rPr lang="ru-RU" sz="1000" dirty="0" smtClean="0"/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riblet"/>
                      <a:lightRig rig="flood" dir="t"/>
                    </a:cell3D>
                    <a:solidFill>
                      <a:srgbClr val="A7E4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6" descr="o254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78000" contrast="54000"/>
          </a:blip>
          <a:srcRect b="17393"/>
          <a:stretch>
            <a:fillRect/>
          </a:stretch>
        </p:blipFill>
        <p:spPr bwMode="auto">
          <a:xfrm>
            <a:off x="4427984" y="1844824"/>
            <a:ext cx="4605294" cy="1296144"/>
          </a:xfrm>
          <a:prstGeom prst="rect">
            <a:avLst/>
          </a:prstGeom>
          <a:noFill/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5243432"/>
              </p:ext>
            </p:extLst>
          </p:nvPr>
        </p:nvGraphicFramePr>
        <p:xfrm>
          <a:off x="4535996" y="5589240"/>
          <a:ext cx="4531804" cy="1049646"/>
        </p:xfrm>
        <a:graphic>
          <a:graphicData uri="http://schemas.openxmlformats.org/presentationml/2006/ole">
            <p:oleObj spid="_x0000_s11307" name="Image" r:id="rId4" imgW="4864206" imgH="216999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098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345301"/>
            <a:ext cx="7488832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79512" y="116632"/>
            <a:ext cx="8856984" cy="6288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Какой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вывод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 взаимном влиянии атомов в молекуле фенола можно сделать?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Фенильная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группа </a:t>
            </a:r>
            <a:r>
              <a:rPr lang="ru-RU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baseline="-25000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baseline="-25000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dirty="0" smtClean="0">
                <a:solidFill>
                  <a:srgbClr val="213DB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гидроксил 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OH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взаимно  влияют друг на друга.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://festival.1september.ru/articles/529821/f_clip_image009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31678"/>
            <a:ext cx="6768752" cy="4409690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68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345301"/>
            <a:ext cx="7488832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7504" y="44624"/>
            <a:ext cx="8856984" cy="504056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Правила техники безопасности при работе с фенолом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84" y="548680"/>
            <a:ext cx="9129116" cy="6309420"/>
          </a:xfrm>
          <a:prstGeom prst="rect">
            <a:avLst/>
          </a:prstGeom>
          <a:solidFill>
            <a:srgbClr val="F0EFFF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Фенол </a:t>
            </a:r>
            <a:r>
              <a:rPr lang="ru-RU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сильный яд!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контакте с кожей фенол (карболо­вая кислота) в виде водных растворов высокой концентрации сна­чала резко уменьшает чувствительность кожи, а затем разрушает ее. Действие фенола на организм заключается в основном в разру­шении эритроцитов. При попадании фенола в желудок появляют­ся рвота, понос, в моче обнаруживается гемоглобин. У пострадав­шего резко падает температура, появляются судороги, челюсти силь­но сжаты. При втирании препарата в кожу (это может произойти, например, при случайном попадании кристаллов фенола в обувь) возможны поражения со смертельным исходом.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При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работе с фенолом необходимо защищать глаза очками, а руки — перчатками. Рукава и ворот должны быть плотно застег­нуты. Необходимо следить, чтобы кристаллы фенола не попали в обувь. После работы с фенолом следует тщательно вымыть руки с мылом под проточной водой.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При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попадании на кожу нужно промыть пораженное место 10-40%-м этиловым спиртом, растительным маслом. При отрав­лении через рот сначала промывают желудок теплой водой, а за­тем розовым раствором перманганата калия КмnО</a:t>
            </a:r>
            <a:r>
              <a:rPr lang="ru-RU" sz="20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или 10%-м этиловым спиртом, потом снова чистой водой. Промыва­ние продолжается до исчезновения запаха фенола в рвотной массе. После этого нужно дать яичный белок — как обволакивающее. </a:t>
            </a:r>
          </a:p>
        </p:txBody>
      </p:sp>
      <p:pic>
        <p:nvPicPr>
          <p:cNvPr id="4" name="046. Взаимодействие фенола с бромной водой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352038" y="6506054"/>
            <a:ext cx="435986" cy="319193"/>
          </a:xfrm>
          <a:prstGeom prst="rect">
            <a:avLst/>
          </a:prstGeom>
        </p:spPr>
      </p:pic>
      <p:pic>
        <p:nvPicPr>
          <p:cNvPr id="6" name="065. Качественная реакция на фенол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803025" y="6554821"/>
            <a:ext cx="369375" cy="2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333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07504" y="44624"/>
            <a:ext cx="8856984" cy="57606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Применение фенолов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539552" y="942223"/>
            <a:ext cx="7738366" cy="5544616"/>
            <a:chOff x="340" y="980"/>
            <a:chExt cx="5005" cy="288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2290" y="1888"/>
              <a:ext cx="1043" cy="953"/>
            </a:xfrm>
            <a:prstGeom prst="ellipse">
              <a:avLst/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3600" b="1" i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latin typeface="Times New Roman" pitchFamily="18" charset="0"/>
                  <a:cs typeface="Times New Roman" pitchFamily="18" charset="0"/>
                </a:rPr>
                <a:t>Фенол</a:t>
              </a:r>
            </a:p>
          </p:txBody>
        </p:sp>
        <p:sp>
          <p:nvSpPr>
            <p:cNvPr id="6" name="AutoShape 14"/>
            <p:cNvSpPr>
              <a:spLocks noChangeArrowheads="1"/>
            </p:cNvSpPr>
            <p:nvPr/>
          </p:nvSpPr>
          <p:spPr bwMode="auto">
            <a:xfrm>
              <a:off x="2109" y="980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 dirty="0"/>
                <a:t>Синтетические</a:t>
              </a:r>
            </a:p>
            <a:p>
              <a:pPr algn="ctr"/>
              <a:r>
                <a:rPr lang="ru-RU" b="1" i="1" dirty="0"/>
                <a:t>волокна</a:t>
              </a:r>
            </a:p>
          </p:txBody>
        </p:sp>
        <p:sp>
          <p:nvSpPr>
            <p:cNvPr id="7" name="AutoShape 15"/>
            <p:cNvSpPr>
              <a:spLocks noChangeArrowheads="1"/>
            </p:cNvSpPr>
            <p:nvPr/>
          </p:nvSpPr>
          <p:spPr bwMode="auto">
            <a:xfrm>
              <a:off x="3652" y="1519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/>
                <a:t>Пестициды</a:t>
              </a:r>
            </a:p>
          </p:txBody>
        </p:sp>
        <p:sp>
          <p:nvSpPr>
            <p:cNvPr id="8" name="AutoShape 18"/>
            <p:cNvSpPr>
              <a:spLocks noChangeArrowheads="1"/>
            </p:cNvSpPr>
            <p:nvPr/>
          </p:nvSpPr>
          <p:spPr bwMode="auto">
            <a:xfrm>
              <a:off x="703" y="1480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700" b="1" i="1" dirty="0" err="1"/>
                <a:t>Фенолформаль</a:t>
              </a:r>
              <a:r>
                <a:rPr lang="ru-RU" sz="1700" b="1" i="1" dirty="0"/>
                <a:t>-</a:t>
              </a:r>
            </a:p>
            <a:p>
              <a:pPr algn="ctr"/>
              <a:r>
                <a:rPr lang="ru-RU" sz="1700" b="1" i="1" dirty="0" err="1"/>
                <a:t>дегидные</a:t>
              </a:r>
              <a:r>
                <a:rPr lang="ru-RU" sz="1700" b="1" i="1" dirty="0"/>
                <a:t> смолы</a:t>
              </a:r>
            </a:p>
          </p:txBody>
        </p:sp>
        <p:sp>
          <p:nvSpPr>
            <p:cNvPr id="9" name="AutoShape 19"/>
            <p:cNvSpPr>
              <a:spLocks noChangeArrowheads="1"/>
            </p:cNvSpPr>
            <p:nvPr/>
          </p:nvSpPr>
          <p:spPr bwMode="auto">
            <a:xfrm>
              <a:off x="340" y="2251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/>
                <a:t>Моющие </a:t>
              </a:r>
            </a:p>
            <a:p>
              <a:pPr algn="ctr"/>
              <a:r>
                <a:rPr lang="ru-RU" b="1" i="1"/>
                <a:t>средства</a:t>
              </a:r>
            </a:p>
          </p:txBody>
        </p:sp>
        <p:sp>
          <p:nvSpPr>
            <p:cNvPr id="10" name="AutoShape 20"/>
            <p:cNvSpPr>
              <a:spLocks noChangeArrowheads="1"/>
            </p:cNvSpPr>
            <p:nvPr/>
          </p:nvSpPr>
          <p:spPr bwMode="auto">
            <a:xfrm>
              <a:off x="749" y="2976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/>
                <a:t>Антисептики</a:t>
              </a:r>
            </a:p>
          </p:txBody>
        </p:sp>
        <p:sp>
          <p:nvSpPr>
            <p:cNvPr id="11" name="AutoShape 23"/>
            <p:cNvSpPr>
              <a:spLocks noChangeArrowheads="1"/>
            </p:cNvSpPr>
            <p:nvPr/>
          </p:nvSpPr>
          <p:spPr bwMode="auto">
            <a:xfrm>
              <a:off x="4030" y="2226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/>
                <a:t>Лаки,</a:t>
              </a:r>
            </a:p>
            <a:p>
              <a:pPr algn="ctr"/>
              <a:r>
                <a:rPr lang="ru-RU" b="1" i="1"/>
                <a:t>краски</a:t>
              </a:r>
            </a:p>
          </p:txBody>
        </p:sp>
        <p:sp>
          <p:nvSpPr>
            <p:cNvPr id="12" name="AutoShape 24"/>
            <p:cNvSpPr>
              <a:spLocks noChangeArrowheads="1"/>
            </p:cNvSpPr>
            <p:nvPr/>
          </p:nvSpPr>
          <p:spPr bwMode="auto">
            <a:xfrm>
              <a:off x="3651" y="2931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b="1" i="1" dirty="0"/>
                <a:t>Медицинские</a:t>
              </a:r>
            </a:p>
            <a:p>
              <a:pPr algn="ctr"/>
              <a:r>
                <a:rPr lang="ru-RU" b="1" i="1" dirty="0"/>
                <a:t>препараты</a:t>
              </a:r>
            </a:p>
          </p:txBody>
        </p:sp>
        <p:sp>
          <p:nvSpPr>
            <p:cNvPr id="13" name="AutoShape 25"/>
            <p:cNvSpPr>
              <a:spLocks noChangeArrowheads="1"/>
            </p:cNvSpPr>
            <p:nvPr/>
          </p:nvSpPr>
          <p:spPr bwMode="auto">
            <a:xfrm>
              <a:off x="2200" y="3406"/>
              <a:ext cx="1315" cy="454"/>
            </a:xfrm>
            <a:prstGeom prst="roundRect">
              <a:avLst>
                <a:gd name="adj" fmla="val 16667"/>
              </a:avLst>
            </a:prstGeom>
            <a:grpFill/>
            <a:ln w="57150" cmpd="thickThin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i="1"/>
                <a:t>Сахарин</a:t>
              </a:r>
            </a:p>
          </p:txBody>
        </p:sp>
        <p:sp>
          <p:nvSpPr>
            <p:cNvPr id="14" name="AutoShape 27"/>
            <p:cNvSpPr>
              <a:spLocks noChangeArrowheads="1"/>
            </p:cNvSpPr>
            <p:nvPr/>
          </p:nvSpPr>
          <p:spPr bwMode="auto">
            <a:xfrm>
              <a:off x="3424" y="2296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AutoShape 28"/>
            <p:cNvSpPr>
              <a:spLocks noChangeArrowheads="1"/>
            </p:cNvSpPr>
            <p:nvPr/>
          </p:nvSpPr>
          <p:spPr bwMode="auto">
            <a:xfrm flipH="1">
              <a:off x="1882" y="2296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AutoShape 29"/>
            <p:cNvSpPr>
              <a:spLocks noChangeArrowheads="1"/>
            </p:cNvSpPr>
            <p:nvPr/>
          </p:nvSpPr>
          <p:spPr bwMode="auto">
            <a:xfrm rot="16200000" flipH="1">
              <a:off x="2677" y="2998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30"/>
            <p:cNvSpPr>
              <a:spLocks noChangeArrowheads="1"/>
            </p:cNvSpPr>
            <p:nvPr/>
          </p:nvSpPr>
          <p:spPr bwMode="auto">
            <a:xfrm rot="16200000" flipH="1">
              <a:off x="2677" y="2998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AutoShape 33"/>
            <p:cNvSpPr>
              <a:spLocks noChangeArrowheads="1"/>
            </p:cNvSpPr>
            <p:nvPr/>
          </p:nvSpPr>
          <p:spPr bwMode="auto">
            <a:xfrm rot="5400000" flipH="1">
              <a:off x="2653" y="1547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AutoShape 34"/>
            <p:cNvSpPr>
              <a:spLocks noChangeArrowheads="1"/>
            </p:cNvSpPr>
            <p:nvPr/>
          </p:nvSpPr>
          <p:spPr bwMode="auto">
            <a:xfrm rot="1476391" flipH="1">
              <a:off x="2064" y="1842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AutoShape 35"/>
            <p:cNvSpPr>
              <a:spLocks noChangeArrowheads="1"/>
            </p:cNvSpPr>
            <p:nvPr/>
          </p:nvSpPr>
          <p:spPr bwMode="auto">
            <a:xfrm rot="-1476391">
              <a:off x="3289" y="1887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AutoShape 36"/>
            <p:cNvSpPr>
              <a:spLocks noChangeArrowheads="1"/>
            </p:cNvSpPr>
            <p:nvPr/>
          </p:nvSpPr>
          <p:spPr bwMode="auto">
            <a:xfrm rot="-1476391" flipH="1" flipV="1">
              <a:off x="2155" y="2749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AutoShape 39"/>
            <p:cNvSpPr>
              <a:spLocks noChangeArrowheads="1"/>
            </p:cNvSpPr>
            <p:nvPr/>
          </p:nvSpPr>
          <p:spPr bwMode="auto">
            <a:xfrm rot="1476391" flipV="1">
              <a:off x="3243" y="2704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grp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2058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15616" y="-171400"/>
            <a:ext cx="67691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4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Фенолы</a:t>
            </a:r>
            <a:r>
              <a:rPr lang="ru-RU" sz="4400" b="1" i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 в растениях</a:t>
            </a:r>
          </a:p>
        </p:txBody>
      </p:sp>
      <p:pic>
        <p:nvPicPr>
          <p:cNvPr id="7" name="Picture 3" descr="20-1"/>
          <p:cNvPicPr>
            <a:picLocks noChangeAspect="1" noChangeArrowheads="1"/>
          </p:cNvPicPr>
          <p:nvPr/>
        </p:nvPicPr>
        <p:blipFill>
          <a:blip r:embed="rId2" cstate="email">
            <a:lum bright="-18000" contrast="36000"/>
          </a:blip>
          <a:srcRect/>
          <a:stretch>
            <a:fillRect/>
          </a:stretch>
        </p:blipFill>
        <p:spPr bwMode="auto">
          <a:xfrm>
            <a:off x="109784" y="620689"/>
            <a:ext cx="8926712" cy="3876678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Picture 10" descr="Тимьян обыкновенный. Типовой вид рода. Общий вид цветущих растен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4663789"/>
            <a:ext cx="2910641" cy="207757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</p:pic>
      <p:pic>
        <p:nvPicPr>
          <p:cNvPr id="9" name="Picture 14" descr="Salix alba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56213" y="4653533"/>
            <a:ext cx="2780283" cy="2087835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</p:pic>
      <p:pic>
        <p:nvPicPr>
          <p:cNvPr id="10" name="Picture 16" descr="ena_701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75856" y="4653533"/>
            <a:ext cx="2783193" cy="2087835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8781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4844"/>
            <a:ext cx="4536504" cy="340237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tx1">
                <a:lumMod val="95000"/>
                <a:lumOff val="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7" y="3717032"/>
            <a:ext cx="3141159" cy="223224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tx1">
                <a:lumMod val="95000"/>
                <a:lumOff val="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917577"/>
            <a:ext cx="2248301" cy="1686226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824844"/>
            <a:ext cx="3066197" cy="2299648"/>
          </a:xfrm>
          <a:prstGeom prst="round2DiagRect">
            <a:avLst>
              <a:gd name="adj1" fmla="val 16667"/>
              <a:gd name="adj2" fmla="val 0"/>
            </a:avLst>
          </a:prstGeom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5104"/>
            <a:ext cx="3138594" cy="2353946"/>
          </a:xfrm>
          <a:prstGeom prst="round2DiagRect">
            <a:avLst>
              <a:gd name="adj1" fmla="val 16667"/>
              <a:gd name="adj2" fmla="val 0"/>
            </a:avLst>
          </a:prstGeom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44624"/>
            <a:ext cx="8856984" cy="57606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Физиологическое действие фенола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37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1340768"/>
            <a:ext cx="6552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Домашнее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задание: </a:t>
            </a:r>
          </a:p>
          <a:p>
            <a:pPr algn="ctr"/>
            <a:r>
              <a:rPr lang="ru-RU" sz="4000" b="1" dirty="0">
                <a:latin typeface="Arial" pitchFamily="34" charset="0"/>
                <a:cs typeface="Arial" pitchFamily="34" charset="0"/>
              </a:rPr>
              <a:t>§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8.5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упр. 10,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11.</a:t>
            </a:r>
            <a:r>
              <a:rPr lang="kk-KZ" sz="4000" dirty="0"/>
              <a:t> </a:t>
            </a:r>
            <a:endParaRPr lang="kk-KZ" sz="4000" dirty="0" smtClean="0"/>
          </a:p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Подготовится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к хим. диктанту по теме: спирты и фенолы. </a:t>
            </a:r>
            <a:endParaRPr lang="kk-KZ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55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419872" y="1772816"/>
            <a:ext cx="45719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51520" y="548680"/>
            <a:ext cx="8568952" cy="5544616"/>
          </a:xfrm>
          <a:prstGeom prst="round2Diag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"Не в количестве знаний заключается образование, а в полном понимании и искусном применении всего того, что знаешь".</a:t>
            </a:r>
          </a:p>
          <a:p>
            <a:endParaRPr lang="ru-RU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Адольф </a:t>
            </a:r>
            <a:r>
              <a:rPr lang="ru-RU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Дистервег</a:t>
            </a:r>
            <a:endParaRPr lang="ru-RU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43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132856"/>
            <a:ext cx="5616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9461" y="3501008"/>
            <a:ext cx="5358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Подготовила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к.х.н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А.Б.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Садвокасова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8993" y="6021288"/>
            <a:ext cx="1204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2015 г.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4689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958</Words>
  <Application>Microsoft Office PowerPoint</Application>
  <PresentationFormat>Экран (4:3)</PresentationFormat>
  <Paragraphs>158</Paragraphs>
  <Slides>23</Slides>
  <Notes>0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Image</vt:lpstr>
      <vt:lpstr>Слайд 1</vt:lpstr>
      <vt:lpstr>Слайд 2</vt:lpstr>
      <vt:lpstr>  ■ Изучить свойства фенола на основе состава и строения молекулы.  ■развивать умения применять ИКТ, совершенствовать умения вести учебный диалог, отстаивать свою точку зрения, навыки самостоятельной работы с учебным материалом.    ■ содействовать воспитанию взаимопомощи,        культуры общения, обеспечить развитие        интереса к химии посредством интересных     фактов, мультимедийных средств обучения,       бережного отношения к окружающей среде и     здоровью человека.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Домника</cp:lastModifiedBy>
  <cp:revision>249</cp:revision>
  <dcterms:created xsi:type="dcterms:W3CDTF">2014-02-25T16:54:01Z</dcterms:created>
  <dcterms:modified xsi:type="dcterms:W3CDTF">2016-08-28T06:55:09Z</dcterms:modified>
</cp:coreProperties>
</file>