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77" autoAdjust="0"/>
    <p:restoredTop sz="94660"/>
  </p:normalViewPr>
  <p:slideViewPr>
    <p:cSldViewPr>
      <p:cViewPr varScale="1">
        <p:scale>
          <a:sx n="104" d="100"/>
          <a:sy n="104" d="100"/>
        </p:scale>
        <p:origin x="-16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F19A7625-9203-42C6-9E10-1F7844615BAA}"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19A7625-9203-42C6-9E10-1F7844615BAA}"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F19A7625-9203-42C6-9E10-1F7844615BAA}"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19A7625-9203-42C6-9E10-1F7844615BAA}"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31C4E24-A740-47E2-9FA6-41F15B332ED6}" type="datetimeFigureOut">
              <a:rPr lang="ru-RU" smtClean="0"/>
              <a:t>13.05.2009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19A7625-9203-42C6-9E10-1F7844615BA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31C4E24-A740-47E2-9FA6-41F15B332ED6}" type="datetimeFigureOut">
              <a:rPr lang="ru-RU" smtClean="0"/>
              <a:t>13.05.2009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19A7625-9203-42C6-9E10-1F7844615BAA}"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                 Землетрясение</a:t>
            </a:r>
            <a:endParaRPr lang="ru-RU" dirty="0"/>
          </a:p>
        </p:txBody>
      </p:sp>
      <p:sp>
        <p:nvSpPr>
          <p:cNvPr id="3" name="Подзаголовок 2"/>
          <p:cNvSpPr>
            <a:spLocks noGrp="1"/>
          </p:cNvSpPr>
          <p:nvPr>
            <p:ph type="subTitle" idx="1"/>
          </p:nvPr>
        </p:nvSpPr>
        <p:spPr>
          <a:xfrm>
            <a:off x="1000100" y="1850064"/>
            <a:ext cx="7839100" cy="3150572"/>
          </a:xfrm>
        </p:spPr>
        <p:txBody>
          <a:bodyPr/>
          <a:lstStyle/>
          <a:p>
            <a:r>
              <a:rPr lang="ru-RU" dirty="0" smtClean="0"/>
              <a:t>                 Последствия землетрясения</a:t>
            </a:r>
            <a:endParaRPr lang="ru-RU" dirty="0"/>
          </a:p>
        </p:txBody>
      </p:sp>
      <p:pic>
        <p:nvPicPr>
          <p:cNvPr id="1026" name="Picture 2" descr="E:\Фильмы\For Geography\1.bmp"/>
          <p:cNvPicPr>
            <a:picLocks noChangeAspect="1" noChangeArrowheads="1"/>
          </p:cNvPicPr>
          <p:nvPr/>
        </p:nvPicPr>
        <p:blipFill>
          <a:blip r:embed="rId2"/>
          <a:srcRect/>
          <a:stretch>
            <a:fillRect/>
          </a:stretch>
        </p:blipFill>
        <p:spPr bwMode="auto">
          <a:xfrm>
            <a:off x="2000232" y="2500306"/>
            <a:ext cx="4714908" cy="269581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ЗЕМЛЕТРЯСЕНИЕ, подземные толчки и колебания земной поверхности, возникающие в результате внезапных смещений и разрывов в земной коре или верхней части мантии и передающиеся на большие расстояния в виде упругих колебаний. Интенсивность землетрясений оценивается в сейсмических баллах (см. Сейсмическая шкала), для энергетической классификации землетрясений пользуются магнитудой (см. Рихтера шкала). Известно два главных сейсмических пояса: Тихоокеанский, охватывающий кольцом берега Тихого океана, и Средиземноморский, простирающийся через юг Евразии от Пиренейского п-ова на запад до Малайского арх. на востоке. В пределах океанов значительной сейсмической активностью отличаются срединно-океанические хребты. Наиболее известные катастрофические землетрясения: Лиссабонское 1755, Калифорнийское 1906, </a:t>
            </a:r>
            <a:r>
              <a:rPr lang="ru-RU" dirty="0" err="1" smtClean="0"/>
              <a:t>Мессинское</a:t>
            </a:r>
            <a:r>
              <a:rPr lang="ru-RU" dirty="0" smtClean="0"/>
              <a:t> 1908, Ашхабадское 1948, Чилийское 1960, </a:t>
            </a:r>
            <a:r>
              <a:rPr lang="ru-RU" dirty="0" err="1" smtClean="0"/>
              <a:t>Таншанское</a:t>
            </a:r>
            <a:r>
              <a:rPr lang="ru-RU" dirty="0" smtClean="0"/>
              <a:t> 1976, Армянское 1988, Иранское 1990.</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800" b="1" dirty="0" smtClean="0"/>
              <a:t>Общие сведения:</a:t>
            </a:r>
            <a:endParaRPr lang="ru-RU" sz="1800" b="1" dirty="0" smtClean="0"/>
          </a:p>
          <a:p>
            <a:r>
              <a:rPr lang="ru-RU" sz="1800" dirty="0" smtClean="0"/>
              <a:t>Сильные землетрясения носят катастрофический характер, уступая по числу жертв только тайфунам (цунами) и значительно опережая извержения вулканов. Материальный ущерб одного разрушительного землетрясения может составлять сотни миллионов долларов. Число слабых землетрясений гораздо больше, чем сильных. Так, из сотни тысяч землетрясений, ежегодно происходящих на Земле, только единицы катастрофических. Они высвобождают около 1020 Дж потенциальной сейсмической энергии, что составляет всего 0,01% тепловой энергии Земли, излучаемой в космическое пространство.</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china-earth-quake-14.jpg"/>
          <p:cNvPicPr>
            <a:picLocks noGrp="1" noChangeAspect="1"/>
          </p:cNvPicPr>
          <p:nvPr>
            <p:ph idx="1"/>
          </p:nvPr>
        </p:nvPicPr>
        <p:blipFill>
          <a:blip r:embed="rId2"/>
          <a:stretch>
            <a:fillRect/>
          </a:stretch>
        </p:blipFill>
        <p:spPr>
          <a:xfrm>
            <a:off x="3582438" y="1447800"/>
            <a:ext cx="3204673" cy="48006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800" b="1" dirty="0" smtClean="0"/>
              <a:t>Где и почему происходят </a:t>
            </a:r>
            <a:r>
              <a:rPr lang="ru-RU" sz="1800" b="1" dirty="0" smtClean="0"/>
              <a:t>землетрясения?</a:t>
            </a:r>
            <a:endParaRPr lang="ru-RU" sz="1800" b="1" dirty="0" smtClean="0"/>
          </a:p>
          <a:p>
            <a:r>
              <a:rPr lang="ru-RU" sz="1800" dirty="0" smtClean="0"/>
              <a:t> Территориальное распределение землетрясений неравномерно. Оно определяется перемещением и взаимодействием </a:t>
            </a:r>
            <a:r>
              <a:rPr lang="ru-RU" sz="1800" dirty="0" err="1" smtClean="0"/>
              <a:t>литосферных</a:t>
            </a:r>
            <a:r>
              <a:rPr lang="ru-RU" sz="1800" dirty="0" smtClean="0"/>
              <a:t> плит. Главный сейсмический пояс, в котором выделяется до 80% всей сейсмической энергии, расположен в Тихом океане в районе глубоководных желобов, где происходит </a:t>
            </a:r>
            <a:r>
              <a:rPr lang="ru-RU" sz="1800" dirty="0" err="1" smtClean="0"/>
              <a:t>подвигание</a:t>
            </a:r>
            <a:r>
              <a:rPr lang="ru-RU" sz="1800" dirty="0" smtClean="0"/>
              <a:t> холодных </a:t>
            </a:r>
            <a:r>
              <a:rPr lang="ru-RU" sz="1800" dirty="0" err="1" smtClean="0"/>
              <a:t>литосферных</a:t>
            </a:r>
            <a:r>
              <a:rPr lang="ru-RU" sz="1800" dirty="0" smtClean="0"/>
              <a:t> плит под континент. Остальная энергия выделяется в Евроазиатском складчатом поясе в местах столкновения Евроазиатской плиты с Индийской и Африканской плитами и в районах срединно-океанических хребтов в условиях растяжения литосферы (см. Рифтов мировая система).</a:t>
            </a:r>
            <a:endParaRPr lang="ru-RU"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10.jpg"/>
          <p:cNvPicPr>
            <a:picLocks noGrp="1" noChangeAspect="1"/>
          </p:cNvPicPr>
          <p:nvPr>
            <p:ph idx="1"/>
          </p:nvPr>
        </p:nvPicPr>
        <p:blipFill>
          <a:blip r:embed="rId2"/>
          <a:stretch>
            <a:fillRect/>
          </a:stretch>
        </p:blipFill>
        <p:spPr>
          <a:xfrm>
            <a:off x="3756024" y="1476035"/>
            <a:ext cx="2959115" cy="4586628"/>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800" b="1" dirty="0" smtClean="0"/>
              <a:t>Параметры </a:t>
            </a:r>
            <a:r>
              <a:rPr lang="ru-RU" sz="1800" b="1" dirty="0" smtClean="0"/>
              <a:t>землетрясений:</a:t>
            </a:r>
            <a:endParaRPr lang="ru-RU" sz="1800" b="1" dirty="0" smtClean="0"/>
          </a:p>
          <a:p>
            <a:r>
              <a:rPr lang="ru-RU" sz="1800" dirty="0" smtClean="0"/>
              <a:t>Очаги землетрясений располагаются на глубинах до 700 км, но большая часть (3/4) сейсмической энергии выделяется в очагах, находящихся на глубине до 70 км. Размер очага катастрофических землетрясений может достигать 100x1000 км. Его положение и место начала перемещения масс (гипоцентр) определяют путем регистрации сейсмических волн, возникающих при землетрясениях (у слабых землетрясений очаг и гипоцентр совпадают). Проекция гипоцентра на земную поверхность именуется эпицентром. Вокруг него располагается область наибольших разрушений (эпицентральная, или </a:t>
            </a:r>
            <a:r>
              <a:rPr lang="ru-RU" sz="1800" dirty="0" err="1" smtClean="0"/>
              <a:t>плейстосейстовая</a:t>
            </a:r>
            <a:r>
              <a:rPr lang="ru-RU" sz="1800" dirty="0" smtClean="0"/>
              <a:t>, область).</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northeast_quake_nyww101.jpg"/>
          <p:cNvPicPr>
            <a:picLocks noGrp="1" noChangeAspect="1"/>
          </p:cNvPicPr>
          <p:nvPr>
            <p:ph idx="1"/>
          </p:nvPr>
        </p:nvPicPr>
        <p:blipFill>
          <a:blip r:embed="rId2"/>
          <a:stretch>
            <a:fillRect/>
          </a:stretch>
        </p:blipFill>
        <p:spPr>
          <a:xfrm>
            <a:off x="2210914" y="1571612"/>
            <a:ext cx="6085646" cy="3989479"/>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fontScale="55000" lnSpcReduction="20000"/>
          </a:bodyPr>
          <a:lstStyle/>
          <a:p>
            <a:r>
              <a:rPr lang="ru-RU" b="1" dirty="0" smtClean="0"/>
              <a:t>Интенсивность </a:t>
            </a:r>
            <a:r>
              <a:rPr lang="ru-RU" b="1" dirty="0" smtClean="0"/>
              <a:t>землетрясений:</a:t>
            </a:r>
            <a:endParaRPr lang="ru-RU" b="1" dirty="0" smtClean="0"/>
          </a:p>
          <a:p>
            <a:r>
              <a:rPr lang="ru-RU" dirty="0" smtClean="0"/>
              <a:t>Интенсивность проявления землетрясений на поверхности измеряется в баллах и зависит от глубины очага и магнитуды землетрясения, служащей мерой его энергии. Максимальное известное значение магнитуды приближается к 9. Магнитуда связана с полной энергией землетрясения, но эта зависимость не прямая, а логарифмическая, с увеличением магнитуды на единицу энергия возрастает в 100 раз, т. е. при толчке с магнитудой 6 высвобождается в 100 раз больше энергии, чем при магнитуде 5, и в 10 000 больше, чем при магнитуде 4. Часто в средствах массовой информации, оповещающих о сейсмических катастрофах, отождествляется шкала магнитуд (Рихтера шкала) и сейсмическая шкала интенсивности, измеряемая в сейсмических баллах, т. к. журналисты, сообщающие о 12 баллах «по шкале Рихтера», путают магнитуду с интенсивностью. Интенсивность тем больше, чем ближе очаг расположен к поверхности, так, напр., если очаг землетрясения с магнитудой, равной 8, находится на глубине 10 км, то на поверхности интенсивность составит 11-12 баллов; при той же магнитуде, но на глубине 40-50 км воздействие на поверхности уменьшается до 9-10 баллов. </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fontScale="55000" lnSpcReduction="20000"/>
          </a:bodyPr>
          <a:lstStyle/>
          <a:p>
            <a:r>
              <a:rPr lang="ru-RU" sz="3300" b="1" dirty="0" smtClean="0"/>
              <a:t>Сейсмические шкалы Как далеко распространяется влияние землетрясений? </a:t>
            </a:r>
            <a:endParaRPr lang="ru-RU" sz="3300" b="1" dirty="0" smtClean="0"/>
          </a:p>
          <a:p>
            <a:r>
              <a:rPr lang="ru-RU" sz="3300" dirty="0" smtClean="0"/>
              <a:t>Сейсмические </a:t>
            </a:r>
            <a:r>
              <a:rPr lang="ru-RU" sz="3300" dirty="0" smtClean="0"/>
              <a:t>движения сложны, но поддаются классификации. Существует большое число сейсмических шкал, которые можно свести к трем основным группам. В России применяется наиболее широко используемая в мире 12-балльная шкала МSK-64 (</a:t>
            </a:r>
            <a:r>
              <a:rPr lang="ru-RU" sz="3300" dirty="0" err="1" smtClean="0"/>
              <a:t>Медведева-Шпонхойера-Карника</a:t>
            </a:r>
            <a:r>
              <a:rPr lang="ru-RU" sz="3300" dirty="0" smtClean="0"/>
              <a:t>), восходящая к шкале </a:t>
            </a:r>
            <a:r>
              <a:rPr lang="ru-RU" sz="3300" dirty="0" err="1" smtClean="0"/>
              <a:t>Меркали-Канкани</a:t>
            </a:r>
            <a:r>
              <a:rPr lang="ru-RU" sz="3300" dirty="0" smtClean="0"/>
              <a:t> (1902), в странах Латинской Америки принята 10-балльная шкала </a:t>
            </a:r>
            <a:r>
              <a:rPr lang="ru-RU" sz="3300" dirty="0" err="1" smtClean="0"/>
              <a:t>Росси-Фореля</a:t>
            </a:r>
            <a:r>
              <a:rPr lang="ru-RU" sz="3300" dirty="0" smtClean="0"/>
              <a:t> (1883), в Японии — 7-балльная шкала. Оценка интенсивности, в основу которой положены бытовые последствия землетрясения, легко различаемые даже неопытным наблюдателем, в сейсмических шкалах разных стран различна. Напр., в Австралии одну из степеней сотрясения сравнивают с тем «как лошадь трется о столб веранды», в Европе такой же сейсмический эффект описывается так — «начинают звонить колокола», в Японии фигурирует «опрокинутый каменный фонарик». В наиболее простом и удобном виде ощущения и наблюдения представлены в схематизированной краткой описательной шкале (вариант MSK), которой может пользоваться каждый.</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fontScale="40000" lnSpcReduction="20000"/>
          </a:bodyPr>
          <a:lstStyle/>
          <a:p>
            <a:r>
              <a:rPr lang="ru-RU" dirty="0" smtClean="0"/>
              <a:t>Балл — Проявление на поверхности</a:t>
            </a:r>
          </a:p>
          <a:p>
            <a:r>
              <a:rPr lang="ru-RU" b="1" dirty="0" smtClean="0"/>
              <a:t>1</a:t>
            </a:r>
            <a:r>
              <a:rPr lang="ru-RU" dirty="0" smtClean="0"/>
              <a:t> — Не ощущается никем, регистрируется только сейсмическими приборами</a:t>
            </a:r>
          </a:p>
          <a:p>
            <a:r>
              <a:rPr lang="ru-RU" b="1" dirty="0" smtClean="0"/>
              <a:t>2</a:t>
            </a:r>
            <a:r>
              <a:rPr lang="ru-RU" dirty="0" smtClean="0"/>
              <a:t> — Ощущается иногда людьми, находящимися в спокойном состоянии</a:t>
            </a:r>
          </a:p>
          <a:p>
            <a:r>
              <a:rPr lang="ru-RU" b="1" dirty="0" smtClean="0"/>
              <a:t>3</a:t>
            </a:r>
            <a:r>
              <a:rPr lang="ru-RU" dirty="0" smtClean="0"/>
              <a:t> — Ощущается немногими, более сильно проявляется в помещении на верхних этажах</a:t>
            </a:r>
          </a:p>
          <a:p>
            <a:r>
              <a:rPr lang="ru-RU" b="1" dirty="0" smtClean="0"/>
              <a:t>4</a:t>
            </a:r>
            <a:r>
              <a:rPr lang="ru-RU" dirty="0" smtClean="0"/>
              <a:t> — Ощущается многими (особенно в помещении), в ночное время некоторые просыпаются. Возможен звон посуды, дребезжание стекол, хлопки дверей</a:t>
            </a:r>
          </a:p>
          <a:p>
            <a:r>
              <a:rPr lang="ru-RU" b="1" dirty="0" smtClean="0"/>
              <a:t>5</a:t>
            </a:r>
            <a:r>
              <a:rPr lang="ru-RU" dirty="0" smtClean="0"/>
              <a:t> — Ощущается почти всеми, многие ночью просыпаются. Качание висячих предметов, трещины в оконных стеклах и штукатурке</a:t>
            </a:r>
          </a:p>
          <a:p>
            <a:r>
              <a:rPr lang="ru-RU" b="1" dirty="0" smtClean="0"/>
              <a:t>6</a:t>
            </a:r>
            <a:r>
              <a:rPr lang="ru-RU" dirty="0" smtClean="0"/>
              <a:t> — Ощущается всеми, осыпается штукатурка, легкие разрушения зданий</a:t>
            </a:r>
          </a:p>
          <a:p>
            <a:r>
              <a:rPr lang="ru-RU" b="1" dirty="0" smtClean="0"/>
              <a:t>7</a:t>
            </a:r>
            <a:r>
              <a:rPr lang="ru-RU" dirty="0" smtClean="0"/>
              <a:t> — Трещины в штукатурке и откалывание отдельных кусков, тонкие трещины в стенах. Толчки ощущаются в автомобилях</a:t>
            </a:r>
          </a:p>
          <a:p>
            <a:r>
              <a:rPr lang="ru-RU" b="1" dirty="0" smtClean="0"/>
              <a:t>8</a:t>
            </a:r>
            <a:r>
              <a:rPr lang="ru-RU" dirty="0" smtClean="0"/>
              <a:t> — Большие трещины в стенах, падение труб, памятников. Трещины на крутых склонах и на сырой почве</a:t>
            </a:r>
          </a:p>
          <a:p>
            <a:r>
              <a:rPr lang="ru-RU" b="1" dirty="0" smtClean="0"/>
              <a:t>9</a:t>
            </a:r>
            <a:r>
              <a:rPr lang="ru-RU" dirty="0" smtClean="0"/>
              <a:t> — Обрушение стен, перекрытий кровли в некоторых зданиях, разрывы подземных трубопроводов</a:t>
            </a:r>
          </a:p>
          <a:p>
            <a:r>
              <a:rPr lang="ru-RU" b="1" dirty="0" smtClean="0"/>
              <a:t>10</a:t>
            </a:r>
            <a:r>
              <a:rPr lang="ru-RU" dirty="0" smtClean="0"/>
              <a:t> — Обвалы многих зданий, искривление железнодорожных рельсов. Оползни, обвалы, трещины (до 1 м) в грунте</a:t>
            </a:r>
          </a:p>
          <a:p>
            <a:r>
              <a:rPr lang="ru-RU" b="1" dirty="0" smtClean="0"/>
              <a:t>11</a:t>
            </a:r>
            <a:r>
              <a:rPr lang="ru-RU" dirty="0" smtClean="0"/>
              <a:t> — Многочисленные широкие трещины в земле, обвалы в горах, обрушение мостов, только немногие каменные здания сохраняют устойчивость</a:t>
            </a:r>
          </a:p>
          <a:p>
            <a:r>
              <a:rPr lang="ru-RU" b="1" dirty="0" smtClean="0"/>
              <a:t>12</a:t>
            </a:r>
            <a:r>
              <a:rPr lang="ru-RU" dirty="0" smtClean="0"/>
              <a:t> — Значительные изменения рельефа, отклонение течения рек, предметы подбрасываются в воздух, тотальное разрушение сооружений</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схемы землетрясения.bmp"/>
          <p:cNvPicPr>
            <a:picLocks noGrp="1" noChangeAspect="1"/>
          </p:cNvPicPr>
          <p:nvPr>
            <p:ph idx="1"/>
          </p:nvPr>
        </p:nvPicPr>
        <p:blipFill>
          <a:blip r:embed="rId2"/>
          <a:stretch>
            <a:fillRect/>
          </a:stretch>
        </p:blipFill>
        <p:spPr>
          <a:xfrm>
            <a:off x="2786050" y="1207815"/>
            <a:ext cx="4786346" cy="5228959"/>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900" b="1" dirty="0" smtClean="0"/>
              <a:t>Как далеко распространяется влияние землетрясений</a:t>
            </a:r>
            <a:r>
              <a:rPr lang="ru-RU" sz="1900" dirty="0" smtClean="0"/>
              <a:t>?</a:t>
            </a:r>
          </a:p>
          <a:p>
            <a:r>
              <a:rPr lang="ru-RU" sz="1900" dirty="0" smtClean="0"/>
              <a:t>Сильные землетрясения могут ощущаться на расстоянии тысячи и более километров. Так в </a:t>
            </a:r>
            <a:r>
              <a:rPr lang="ru-RU" sz="1900" dirty="0" err="1" smtClean="0"/>
              <a:t>асейсмичной</a:t>
            </a:r>
            <a:r>
              <a:rPr lang="ru-RU" sz="1900" dirty="0" smtClean="0"/>
              <a:t> Москве время от времени наблюдаются толчки интенсивностью до 3 баллов, служащие «эхом» катастрофических карпатских землетрясений в горах </a:t>
            </a:r>
            <a:r>
              <a:rPr lang="ru-RU" sz="1900" dirty="0" err="1" smtClean="0"/>
              <a:t>Вранча</a:t>
            </a:r>
            <a:r>
              <a:rPr lang="ru-RU" sz="1900" dirty="0" smtClean="0"/>
              <a:t> в Румынии, эти же землетрясения в близкой к Румынии Молдавии ощущаются как 7-8-балльные.</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800" b="1" dirty="0" smtClean="0"/>
              <a:t>Длительность </a:t>
            </a:r>
            <a:r>
              <a:rPr lang="ru-RU" sz="1800" b="1" dirty="0" smtClean="0"/>
              <a:t>землетрясений:</a:t>
            </a:r>
            <a:endParaRPr lang="ru-RU" sz="1800" b="1" dirty="0" smtClean="0"/>
          </a:p>
          <a:p>
            <a:r>
              <a:rPr lang="ru-RU" sz="1800" dirty="0" smtClean="0"/>
              <a:t>Продолжительность землетрясений различна, часто число подземных толчков образует рой землетрясений, включающих предшествующие (</a:t>
            </a:r>
            <a:r>
              <a:rPr lang="ru-RU" sz="1800" dirty="0" err="1" smtClean="0"/>
              <a:t>форшоки</a:t>
            </a:r>
            <a:r>
              <a:rPr lang="ru-RU" sz="1800" dirty="0" smtClean="0"/>
              <a:t>) и последующие (</a:t>
            </a:r>
            <a:r>
              <a:rPr lang="ru-RU" sz="1800" dirty="0" err="1" smtClean="0"/>
              <a:t>афтершоки</a:t>
            </a:r>
            <a:r>
              <a:rPr lang="ru-RU" sz="1800" dirty="0" smtClean="0"/>
              <a:t>) толчки. Распределение наиболее сильного толчка (главного землетрясения) внутри роя носит случайный характер. Магнитуда сильнейшего </a:t>
            </a:r>
            <a:r>
              <a:rPr lang="ru-RU" sz="1800" dirty="0" err="1" smtClean="0"/>
              <a:t>афтершока</a:t>
            </a:r>
            <a:r>
              <a:rPr lang="ru-RU" sz="1800" dirty="0" smtClean="0"/>
              <a:t> меньше на 1,2, чем у основного толчка, эти </a:t>
            </a:r>
            <a:r>
              <a:rPr lang="ru-RU" sz="1800" dirty="0" err="1" smtClean="0"/>
              <a:t>афтершоки</a:t>
            </a:r>
            <a:r>
              <a:rPr lang="ru-RU" sz="1800" dirty="0" smtClean="0"/>
              <a:t> сопровождаются своими вторичными сериями последующих толчков. Напр., землетрясение, происшедшее на о. </a:t>
            </a:r>
            <a:r>
              <a:rPr lang="ru-RU" sz="1800" dirty="0" err="1" smtClean="0"/>
              <a:t>Лисса</a:t>
            </a:r>
            <a:r>
              <a:rPr lang="ru-RU" sz="1800" dirty="0" smtClean="0"/>
              <a:t> в Средиземном м., длилось три года, общее число толчков за период 1870-73 составило 86 тысяч.</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fontScale="47500" lnSpcReduction="20000"/>
          </a:bodyPr>
          <a:lstStyle/>
          <a:p>
            <a:r>
              <a:rPr lang="ru-RU" sz="4200" b="1" dirty="0" smtClean="0"/>
              <a:t>Почему люди гибнут при </a:t>
            </a:r>
            <a:r>
              <a:rPr lang="ru-RU" sz="4200" b="1" dirty="0" smtClean="0"/>
              <a:t>землетрясениях:</a:t>
            </a:r>
            <a:endParaRPr lang="ru-RU" sz="4200" b="1" dirty="0" smtClean="0"/>
          </a:p>
          <a:p>
            <a:r>
              <a:rPr lang="ru-RU" dirty="0" smtClean="0"/>
              <a:t>Если землетрясения происходят в море, то они могут вызвать разрушительные волны — цунами, наиболее часто опустошающие побережья Тихого океана, как это произошло в 1933 в Японии и в 1952 на Камчатке.</a:t>
            </a:r>
          </a:p>
          <a:p>
            <a:r>
              <a:rPr lang="ru-RU" dirty="0" smtClean="0"/>
              <a:t>Общее число жертв землетрясений на планете за последние 500 лет составило около 5 млн. чел., почти половина из них приходится на Китай. Так в 1556 в китайской </a:t>
            </a:r>
            <a:r>
              <a:rPr lang="ru-RU" dirty="0" err="1" smtClean="0"/>
              <a:t>пров</a:t>
            </a:r>
            <a:r>
              <a:rPr lang="ru-RU" dirty="0" smtClean="0"/>
              <a:t>. </a:t>
            </a:r>
            <a:r>
              <a:rPr lang="ru-RU" dirty="0" err="1" smtClean="0"/>
              <a:t>Шэньси</a:t>
            </a:r>
            <a:r>
              <a:rPr lang="ru-RU" dirty="0" smtClean="0"/>
              <a:t> при землетрясении с магнитудой 8,1 погибло 830 тыс. чел., в 1976 в районе </a:t>
            </a:r>
            <a:r>
              <a:rPr lang="ru-RU" dirty="0" err="1" smtClean="0"/>
              <a:t>Таншан</a:t>
            </a:r>
            <a:r>
              <a:rPr lang="ru-RU" dirty="0" smtClean="0"/>
              <a:t> к востоку от Пекина землетрясение с магнитудой 7,8 вызвало гибель 240 тыс. чел. по официальным китайским данным (по данным американских сейсмологов до 1 млн. чел.). Исключительно тяжелые последствия связаны также с землетрясениями в 1737 в Калькутте (Индия), когда погибло 300 тыс. чел., в 1908 в Мессине (Италия) — 120 тыс. чел., в 1923 в Токио — 143 тыс. чел.</a:t>
            </a:r>
          </a:p>
          <a:p>
            <a:r>
              <a:rPr lang="ru-RU" dirty="0" smtClean="0"/>
              <a:t>Большие потери при землетрясениях обычно связаны с высокой плотностью населения, примитивными методами строительства, особенно характерными для бедных районов, при этом совсем не обязательно, чтобы землетрясение было сильным (напр., в 1960 в результате сейсмического толчка с магнитудой 5,8 погибло до 15 тыс. человек в </a:t>
            </a:r>
            <a:r>
              <a:rPr lang="ru-RU" dirty="0" err="1" smtClean="0"/>
              <a:t>Агадире</a:t>
            </a:r>
            <a:r>
              <a:rPr lang="ru-RU" dirty="0" smtClean="0"/>
              <a:t>, Марокко). Естественные явления — оползни, трещины играют меньшую роль. Катастрофические последствия землетрясения можно предотвратить, улучшив качество построек, т. к. большая часть людей гибнет под их обломками. Полезно также воспользоваться советом — во время землетрясения не выбегать на улицу, а лучше укрыться в дверном проеме или под крепкой плитой или доской (столом), способных выдержать вес обрушивающегося груза.</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80.jpg"/>
          <p:cNvPicPr>
            <a:picLocks noGrp="1" noChangeAspect="1"/>
          </p:cNvPicPr>
          <p:nvPr>
            <p:ph idx="1"/>
          </p:nvPr>
        </p:nvPicPr>
        <p:blipFill>
          <a:blip r:embed="rId2"/>
          <a:stretch>
            <a:fillRect/>
          </a:stretch>
        </p:blipFill>
        <p:spPr>
          <a:xfrm>
            <a:off x="2136775" y="1562100"/>
            <a:ext cx="6096000" cy="4572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sp>
        <p:nvSpPr>
          <p:cNvPr id="3" name="Содержимое 2"/>
          <p:cNvSpPr>
            <a:spLocks noGrp="1"/>
          </p:cNvSpPr>
          <p:nvPr>
            <p:ph idx="1"/>
          </p:nvPr>
        </p:nvSpPr>
        <p:spPr/>
        <p:txBody>
          <a:bodyPr>
            <a:normAutofit/>
          </a:bodyPr>
          <a:lstStyle/>
          <a:p>
            <a:r>
              <a:rPr lang="ru-RU" sz="1800" b="1" dirty="0" smtClean="0"/>
              <a:t>Сейсмограф:</a:t>
            </a:r>
            <a:endParaRPr lang="ru-RU" sz="1800" b="1" dirty="0" smtClean="0"/>
          </a:p>
          <a:p>
            <a:r>
              <a:rPr lang="ru-RU" sz="1800" dirty="0" smtClean="0"/>
              <a:t>Впервые инструментальные наблюдения появились в Китае, где в 132 Чан </a:t>
            </a:r>
            <a:r>
              <a:rPr lang="ru-RU" sz="1800" dirty="0" err="1" smtClean="0"/>
              <a:t>Хен</a:t>
            </a:r>
            <a:r>
              <a:rPr lang="ru-RU" sz="1800" dirty="0" smtClean="0"/>
              <a:t> изобрел сейсмоскоп, представлявший собой искусно сделанный сосуд. На внешней стороне сосуда, с размещенным внутри маятником, по кругу были выгравированы головы драконов, держащих в пасти шарики. При качании маятника от землетрясения один или несколько шариков выпадали в открытые рты лягушек, размещенных у основания сосудов таким образом, чтобы лягушки могли их проглотить. Современный сейсмограф представляет собой комплект приборов, регистрирующих колебания грунта при землетрясении и преобразующих их в электрический сигнал, записываемый на сейсмограммах в аналоговой и цифровой форме. Однако, по-прежнему, основным чувствительным элементом служит маятник с грузом.</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D1%84%D0%BE%D1%82%D0%BE-%D0%B4%D0%BD%D1%8F.jpg"/>
          <p:cNvPicPr>
            <a:picLocks noGrp="1" noChangeAspect="1"/>
          </p:cNvPicPr>
          <p:nvPr>
            <p:ph idx="1"/>
          </p:nvPr>
        </p:nvPicPr>
        <p:blipFill>
          <a:blip r:embed="rId2"/>
          <a:stretch>
            <a:fillRect/>
          </a:stretch>
        </p:blipFill>
        <p:spPr>
          <a:xfrm>
            <a:off x="2327275" y="1695450"/>
            <a:ext cx="5715000" cy="43053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Землетрясение</a:t>
            </a:r>
            <a:endParaRPr lang="ru-RU" dirty="0"/>
          </a:p>
        </p:txBody>
      </p:sp>
      <p:pic>
        <p:nvPicPr>
          <p:cNvPr id="4" name="Содержимое 3" descr="1.jpg"/>
          <p:cNvPicPr>
            <a:picLocks noGrp="1" noChangeAspect="1"/>
          </p:cNvPicPr>
          <p:nvPr>
            <p:ph idx="1"/>
          </p:nvPr>
        </p:nvPicPr>
        <p:blipFill>
          <a:blip r:embed="rId2"/>
          <a:stretch>
            <a:fillRect/>
          </a:stretch>
        </p:blipFill>
        <p:spPr>
          <a:xfrm>
            <a:off x="2803522" y="1714488"/>
            <a:ext cx="4749816" cy="3562362"/>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r>
              <a:rPr lang="ru-RU" dirty="0" smtClean="0"/>
              <a:t>               Землетрясение</a:t>
            </a:r>
            <a:endParaRPr lang="ru-RU" dirty="0"/>
          </a:p>
        </p:txBody>
      </p:sp>
      <p:pic>
        <p:nvPicPr>
          <p:cNvPr id="4" name="Содержимое 3" descr="buildings.jpg"/>
          <p:cNvPicPr>
            <a:picLocks noGrp="1" noChangeAspect="1"/>
          </p:cNvPicPr>
          <p:nvPr>
            <p:ph idx="1"/>
          </p:nvPr>
        </p:nvPicPr>
        <p:blipFill>
          <a:blip r:embed="rId2"/>
          <a:stretch>
            <a:fillRect/>
          </a:stretch>
        </p:blipFill>
        <p:spPr>
          <a:xfrm>
            <a:off x="2446337" y="1857364"/>
            <a:ext cx="5727140" cy="381477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r>
              <a:rPr lang="ru-RU" dirty="0" smtClean="0"/>
              <a:t>               Землетрясение</a:t>
            </a:r>
            <a:endParaRPr lang="ru-RU" dirty="0"/>
          </a:p>
        </p:txBody>
      </p:sp>
      <p:pic>
        <p:nvPicPr>
          <p:cNvPr id="4" name="Содержимое 3" descr="china-2.jpg"/>
          <p:cNvPicPr>
            <a:picLocks noGrp="1" noChangeAspect="1"/>
          </p:cNvPicPr>
          <p:nvPr>
            <p:ph idx="1"/>
          </p:nvPr>
        </p:nvPicPr>
        <p:blipFill>
          <a:blip r:embed="rId2"/>
          <a:stretch>
            <a:fillRect/>
          </a:stretch>
        </p:blipFill>
        <p:spPr>
          <a:xfrm>
            <a:off x="2143108" y="1643050"/>
            <a:ext cx="5625865" cy="4082116"/>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r>
              <a:rPr lang="ru-RU" dirty="0" smtClean="0"/>
              <a:t>               Землетрясение</a:t>
            </a:r>
            <a:endParaRPr lang="ru-RU" dirty="0"/>
          </a:p>
        </p:txBody>
      </p:sp>
      <p:pic>
        <p:nvPicPr>
          <p:cNvPr id="4" name="Содержимое 3" descr="Kina-skjelv_mai08080_75939e.jpg"/>
          <p:cNvPicPr>
            <a:picLocks noGrp="1" noChangeAspect="1"/>
          </p:cNvPicPr>
          <p:nvPr>
            <p:ph idx="1"/>
          </p:nvPr>
        </p:nvPicPr>
        <p:blipFill>
          <a:blip r:embed="rId2"/>
          <a:stretch>
            <a:fillRect/>
          </a:stretch>
        </p:blipFill>
        <p:spPr>
          <a:xfrm>
            <a:off x="2075970" y="1714488"/>
            <a:ext cx="6074000" cy="4029087"/>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32</TotalTime>
  <Words>1536</Words>
  <Application>Microsoft Office PowerPoint</Application>
  <PresentationFormat>Экран (4:3)</PresentationFormat>
  <Paragraphs>57</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Солнцестояние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lpstr>                Землетрясение</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Землетрясение</dc:title>
  <dc:creator>Даниил</dc:creator>
  <cp:lastModifiedBy>Даниил</cp:lastModifiedBy>
  <cp:revision>4</cp:revision>
  <dcterms:created xsi:type="dcterms:W3CDTF">2009-05-13T16:18:53Z</dcterms:created>
  <dcterms:modified xsi:type="dcterms:W3CDTF">2009-05-13T16:51:36Z</dcterms:modified>
</cp:coreProperties>
</file>