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3" r:id="rId3"/>
    <p:sldId id="274" r:id="rId4"/>
    <p:sldId id="259" r:id="rId5"/>
    <p:sldId id="266" r:id="rId6"/>
    <p:sldId id="261" r:id="rId7"/>
    <p:sldId id="275" r:id="rId8"/>
    <p:sldId id="268" r:id="rId9"/>
    <p:sldId id="263" r:id="rId10"/>
    <p:sldId id="264" r:id="rId11"/>
    <p:sldId id="276" r:id="rId12"/>
    <p:sldId id="267" r:id="rId13"/>
    <p:sldId id="269" r:id="rId14"/>
    <p:sldId id="258" r:id="rId15"/>
    <p:sldId id="270" r:id="rId16"/>
    <p:sldId id="277" r:id="rId17"/>
    <p:sldId id="271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85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9ABBE4D-8234-466E-849D-7114D3163868}" type="datetimeFigureOut">
              <a:rPr lang="ru-RU" smtClean="0"/>
              <a:t>15.09.2015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F606BC-0D7D-469A-B125-C6FB53DAAA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1352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9ABBE4D-8234-466E-849D-7114D3163868}" type="datetimeFigureOut">
              <a:rPr lang="ru-RU" smtClean="0"/>
              <a:t>15.09.2015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F606BC-0D7D-469A-B125-C6FB53DAAA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93282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9ABBE4D-8234-466E-849D-7114D3163868}" type="datetimeFigureOut">
              <a:rPr lang="ru-RU" smtClean="0"/>
              <a:t>15.09.2015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F606BC-0D7D-469A-B125-C6FB53DAAA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93951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9ABBE4D-8234-466E-849D-7114D3163868}" type="datetimeFigureOut">
              <a:rPr lang="ru-RU" smtClean="0"/>
              <a:t>15.09.2015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F606BC-0D7D-469A-B125-C6FB53DAAA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36371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9ABBE4D-8234-466E-849D-7114D3163868}" type="datetimeFigureOut">
              <a:rPr lang="ru-RU" smtClean="0"/>
              <a:t>15.09.2015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F606BC-0D7D-469A-B125-C6FB53DAAA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99786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9ABBE4D-8234-466E-849D-7114D3163868}" type="datetimeFigureOut">
              <a:rPr lang="ru-RU" smtClean="0"/>
              <a:t>15.09.2015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F606BC-0D7D-469A-B125-C6FB53DAAA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9642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9ABBE4D-8234-466E-849D-7114D3163868}" type="datetimeFigureOut">
              <a:rPr lang="ru-RU" smtClean="0"/>
              <a:t>15.09.2015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F606BC-0D7D-469A-B125-C6FB53DAAA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67672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9ABBE4D-8234-466E-849D-7114D3163868}" type="datetimeFigureOut">
              <a:rPr lang="ru-RU" smtClean="0"/>
              <a:t>15.09.2015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F606BC-0D7D-469A-B125-C6FB53DAAA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78319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9ABBE4D-8234-466E-849D-7114D3163868}" type="datetimeFigureOut">
              <a:rPr lang="ru-RU" smtClean="0"/>
              <a:t>15.09.2015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F606BC-0D7D-469A-B125-C6FB53DAAA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29442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9ABBE4D-8234-466E-849D-7114D3163868}" type="datetimeFigureOut">
              <a:rPr lang="ru-RU" smtClean="0"/>
              <a:t>15.09.2015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F606BC-0D7D-469A-B125-C6FB53DAAA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27107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9ABBE4D-8234-466E-849D-7114D3163868}" type="datetimeFigureOut">
              <a:rPr lang="ru-RU" smtClean="0"/>
              <a:t>15.09.2015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F606BC-0D7D-469A-B125-C6FB53DAAA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22435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99ABBE4D-8234-466E-849D-7114D3163868}" type="datetimeFigureOut">
              <a:rPr lang="ru-RU" smtClean="0"/>
              <a:t>15.09.2015</a:t>
            </a:fld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5EF606BC-0D7D-469A-B125-C6FB53DAAA56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произведения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8 урок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48721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00113" y="333375"/>
            <a:ext cx="7772400" cy="574675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ВОТ ТАК ПРАВИЛЬНО!</a:t>
            </a:r>
          </a:p>
        </p:txBody>
      </p:sp>
      <p:pic>
        <p:nvPicPr>
          <p:cNvPr id="4099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1760538"/>
            <a:ext cx="3462337" cy="4333875"/>
          </a:xfrm>
          <a:prstGeom prst="rect">
            <a:avLst/>
          </a:prstGeom>
          <a:noFill/>
          <a:ln w="57150">
            <a:solidFill>
              <a:schemeClr val="accent1"/>
            </a:solidFill>
            <a:miter lim="800000"/>
            <a:headEnd/>
            <a:tailEnd/>
          </a:ln>
        </p:spPr>
      </p:pic>
      <p:pic>
        <p:nvPicPr>
          <p:cNvPr id="4100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22850" y="1785938"/>
            <a:ext cx="3448050" cy="4237037"/>
          </a:xfrm>
          <a:prstGeom prst="rect">
            <a:avLst/>
          </a:prstGeom>
          <a:noFill/>
          <a:ln w="57150">
            <a:solidFill>
              <a:schemeClr val="accent1"/>
            </a:solidFill>
            <a:miter lim="800000"/>
            <a:headEnd/>
            <a:tailEnd/>
          </a:ln>
        </p:spPr>
      </p:pic>
      <p:sp>
        <p:nvSpPr>
          <p:cNvPr id="4101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E85C211-92DB-4392-A87D-D1E92B1AE2B6}" type="slidenum">
              <a:rPr lang="ru-RU" smtClean="0"/>
              <a:pPr>
                <a:defRPr/>
              </a:pPr>
              <a:t>2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1444226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850900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ВОТ ТАК ПРАВИЛЬНО!</a:t>
            </a:r>
          </a:p>
        </p:txBody>
      </p:sp>
      <p:pic>
        <p:nvPicPr>
          <p:cNvPr id="5123" name="Picture 5"/>
          <p:cNvPicPr>
            <a:picLocks noChangeAspect="1" noChangeArrowheads="1"/>
          </p:cNvPicPr>
          <p:nvPr/>
        </p:nvPicPr>
        <p:blipFill>
          <a:blip r:embed="rId2" cstate="print"/>
          <a:srcRect l="2182" t="3029" r="2182" b="3029"/>
          <a:stretch>
            <a:fillRect/>
          </a:stretch>
        </p:blipFill>
        <p:spPr bwMode="auto">
          <a:xfrm>
            <a:off x="304800" y="3590925"/>
            <a:ext cx="3978275" cy="2827338"/>
          </a:xfrm>
          <a:prstGeom prst="rect">
            <a:avLst/>
          </a:prstGeom>
          <a:noFill/>
          <a:ln w="57150">
            <a:solidFill>
              <a:srgbClr val="00B0F0"/>
            </a:solidFill>
            <a:miter lim="800000"/>
            <a:headEnd/>
            <a:tailEnd/>
          </a:ln>
        </p:spPr>
      </p:pic>
      <p:pic>
        <p:nvPicPr>
          <p:cNvPr id="5124" name="Picture 6"/>
          <p:cNvPicPr>
            <a:picLocks noChangeAspect="1" noChangeArrowheads="1"/>
          </p:cNvPicPr>
          <p:nvPr/>
        </p:nvPicPr>
        <p:blipFill>
          <a:blip r:embed="rId3" cstate="print"/>
          <a:srcRect l="2068" t="3006" r="6201" b="3006"/>
          <a:stretch>
            <a:fillRect/>
          </a:stretch>
        </p:blipFill>
        <p:spPr bwMode="auto">
          <a:xfrm>
            <a:off x="4522788" y="1165225"/>
            <a:ext cx="4175125" cy="2935288"/>
          </a:xfrm>
          <a:prstGeom prst="rect">
            <a:avLst/>
          </a:prstGeom>
          <a:noFill/>
          <a:ln w="57150">
            <a:solidFill>
              <a:srgbClr val="00B0F0"/>
            </a:solidFill>
            <a:miter lim="800000"/>
            <a:headEnd/>
            <a:tailEnd/>
          </a:ln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475989-D17E-4D4C-9A6F-077AA7834ECD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600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сканирование0014"/>
          <p:cNvPicPr>
            <a:picLocks noChangeAspect="1" noChangeArrowheads="1"/>
          </p:cNvPicPr>
          <p:nvPr/>
        </p:nvPicPr>
        <p:blipFill>
          <a:blip r:embed="rId2" cstate="print">
            <a:lum bright="-18000" contras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476250"/>
            <a:ext cx="5562600" cy="528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2354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 smtClean="0"/>
              <a:t>Работа по учебнику стр.22</a:t>
            </a:r>
            <a:endParaRPr lang="ru-RU" sz="32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24" t="13010" r="4673" b="77158"/>
          <a:stretch/>
        </p:blipFill>
        <p:spPr>
          <a:xfrm>
            <a:off x="797713" y="1562245"/>
            <a:ext cx="7560839" cy="1579418"/>
          </a:xfrm>
          <a:ln>
            <a:solidFill>
              <a:schemeClr val="accent3">
                <a:lumMod val="65000"/>
              </a:schemeClr>
            </a:solidFill>
          </a:ln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4945712" y="3158188"/>
            <a:ext cx="2160587" cy="631176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altLang="ru-RU" sz="3200" dirty="0">
                <a:solidFill>
                  <a:srgbClr val="000000"/>
                </a:solidFill>
              </a:rPr>
              <a:t>52 ∙ 63</a:t>
            </a:r>
            <a:endParaRPr lang="ru-RU" altLang="ru-RU" sz="3200" dirty="0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4838555" y="4006849"/>
            <a:ext cx="2374900" cy="71913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altLang="ru-RU" sz="3200" dirty="0">
                <a:solidFill>
                  <a:srgbClr val="000000"/>
                </a:solidFill>
              </a:rPr>
              <a:t>312 ∙ 147   </a:t>
            </a:r>
            <a:endParaRPr lang="ru-RU" altLang="ru-RU" sz="3200" dirty="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2616550" y="4078287"/>
            <a:ext cx="1943100" cy="6477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altLang="ru-RU" sz="1100" dirty="0">
                <a:solidFill>
                  <a:srgbClr val="000000"/>
                </a:solidFill>
              </a:rPr>
              <a:t>  </a:t>
            </a:r>
            <a:r>
              <a:rPr lang="ru-RU" altLang="ru-RU" sz="3200" dirty="0">
                <a:solidFill>
                  <a:srgbClr val="000000"/>
                </a:solidFill>
              </a:rPr>
              <a:t>85 ∙ 147 </a:t>
            </a:r>
            <a:endParaRPr lang="ru-RU" altLang="ru-RU" sz="3200" dirty="0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2808288" y="3158187"/>
            <a:ext cx="1943100" cy="6477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altLang="ru-RU" sz="3200" dirty="0">
                <a:solidFill>
                  <a:srgbClr val="000000"/>
                </a:solidFill>
              </a:rPr>
              <a:t>52 ∙ 18</a:t>
            </a:r>
            <a:endParaRPr lang="ru-RU" altLang="ru-RU" sz="3200" dirty="0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827088" y="3141663"/>
            <a:ext cx="1800225" cy="6477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altLang="ru-RU" sz="3200" dirty="0" smtClean="0">
                <a:solidFill>
                  <a:srgbClr val="000000"/>
                </a:solidFill>
              </a:rPr>
              <a:t>24 </a:t>
            </a:r>
            <a:r>
              <a:rPr lang="ru-RU" altLang="ru-RU" sz="3200" dirty="0">
                <a:solidFill>
                  <a:srgbClr val="000000"/>
                </a:solidFill>
              </a:rPr>
              <a:t>∙ 7</a:t>
            </a:r>
            <a:endParaRPr lang="ru-RU" altLang="ru-RU" sz="3200" dirty="0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611561" y="4078287"/>
            <a:ext cx="1800200" cy="6477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altLang="ru-RU" sz="1100" dirty="0">
                <a:solidFill>
                  <a:srgbClr val="000000"/>
                </a:solidFill>
              </a:rPr>
              <a:t>  </a:t>
            </a:r>
            <a:r>
              <a:rPr lang="ru-RU" altLang="ru-RU" sz="3200" dirty="0">
                <a:solidFill>
                  <a:srgbClr val="000000"/>
                </a:solidFill>
              </a:rPr>
              <a:t>85 ∙ </a:t>
            </a:r>
            <a:r>
              <a:rPr lang="ru-RU" altLang="ru-RU" sz="3200" dirty="0" smtClean="0">
                <a:solidFill>
                  <a:srgbClr val="000000"/>
                </a:solidFill>
              </a:rPr>
              <a:t>63 </a:t>
            </a:r>
            <a:endParaRPr lang="ru-RU" altLang="ru-RU" sz="3200" dirty="0"/>
          </a:p>
        </p:txBody>
      </p:sp>
      <p:sp>
        <p:nvSpPr>
          <p:cNvPr id="14" name="Rectangle 16"/>
          <p:cNvSpPr>
            <a:spLocks noChangeArrowheads="1"/>
          </p:cNvSpPr>
          <p:nvPr/>
        </p:nvSpPr>
        <p:spPr bwMode="auto">
          <a:xfrm>
            <a:off x="1007617" y="4822965"/>
            <a:ext cx="2808288" cy="165576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altLang="ru-RU" sz="2800" i="1" dirty="0">
                <a:solidFill>
                  <a:srgbClr val="000000"/>
                </a:solidFill>
              </a:rPr>
              <a:t>a</a:t>
            </a:r>
            <a:r>
              <a:rPr lang="ru-RU" altLang="ru-RU" sz="2800" dirty="0">
                <a:solidFill>
                  <a:srgbClr val="000000"/>
                </a:solidFill>
              </a:rPr>
              <a:t>↑ ∙ </a:t>
            </a:r>
            <a:r>
              <a:rPr lang="ru-RU" altLang="ru-RU" sz="2800" i="1" dirty="0">
                <a:solidFill>
                  <a:srgbClr val="000000"/>
                </a:solidFill>
              </a:rPr>
              <a:t>b</a:t>
            </a:r>
          </a:p>
          <a:p>
            <a:r>
              <a:rPr lang="ru-RU" altLang="ru-RU" sz="2800" i="1" dirty="0">
                <a:solidFill>
                  <a:srgbClr val="000000"/>
                </a:solidFill>
              </a:rPr>
              <a:t>a</a:t>
            </a:r>
            <a:r>
              <a:rPr lang="ru-RU" altLang="ru-RU" sz="2800" dirty="0">
                <a:solidFill>
                  <a:srgbClr val="000000"/>
                </a:solidFill>
              </a:rPr>
              <a:t> ∙ </a:t>
            </a:r>
            <a:r>
              <a:rPr lang="ru-RU" altLang="ru-RU" sz="2800" i="1" dirty="0">
                <a:solidFill>
                  <a:srgbClr val="000000"/>
                </a:solidFill>
              </a:rPr>
              <a:t>b</a:t>
            </a:r>
            <a:r>
              <a:rPr lang="ru-RU" altLang="ru-RU" sz="2800" dirty="0">
                <a:solidFill>
                  <a:srgbClr val="000000"/>
                </a:solidFill>
              </a:rPr>
              <a:t>↑   =  </a:t>
            </a:r>
            <a:r>
              <a:rPr lang="ru-RU" altLang="ru-RU" sz="2800" i="1" dirty="0">
                <a:solidFill>
                  <a:srgbClr val="000000"/>
                </a:solidFill>
              </a:rPr>
              <a:t>c</a:t>
            </a:r>
            <a:r>
              <a:rPr lang="ru-RU" altLang="ru-RU" sz="2800" dirty="0">
                <a:solidFill>
                  <a:srgbClr val="000000"/>
                </a:solidFill>
              </a:rPr>
              <a:t>↑</a:t>
            </a:r>
          </a:p>
          <a:p>
            <a:pPr>
              <a:spcBef>
                <a:spcPts val="300"/>
              </a:spcBef>
            </a:pPr>
            <a:r>
              <a:rPr lang="ru-RU" altLang="ru-RU" sz="2800" i="1" dirty="0">
                <a:solidFill>
                  <a:srgbClr val="000000"/>
                </a:solidFill>
              </a:rPr>
              <a:t>a</a:t>
            </a:r>
            <a:r>
              <a:rPr lang="ru-RU" altLang="ru-RU" sz="2800" dirty="0">
                <a:solidFill>
                  <a:srgbClr val="000000"/>
                </a:solidFill>
              </a:rPr>
              <a:t>↑ ∙ </a:t>
            </a:r>
            <a:r>
              <a:rPr lang="ru-RU" altLang="ru-RU" sz="2800" i="1" dirty="0">
                <a:solidFill>
                  <a:srgbClr val="000000"/>
                </a:solidFill>
              </a:rPr>
              <a:t>b</a:t>
            </a:r>
            <a:r>
              <a:rPr lang="ru-RU" altLang="ru-RU" sz="2800" dirty="0">
                <a:solidFill>
                  <a:srgbClr val="000000"/>
                </a:solidFill>
              </a:rPr>
              <a:t>↑</a:t>
            </a:r>
            <a:endParaRPr lang="ru-RU" altLang="ru-RU" sz="2800" dirty="0"/>
          </a:p>
        </p:txBody>
      </p:sp>
      <p:sp>
        <p:nvSpPr>
          <p:cNvPr id="15" name="Rectangle 15"/>
          <p:cNvSpPr>
            <a:spLocks noChangeArrowheads="1"/>
          </p:cNvSpPr>
          <p:nvPr/>
        </p:nvSpPr>
        <p:spPr bwMode="auto">
          <a:xfrm>
            <a:off x="4283968" y="4795837"/>
            <a:ext cx="2592387" cy="165735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altLang="ru-RU" sz="2800" i="1" dirty="0">
                <a:solidFill>
                  <a:srgbClr val="000000"/>
                </a:solidFill>
              </a:rPr>
              <a:t>a</a:t>
            </a:r>
            <a:r>
              <a:rPr lang="ru-RU" altLang="ru-RU" sz="2800" dirty="0">
                <a:solidFill>
                  <a:srgbClr val="000000"/>
                </a:solidFill>
              </a:rPr>
              <a:t>↓ ∙ </a:t>
            </a:r>
            <a:r>
              <a:rPr lang="ru-RU" altLang="ru-RU" sz="2800" i="1" dirty="0">
                <a:solidFill>
                  <a:srgbClr val="000000"/>
                </a:solidFill>
              </a:rPr>
              <a:t>b</a:t>
            </a:r>
          </a:p>
          <a:p>
            <a:r>
              <a:rPr lang="ru-RU" altLang="ru-RU" sz="2800" i="1" dirty="0">
                <a:solidFill>
                  <a:srgbClr val="000000"/>
                </a:solidFill>
              </a:rPr>
              <a:t>a</a:t>
            </a:r>
            <a:r>
              <a:rPr lang="ru-RU" altLang="ru-RU" sz="2800" dirty="0">
                <a:solidFill>
                  <a:srgbClr val="000000"/>
                </a:solidFill>
              </a:rPr>
              <a:t> ∙ </a:t>
            </a:r>
            <a:r>
              <a:rPr lang="ru-RU" altLang="ru-RU" sz="2800" i="1" dirty="0">
                <a:solidFill>
                  <a:srgbClr val="000000"/>
                </a:solidFill>
              </a:rPr>
              <a:t>b</a:t>
            </a:r>
            <a:r>
              <a:rPr lang="ru-RU" altLang="ru-RU" sz="2800" dirty="0">
                <a:solidFill>
                  <a:srgbClr val="000000"/>
                </a:solidFill>
              </a:rPr>
              <a:t>↓   =  </a:t>
            </a:r>
            <a:r>
              <a:rPr lang="ru-RU" altLang="ru-RU" sz="2800" i="1" dirty="0">
                <a:solidFill>
                  <a:srgbClr val="000000"/>
                </a:solidFill>
              </a:rPr>
              <a:t>c</a:t>
            </a:r>
            <a:r>
              <a:rPr lang="ru-RU" altLang="ru-RU" sz="2800" dirty="0">
                <a:solidFill>
                  <a:srgbClr val="000000"/>
                </a:solidFill>
              </a:rPr>
              <a:t>↓</a:t>
            </a:r>
          </a:p>
          <a:p>
            <a:pPr>
              <a:spcBef>
                <a:spcPts val="400"/>
              </a:spcBef>
            </a:pPr>
            <a:r>
              <a:rPr lang="ru-RU" altLang="ru-RU" sz="2800" i="1" dirty="0">
                <a:solidFill>
                  <a:srgbClr val="000000"/>
                </a:solidFill>
              </a:rPr>
              <a:t>a</a:t>
            </a:r>
            <a:r>
              <a:rPr lang="ru-RU" altLang="ru-RU" sz="2800" dirty="0">
                <a:solidFill>
                  <a:srgbClr val="000000"/>
                </a:solidFill>
              </a:rPr>
              <a:t>↓ ∙ </a:t>
            </a:r>
            <a:r>
              <a:rPr lang="ru-RU" altLang="ru-RU" sz="2800" i="1" dirty="0">
                <a:solidFill>
                  <a:srgbClr val="000000"/>
                </a:solidFill>
              </a:rPr>
              <a:t>b</a:t>
            </a:r>
            <a:r>
              <a:rPr lang="ru-RU" altLang="ru-RU" sz="2800" dirty="0">
                <a:solidFill>
                  <a:srgbClr val="000000"/>
                </a:solidFill>
              </a:rPr>
              <a:t>↓</a:t>
            </a:r>
            <a:endParaRPr lang="ru-RU" altLang="ru-RU" sz="2800" dirty="0"/>
          </a:p>
        </p:txBody>
      </p:sp>
    </p:spTree>
    <p:extLst>
      <p:ext uri="{BB962C8B-B14F-4D97-AF65-F5344CB8AC3E}">
        <p14:creationId xmlns:p14="http://schemas.microsoft.com/office/powerpoint/2010/main" val="674377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9" grpId="0" animBg="1"/>
      <p:bldP spid="10" grpId="0" animBg="1"/>
      <p:bldP spid="11" grpId="0" animBg="1"/>
      <p:bldP spid="12" grpId="0" animBg="1"/>
      <p:bldP spid="14" grpId="0" animBg="1"/>
      <p:bldP spid="1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9" name="Rectangle 5"/>
          <p:cNvSpPr>
            <a:spLocks noChangeArrowheads="1"/>
          </p:cNvSpPr>
          <p:nvPr/>
        </p:nvSpPr>
        <p:spPr bwMode="auto">
          <a:xfrm>
            <a:off x="179388" y="260350"/>
            <a:ext cx="2089150" cy="6477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altLang="ru-RU" sz="3200">
                <a:solidFill>
                  <a:srgbClr val="000000"/>
                </a:solidFill>
              </a:rPr>
              <a:t>312 ∙ 200</a:t>
            </a:r>
            <a:endParaRPr lang="ru-RU" altLang="ru-RU" sz="3200"/>
          </a:p>
        </p:txBody>
      </p:sp>
      <p:sp>
        <p:nvSpPr>
          <p:cNvPr id="11270" name="Rectangle 6"/>
          <p:cNvSpPr>
            <a:spLocks noChangeArrowheads="1"/>
          </p:cNvSpPr>
          <p:nvPr/>
        </p:nvSpPr>
        <p:spPr bwMode="auto">
          <a:xfrm>
            <a:off x="3522590" y="260350"/>
            <a:ext cx="2232025" cy="6477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altLang="ru-RU" sz="3200" dirty="0">
                <a:solidFill>
                  <a:srgbClr val="000000"/>
                </a:solidFill>
              </a:rPr>
              <a:t>312 ∙ 147</a:t>
            </a:r>
          </a:p>
          <a:p>
            <a:r>
              <a:rPr lang="ru-RU" altLang="ru-RU" sz="1100" dirty="0">
                <a:solidFill>
                  <a:srgbClr val="000000"/>
                </a:solidFill>
              </a:rPr>
              <a:t>  </a:t>
            </a:r>
            <a:endParaRPr lang="ru-RU" altLang="ru-RU" dirty="0"/>
          </a:p>
        </p:txBody>
      </p:sp>
      <p:sp>
        <p:nvSpPr>
          <p:cNvPr id="11271" name="Rectangle 7"/>
          <p:cNvSpPr>
            <a:spLocks noChangeArrowheads="1"/>
          </p:cNvSpPr>
          <p:nvPr/>
        </p:nvSpPr>
        <p:spPr bwMode="auto">
          <a:xfrm>
            <a:off x="194108" y="1233488"/>
            <a:ext cx="2376487" cy="6477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altLang="ru-RU" sz="3200" dirty="0">
                <a:solidFill>
                  <a:srgbClr val="000000"/>
                </a:solidFill>
              </a:rPr>
              <a:t>85 ∙ 147</a:t>
            </a:r>
            <a:endParaRPr lang="ru-RU" altLang="ru-RU" sz="3200" dirty="0"/>
          </a:p>
        </p:txBody>
      </p:sp>
      <p:sp>
        <p:nvSpPr>
          <p:cNvPr id="11272" name="Rectangle 8"/>
          <p:cNvSpPr>
            <a:spLocks noChangeArrowheads="1"/>
          </p:cNvSpPr>
          <p:nvPr/>
        </p:nvSpPr>
        <p:spPr bwMode="auto">
          <a:xfrm>
            <a:off x="3522590" y="1221799"/>
            <a:ext cx="2376488" cy="6477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altLang="ru-RU" sz="3200" dirty="0">
                <a:solidFill>
                  <a:srgbClr val="000000"/>
                </a:solidFill>
              </a:rPr>
              <a:t>85 ∙ 100</a:t>
            </a:r>
            <a:endParaRPr lang="ru-RU" altLang="ru-RU" sz="3200" dirty="0"/>
          </a:p>
        </p:txBody>
      </p:sp>
      <p:sp>
        <p:nvSpPr>
          <p:cNvPr id="11273" name="Rectangle 9"/>
          <p:cNvSpPr>
            <a:spLocks noChangeArrowheads="1"/>
          </p:cNvSpPr>
          <p:nvPr/>
        </p:nvSpPr>
        <p:spPr bwMode="auto">
          <a:xfrm>
            <a:off x="269082" y="2203740"/>
            <a:ext cx="2592387" cy="6477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altLang="ru-RU" sz="3200" dirty="0">
                <a:solidFill>
                  <a:srgbClr val="000000"/>
                </a:solidFill>
              </a:rPr>
              <a:t>100 ∙ 63</a:t>
            </a:r>
          </a:p>
          <a:p>
            <a:endParaRPr lang="ru-RU" altLang="ru-RU" sz="3200" dirty="0"/>
          </a:p>
        </p:txBody>
      </p:sp>
      <p:sp>
        <p:nvSpPr>
          <p:cNvPr id="11274" name="Rectangle 10"/>
          <p:cNvSpPr>
            <a:spLocks noChangeArrowheads="1"/>
          </p:cNvSpPr>
          <p:nvPr/>
        </p:nvSpPr>
        <p:spPr bwMode="auto">
          <a:xfrm>
            <a:off x="3522590" y="2251364"/>
            <a:ext cx="2484437" cy="6477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altLang="ru-RU" sz="3200" dirty="0">
                <a:solidFill>
                  <a:srgbClr val="000000"/>
                </a:solidFill>
              </a:rPr>
              <a:t>52 ∙ 63</a:t>
            </a:r>
            <a:endParaRPr lang="ru-RU" altLang="ru-RU" sz="3200" dirty="0"/>
          </a:p>
        </p:txBody>
      </p:sp>
      <p:sp>
        <p:nvSpPr>
          <p:cNvPr id="11275" name="Rectangle 11"/>
          <p:cNvSpPr>
            <a:spLocks noChangeArrowheads="1"/>
          </p:cNvSpPr>
          <p:nvPr/>
        </p:nvSpPr>
        <p:spPr bwMode="auto">
          <a:xfrm>
            <a:off x="269082" y="3429000"/>
            <a:ext cx="2735263" cy="6477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altLang="ru-RU" sz="3200" dirty="0">
                <a:solidFill>
                  <a:srgbClr val="000000"/>
                </a:solidFill>
              </a:rPr>
              <a:t>52 ∙ 18</a:t>
            </a:r>
            <a:endParaRPr lang="ru-RU" altLang="ru-RU" sz="3200" dirty="0"/>
          </a:p>
        </p:txBody>
      </p:sp>
      <p:sp>
        <p:nvSpPr>
          <p:cNvPr id="11276" name="Rectangle 12"/>
          <p:cNvSpPr>
            <a:spLocks noChangeArrowheads="1"/>
          </p:cNvSpPr>
          <p:nvPr/>
        </p:nvSpPr>
        <p:spPr bwMode="auto">
          <a:xfrm>
            <a:off x="3500800" y="3429000"/>
            <a:ext cx="2663825" cy="6477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altLang="ru-RU" sz="3200" dirty="0">
                <a:solidFill>
                  <a:srgbClr val="000000"/>
                </a:solidFill>
              </a:rPr>
              <a:t>20 ∙ 18</a:t>
            </a:r>
            <a:endParaRPr lang="ru-RU" altLang="ru-RU" sz="3200" dirty="0"/>
          </a:p>
        </p:txBody>
      </p:sp>
      <p:sp>
        <p:nvSpPr>
          <p:cNvPr id="11277" name="Rectangle 13"/>
          <p:cNvSpPr>
            <a:spLocks noChangeArrowheads="1"/>
          </p:cNvSpPr>
          <p:nvPr/>
        </p:nvSpPr>
        <p:spPr bwMode="auto">
          <a:xfrm>
            <a:off x="3500799" y="4694671"/>
            <a:ext cx="2663825" cy="6477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altLang="ru-RU" sz="3200" dirty="0">
                <a:solidFill>
                  <a:srgbClr val="000000"/>
                </a:solidFill>
              </a:rPr>
              <a:t>20 ∙ 7</a:t>
            </a:r>
            <a:endParaRPr lang="ru-RU" altLang="ru-RU" sz="3200" dirty="0"/>
          </a:p>
        </p:txBody>
      </p:sp>
      <p:sp>
        <p:nvSpPr>
          <p:cNvPr id="11279" name="Rectangle 15"/>
          <p:cNvSpPr>
            <a:spLocks noChangeArrowheads="1"/>
          </p:cNvSpPr>
          <p:nvPr/>
        </p:nvSpPr>
        <p:spPr bwMode="auto">
          <a:xfrm>
            <a:off x="6300069" y="2743200"/>
            <a:ext cx="2592387" cy="165735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altLang="ru-RU" sz="2800" i="1" dirty="0">
                <a:solidFill>
                  <a:srgbClr val="000000"/>
                </a:solidFill>
              </a:rPr>
              <a:t>a</a:t>
            </a:r>
            <a:r>
              <a:rPr lang="ru-RU" altLang="ru-RU" sz="2800" dirty="0">
                <a:solidFill>
                  <a:srgbClr val="000000"/>
                </a:solidFill>
              </a:rPr>
              <a:t>↓ ∙ </a:t>
            </a:r>
            <a:r>
              <a:rPr lang="ru-RU" altLang="ru-RU" sz="2800" i="1" dirty="0">
                <a:solidFill>
                  <a:srgbClr val="000000"/>
                </a:solidFill>
              </a:rPr>
              <a:t>b</a:t>
            </a:r>
          </a:p>
          <a:p>
            <a:r>
              <a:rPr lang="ru-RU" altLang="ru-RU" sz="2800" i="1" dirty="0">
                <a:solidFill>
                  <a:srgbClr val="000000"/>
                </a:solidFill>
              </a:rPr>
              <a:t>a</a:t>
            </a:r>
            <a:r>
              <a:rPr lang="ru-RU" altLang="ru-RU" sz="2800" dirty="0">
                <a:solidFill>
                  <a:srgbClr val="000000"/>
                </a:solidFill>
              </a:rPr>
              <a:t> ∙ </a:t>
            </a:r>
            <a:r>
              <a:rPr lang="ru-RU" altLang="ru-RU" sz="2800" i="1" dirty="0">
                <a:solidFill>
                  <a:srgbClr val="000000"/>
                </a:solidFill>
              </a:rPr>
              <a:t>b</a:t>
            </a:r>
            <a:r>
              <a:rPr lang="ru-RU" altLang="ru-RU" sz="2800" dirty="0">
                <a:solidFill>
                  <a:srgbClr val="000000"/>
                </a:solidFill>
              </a:rPr>
              <a:t>↓   =  </a:t>
            </a:r>
            <a:r>
              <a:rPr lang="ru-RU" altLang="ru-RU" sz="2800" i="1" dirty="0">
                <a:solidFill>
                  <a:srgbClr val="000000"/>
                </a:solidFill>
              </a:rPr>
              <a:t>c</a:t>
            </a:r>
            <a:r>
              <a:rPr lang="ru-RU" altLang="ru-RU" sz="2800" dirty="0">
                <a:solidFill>
                  <a:srgbClr val="000000"/>
                </a:solidFill>
              </a:rPr>
              <a:t>↓</a:t>
            </a:r>
          </a:p>
          <a:p>
            <a:pPr>
              <a:spcBef>
                <a:spcPts val="400"/>
              </a:spcBef>
            </a:pPr>
            <a:r>
              <a:rPr lang="ru-RU" altLang="ru-RU" sz="2800" i="1" dirty="0">
                <a:solidFill>
                  <a:srgbClr val="000000"/>
                </a:solidFill>
              </a:rPr>
              <a:t>a</a:t>
            </a:r>
            <a:r>
              <a:rPr lang="ru-RU" altLang="ru-RU" sz="2800" dirty="0">
                <a:solidFill>
                  <a:srgbClr val="000000"/>
                </a:solidFill>
              </a:rPr>
              <a:t>↓ ∙ </a:t>
            </a:r>
            <a:r>
              <a:rPr lang="ru-RU" altLang="ru-RU" sz="2800" i="1" dirty="0">
                <a:solidFill>
                  <a:srgbClr val="000000"/>
                </a:solidFill>
              </a:rPr>
              <a:t>b</a:t>
            </a:r>
            <a:r>
              <a:rPr lang="ru-RU" altLang="ru-RU" sz="2800" dirty="0">
                <a:solidFill>
                  <a:srgbClr val="000000"/>
                </a:solidFill>
              </a:rPr>
              <a:t>↓</a:t>
            </a:r>
            <a:endParaRPr lang="ru-RU" altLang="ru-RU" sz="2800" dirty="0"/>
          </a:p>
        </p:txBody>
      </p:sp>
      <p:sp>
        <p:nvSpPr>
          <p:cNvPr id="11280" name="Rectangle 16"/>
          <p:cNvSpPr>
            <a:spLocks noChangeArrowheads="1"/>
          </p:cNvSpPr>
          <p:nvPr/>
        </p:nvSpPr>
        <p:spPr bwMode="auto">
          <a:xfrm>
            <a:off x="6084168" y="595602"/>
            <a:ext cx="2808288" cy="165576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altLang="ru-RU" sz="2800" i="1" dirty="0">
                <a:solidFill>
                  <a:srgbClr val="000000"/>
                </a:solidFill>
              </a:rPr>
              <a:t>a</a:t>
            </a:r>
            <a:r>
              <a:rPr lang="ru-RU" altLang="ru-RU" sz="2800" dirty="0">
                <a:solidFill>
                  <a:srgbClr val="000000"/>
                </a:solidFill>
              </a:rPr>
              <a:t>↑ ∙ </a:t>
            </a:r>
            <a:r>
              <a:rPr lang="ru-RU" altLang="ru-RU" sz="2800" i="1" dirty="0">
                <a:solidFill>
                  <a:srgbClr val="000000"/>
                </a:solidFill>
              </a:rPr>
              <a:t>b</a:t>
            </a:r>
          </a:p>
          <a:p>
            <a:r>
              <a:rPr lang="ru-RU" altLang="ru-RU" sz="2800" i="1" dirty="0">
                <a:solidFill>
                  <a:srgbClr val="000000"/>
                </a:solidFill>
              </a:rPr>
              <a:t>a</a:t>
            </a:r>
            <a:r>
              <a:rPr lang="ru-RU" altLang="ru-RU" sz="2800" dirty="0">
                <a:solidFill>
                  <a:srgbClr val="000000"/>
                </a:solidFill>
              </a:rPr>
              <a:t> ∙ </a:t>
            </a:r>
            <a:r>
              <a:rPr lang="ru-RU" altLang="ru-RU" sz="2800" i="1" dirty="0">
                <a:solidFill>
                  <a:srgbClr val="000000"/>
                </a:solidFill>
              </a:rPr>
              <a:t>b</a:t>
            </a:r>
            <a:r>
              <a:rPr lang="ru-RU" altLang="ru-RU" sz="2800" dirty="0">
                <a:solidFill>
                  <a:srgbClr val="000000"/>
                </a:solidFill>
              </a:rPr>
              <a:t>↑   =  </a:t>
            </a:r>
            <a:r>
              <a:rPr lang="ru-RU" altLang="ru-RU" sz="2800" i="1" dirty="0">
                <a:solidFill>
                  <a:srgbClr val="000000"/>
                </a:solidFill>
              </a:rPr>
              <a:t>c</a:t>
            </a:r>
            <a:r>
              <a:rPr lang="ru-RU" altLang="ru-RU" sz="2800" dirty="0">
                <a:solidFill>
                  <a:srgbClr val="000000"/>
                </a:solidFill>
              </a:rPr>
              <a:t>↑</a:t>
            </a:r>
          </a:p>
          <a:p>
            <a:pPr>
              <a:spcBef>
                <a:spcPts val="300"/>
              </a:spcBef>
            </a:pPr>
            <a:r>
              <a:rPr lang="ru-RU" altLang="ru-RU" sz="2800" i="1" dirty="0">
                <a:solidFill>
                  <a:srgbClr val="000000"/>
                </a:solidFill>
              </a:rPr>
              <a:t>a</a:t>
            </a:r>
            <a:r>
              <a:rPr lang="ru-RU" altLang="ru-RU" sz="2800" dirty="0">
                <a:solidFill>
                  <a:srgbClr val="000000"/>
                </a:solidFill>
              </a:rPr>
              <a:t>↑ ∙ </a:t>
            </a:r>
            <a:r>
              <a:rPr lang="ru-RU" altLang="ru-RU" sz="2800" i="1" dirty="0">
                <a:solidFill>
                  <a:srgbClr val="000000"/>
                </a:solidFill>
              </a:rPr>
              <a:t>b</a:t>
            </a:r>
            <a:r>
              <a:rPr lang="ru-RU" altLang="ru-RU" sz="2800" dirty="0">
                <a:solidFill>
                  <a:srgbClr val="000000"/>
                </a:solidFill>
              </a:rPr>
              <a:t>↑</a:t>
            </a:r>
            <a:endParaRPr lang="ru-RU" altLang="ru-RU" sz="2800" dirty="0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397022" y="4694671"/>
            <a:ext cx="2663825" cy="6477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altLang="ru-RU" sz="3200" dirty="0">
                <a:solidFill>
                  <a:srgbClr val="000000"/>
                </a:solidFill>
              </a:rPr>
              <a:t>20 ∙ 18</a:t>
            </a:r>
            <a:endParaRPr lang="ru-RU" altLang="ru-RU" sz="3200" dirty="0"/>
          </a:p>
        </p:txBody>
      </p:sp>
    </p:spTree>
    <p:extLst>
      <p:ext uri="{BB962C8B-B14F-4D97-AF65-F5344CB8AC3E}">
        <p14:creationId xmlns:p14="http://schemas.microsoft.com/office/powerpoint/2010/main" val="3255691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2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2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1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2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2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1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2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2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1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12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2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1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12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12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1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12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12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1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12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12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1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9" grpId="0" animBg="1"/>
      <p:bldP spid="11270" grpId="0" animBg="1"/>
      <p:bldP spid="11271" grpId="0" animBg="1"/>
      <p:bldP spid="11272" grpId="0" animBg="1"/>
      <p:bldP spid="11273" grpId="0" animBg="1"/>
      <p:bldP spid="11274" grpId="0" animBg="1"/>
      <p:bldP spid="11275" grpId="0" animBg="1"/>
      <p:bldP spid="11276" grpId="0" animBg="1"/>
      <p:bldP spid="11277" grpId="0" animBg="1"/>
      <p:bldP spid="11279" grpId="0" animBg="1"/>
      <p:bldP spid="11280" grpId="0" animBg="1"/>
      <p:bldP spid="1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5400" b="1" smtClean="0"/>
              <a:t>Читаем текст</a:t>
            </a:r>
          </a:p>
        </p:txBody>
      </p:sp>
      <p:sp>
        <p:nvSpPr>
          <p:cNvPr id="10243" name="Содержимое 2"/>
          <p:cNvSpPr>
            <a:spLocks noGrp="1"/>
          </p:cNvSpPr>
          <p:nvPr>
            <p:ph idx="1"/>
          </p:nvPr>
        </p:nvSpPr>
        <p:spPr>
          <a:xfrm>
            <a:off x="457200" y="1773238"/>
            <a:ext cx="8229600" cy="4352925"/>
          </a:xfrm>
        </p:spPr>
        <p:txBody>
          <a:bodyPr/>
          <a:lstStyle/>
          <a:p>
            <a:pPr>
              <a:buNone/>
            </a:pPr>
            <a:r>
              <a:rPr lang="en-US" altLang="ru-RU" sz="4800" dirty="0" smtClean="0">
                <a:solidFill>
                  <a:srgbClr val="FF3300"/>
                </a:solidFill>
              </a:rPr>
              <a:t>V </a:t>
            </a:r>
            <a:r>
              <a:rPr lang="ru-RU" altLang="ru-RU" sz="4800" dirty="0" smtClean="0"/>
              <a:t>– </a:t>
            </a:r>
            <a:r>
              <a:rPr lang="ru-RU" altLang="ru-RU" sz="4800" dirty="0"/>
              <a:t>новое</a:t>
            </a:r>
          </a:p>
          <a:p>
            <a:pPr>
              <a:buNone/>
            </a:pPr>
            <a:r>
              <a:rPr lang="ru-RU" altLang="ru-RU" sz="4800" dirty="0" smtClean="0">
                <a:solidFill>
                  <a:srgbClr val="FF3300"/>
                </a:solidFill>
              </a:rPr>
              <a:t>+ </a:t>
            </a:r>
            <a:r>
              <a:rPr lang="ru-RU" altLang="ru-RU" sz="4800" dirty="0" smtClean="0"/>
              <a:t>- знаю</a:t>
            </a:r>
          </a:p>
          <a:p>
            <a:pPr eaLnBrk="1" hangingPunct="1">
              <a:buFontTx/>
              <a:buNone/>
            </a:pPr>
            <a:r>
              <a:rPr lang="ru-RU" altLang="ru-RU" sz="4800" dirty="0" smtClean="0">
                <a:solidFill>
                  <a:srgbClr val="FF3300"/>
                </a:solidFill>
              </a:rPr>
              <a:t>?</a:t>
            </a:r>
            <a:r>
              <a:rPr lang="ru-RU" altLang="ru-RU" sz="4800" dirty="0" smtClean="0"/>
              <a:t> – не понял, есть вопрос.</a:t>
            </a:r>
          </a:p>
          <a:p>
            <a:pPr eaLnBrk="1" hangingPunct="1">
              <a:buFontTx/>
              <a:buNone/>
            </a:pPr>
            <a:endParaRPr lang="ru-RU" altLang="ru-RU" dirty="0" smtClean="0"/>
          </a:p>
        </p:txBody>
      </p:sp>
    </p:spTree>
    <p:extLst>
      <p:ext uri="{BB962C8B-B14F-4D97-AF65-F5344CB8AC3E}">
        <p14:creationId xmlns:p14="http://schemas.microsoft.com/office/powerpoint/2010/main" val="31614180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 smtClean="0"/>
              <a:t>Работа по учебнику стр.22</a:t>
            </a:r>
            <a:endParaRPr lang="ru-RU" sz="32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72" t="23418" r="8093" b="52094"/>
          <a:stretch/>
        </p:blipFill>
        <p:spPr>
          <a:xfrm>
            <a:off x="539552" y="1196752"/>
            <a:ext cx="7848872" cy="3888432"/>
          </a:xfrm>
          <a:ln>
            <a:solidFill>
              <a:schemeClr val="accent3">
                <a:lumMod val="6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741459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1116013" y="4652963"/>
            <a:ext cx="7272337" cy="158432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altLang="ru-RU" sz="3200">
                <a:solidFill>
                  <a:srgbClr val="000000"/>
                </a:solidFill>
              </a:rPr>
              <a:t>Найти значения полученных выражений и записать двойное неравенство</a:t>
            </a:r>
            <a:endParaRPr lang="ru-RU" altLang="ru-RU" sz="3200"/>
          </a:p>
        </p:txBody>
      </p:sp>
      <p:sp>
        <p:nvSpPr>
          <p:cNvPr id="13317" name="Rectangle 5"/>
          <p:cNvSpPr>
            <a:spLocks noChangeArrowheads="1"/>
          </p:cNvSpPr>
          <p:nvPr/>
        </p:nvSpPr>
        <p:spPr bwMode="auto">
          <a:xfrm>
            <a:off x="1116013" y="333375"/>
            <a:ext cx="7272337" cy="1582738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altLang="ru-RU" sz="3200">
                <a:solidFill>
                  <a:srgbClr val="000000"/>
                </a:solidFill>
              </a:rPr>
              <a:t>Заменить один или несколько множителей меньшими круглыми числами (нижняя граница)</a:t>
            </a:r>
            <a:endParaRPr lang="ru-RU" altLang="ru-RU" sz="3200"/>
          </a:p>
        </p:txBody>
      </p:sp>
      <p:sp>
        <p:nvSpPr>
          <p:cNvPr id="13318" name="Rectangle 6"/>
          <p:cNvSpPr>
            <a:spLocks noChangeArrowheads="1"/>
          </p:cNvSpPr>
          <p:nvPr/>
        </p:nvSpPr>
        <p:spPr bwMode="auto">
          <a:xfrm>
            <a:off x="1116013" y="2276475"/>
            <a:ext cx="7200900" cy="180022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altLang="ru-RU" sz="3200">
                <a:solidFill>
                  <a:srgbClr val="000000"/>
                </a:solidFill>
              </a:rPr>
              <a:t>Заменить один или несколько множителей большими круглыми числами (верхняя граница)</a:t>
            </a:r>
            <a:endParaRPr lang="ru-RU" altLang="ru-RU" sz="3200"/>
          </a:p>
        </p:txBody>
      </p:sp>
      <p:sp>
        <p:nvSpPr>
          <p:cNvPr id="13319" name="Line 7"/>
          <p:cNvSpPr>
            <a:spLocks noChangeShapeType="1"/>
          </p:cNvSpPr>
          <p:nvPr/>
        </p:nvSpPr>
        <p:spPr bwMode="auto">
          <a:xfrm>
            <a:off x="4643438" y="1916113"/>
            <a:ext cx="0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320" name="Line 8"/>
          <p:cNvSpPr>
            <a:spLocks noChangeShapeType="1"/>
          </p:cNvSpPr>
          <p:nvPr/>
        </p:nvSpPr>
        <p:spPr bwMode="auto">
          <a:xfrm>
            <a:off x="4643438" y="4076700"/>
            <a:ext cx="0" cy="5762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7665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2" dur="1000"/>
                                        <p:tgtEl>
                                          <p:spTgt spid="13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5" dur="10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6" grpId="0" animBg="1"/>
      <p:bldP spid="13317" grpId="0" animBg="1"/>
      <p:bldP spid="13318" grpId="0" animBg="1"/>
      <p:bldP spid="13319" grpId="0" animBg="1"/>
      <p:bldP spid="1332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2490005" y="3371270"/>
            <a:ext cx="4319588" cy="1296144"/>
            <a:chOff x="323850" y="3573016"/>
            <a:chExt cx="4319588" cy="1296144"/>
          </a:xfrm>
        </p:grpSpPr>
        <p:sp>
          <p:nvSpPr>
            <p:cNvPr id="14344" name="Rectangle 8"/>
            <p:cNvSpPr>
              <a:spLocks noChangeArrowheads="1"/>
            </p:cNvSpPr>
            <p:nvPr/>
          </p:nvSpPr>
          <p:spPr bwMode="auto">
            <a:xfrm>
              <a:off x="323850" y="3573016"/>
              <a:ext cx="4319588" cy="129614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ru-RU" altLang="ru-RU" sz="1100" dirty="0">
                  <a:solidFill>
                    <a:srgbClr val="000000"/>
                  </a:solidFill>
                </a:rPr>
                <a:t> </a:t>
              </a:r>
              <a:r>
                <a:rPr lang="ru-RU" altLang="ru-RU" sz="3600" dirty="0">
                  <a:solidFill>
                    <a:srgbClr val="000000"/>
                  </a:solidFill>
                </a:rPr>
                <a:t>м                       </a:t>
              </a:r>
              <a:r>
                <a:rPr lang="ru-RU" altLang="ru-RU" sz="3600" dirty="0" smtClean="0">
                  <a:solidFill>
                    <a:srgbClr val="000000"/>
                  </a:solidFill>
                </a:rPr>
                <a:t>б</a:t>
              </a:r>
            </a:p>
            <a:p>
              <a:r>
                <a:rPr lang="ru-RU" altLang="ru-RU" sz="3600" dirty="0">
                  <a:solidFill>
                    <a:srgbClr val="000000"/>
                  </a:solidFill>
                </a:rPr>
                <a:t> </a:t>
              </a:r>
              <a:r>
                <a:rPr lang="ru-RU" altLang="ru-RU" sz="3600" dirty="0" smtClean="0">
                  <a:solidFill>
                    <a:srgbClr val="000000"/>
                  </a:solidFill>
                </a:rPr>
                <a:t>    ∙ </a:t>
              </a:r>
              <a:r>
                <a:rPr lang="ru-RU" altLang="ru-RU" sz="3600" i="1" dirty="0" smtClean="0">
                  <a:solidFill>
                    <a:srgbClr val="000000"/>
                  </a:solidFill>
                </a:rPr>
                <a:t>b</a:t>
              </a:r>
              <a:r>
                <a:rPr lang="ru-RU" altLang="ru-RU" sz="3600" dirty="0" smtClean="0">
                  <a:solidFill>
                    <a:srgbClr val="000000"/>
                  </a:solidFill>
                </a:rPr>
                <a:t> &lt; </a:t>
              </a:r>
              <a:r>
                <a:rPr lang="ru-RU" altLang="ru-RU" sz="3600" i="1" dirty="0" smtClean="0">
                  <a:solidFill>
                    <a:srgbClr val="000000"/>
                  </a:solidFill>
                </a:rPr>
                <a:t>a</a:t>
              </a:r>
              <a:r>
                <a:rPr lang="ru-RU" altLang="ru-RU" sz="3600" dirty="0" smtClean="0">
                  <a:solidFill>
                    <a:srgbClr val="000000"/>
                  </a:solidFill>
                </a:rPr>
                <a:t> ∙ </a:t>
              </a:r>
              <a:r>
                <a:rPr lang="ru-RU" altLang="ru-RU" sz="3600" i="1" dirty="0" smtClean="0">
                  <a:solidFill>
                    <a:srgbClr val="000000"/>
                  </a:solidFill>
                </a:rPr>
                <a:t>b</a:t>
              </a:r>
              <a:r>
                <a:rPr lang="ru-RU" altLang="ru-RU" sz="3600" dirty="0" smtClean="0">
                  <a:solidFill>
                    <a:srgbClr val="000000"/>
                  </a:solidFill>
                </a:rPr>
                <a:t> &lt;      ∙ </a:t>
              </a:r>
              <a:r>
                <a:rPr lang="ru-RU" altLang="ru-RU" sz="3600" i="1" dirty="0" smtClean="0">
                  <a:solidFill>
                    <a:srgbClr val="000000"/>
                  </a:solidFill>
                </a:rPr>
                <a:t>b</a:t>
              </a:r>
              <a:r>
                <a:rPr lang="ru-RU" altLang="ru-RU" sz="3600" dirty="0" smtClean="0">
                  <a:solidFill>
                    <a:srgbClr val="000000"/>
                  </a:solidFill>
                </a:rPr>
                <a:t> </a:t>
              </a:r>
              <a:endParaRPr lang="ru-RU" altLang="ru-RU" sz="3600" dirty="0"/>
            </a:p>
          </p:txBody>
        </p:sp>
        <p:sp>
          <p:nvSpPr>
            <p:cNvPr id="14345" name="Rectangle 9"/>
            <p:cNvSpPr>
              <a:spLocks noChangeArrowheads="1"/>
            </p:cNvSpPr>
            <p:nvPr/>
          </p:nvSpPr>
          <p:spPr bwMode="auto">
            <a:xfrm>
              <a:off x="488085" y="4105241"/>
              <a:ext cx="241300" cy="56363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46" name="Rectangle 10"/>
            <p:cNvSpPr>
              <a:spLocks noChangeArrowheads="1"/>
            </p:cNvSpPr>
            <p:nvPr/>
          </p:nvSpPr>
          <p:spPr bwMode="auto">
            <a:xfrm>
              <a:off x="3275856" y="4105241"/>
              <a:ext cx="241300" cy="56363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" name="Группа 1"/>
          <p:cNvGrpSpPr/>
          <p:nvPr/>
        </p:nvGrpSpPr>
        <p:grpSpPr>
          <a:xfrm>
            <a:off x="2222717" y="980728"/>
            <a:ext cx="4787900" cy="1728192"/>
            <a:chOff x="4356100" y="980728"/>
            <a:chExt cx="4787900" cy="1728192"/>
          </a:xfrm>
        </p:grpSpPr>
        <p:sp>
          <p:nvSpPr>
            <p:cNvPr id="14347" name="Rectangle 11"/>
            <p:cNvSpPr>
              <a:spLocks noChangeArrowheads="1"/>
            </p:cNvSpPr>
            <p:nvPr/>
          </p:nvSpPr>
          <p:spPr bwMode="auto">
            <a:xfrm>
              <a:off x="4356100" y="980728"/>
              <a:ext cx="4787900" cy="1728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ru-RU" altLang="ru-RU" sz="3600" dirty="0">
                  <a:solidFill>
                    <a:srgbClr val="000000"/>
                  </a:solidFill>
                </a:rPr>
                <a:t>м     </a:t>
              </a:r>
              <a:r>
                <a:rPr lang="ru-RU" altLang="ru-RU" sz="3600" dirty="0" err="1">
                  <a:solidFill>
                    <a:srgbClr val="000000"/>
                  </a:solidFill>
                </a:rPr>
                <a:t>м</a:t>
              </a:r>
              <a:r>
                <a:rPr lang="ru-RU" altLang="ru-RU" sz="3600" dirty="0">
                  <a:solidFill>
                    <a:srgbClr val="000000"/>
                  </a:solidFill>
                </a:rPr>
                <a:t>               б    </a:t>
              </a:r>
              <a:r>
                <a:rPr lang="ru-RU" altLang="ru-RU" sz="3600" dirty="0" err="1">
                  <a:solidFill>
                    <a:srgbClr val="000000"/>
                  </a:solidFill>
                </a:rPr>
                <a:t>б</a:t>
              </a:r>
              <a:endParaRPr lang="ru-RU" altLang="ru-RU" sz="3600" dirty="0">
                <a:solidFill>
                  <a:srgbClr val="000000"/>
                </a:solidFill>
              </a:endParaRPr>
            </a:p>
            <a:p>
              <a:r>
                <a:rPr lang="ru-RU" altLang="ru-RU" sz="3200" dirty="0" smtClean="0">
                  <a:solidFill>
                    <a:srgbClr val="000000"/>
                  </a:solidFill>
                </a:rPr>
                <a:t>     </a:t>
              </a:r>
              <a:r>
                <a:rPr lang="ru-RU" altLang="ru-RU" sz="3600" dirty="0" smtClean="0">
                  <a:solidFill>
                    <a:srgbClr val="000000"/>
                  </a:solidFill>
                </a:rPr>
                <a:t>∙       &lt; </a:t>
              </a:r>
              <a:r>
                <a:rPr lang="ru-RU" altLang="ru-RU" sz="3600" i="1" dirty="0">
                  <a:solidFill>
                    <a:srgbClr val="000000"/>
                  </a:solidFill>
                </a:rPr>
                <a:t>a</a:t>
              </a:r>
              <a:r>
                <a:rPr lang="ru-RU" altLang="ru-RU" sz="3600" dirty="0">
                  <a:solidFill>
                    <a:srgbClr val="000000"/>
                  </a:solidFill>
                </a:rPr>
                <a:t> ∙ </a:t>
              </a:r>
              <a:r>
                <a:rPr lang="ru-RU" altLang="ru-RU" sz="3600" i="1" dirty="0">
                  <a:solidFill>
                    <a:srgbClr val="000000"/>
                  </a:solidFill>
                </a:rPr>
                <a:t>b</a:t>
              </a:r>
              <a:r>
                <a:rPr lang="ru-RU" altLang="ru-RU" sz="3600" dirty="0">
                  <a:solidFill>
                    <a:srgbClr val="000000"/>
                  </a:solidFill>
                </a:rPr>
                <a:t> &lt;      ∙</a:t>
              </a:r>
              <a:endParaRPr lang="ru-RU" altLang="ru-RU" sz="3600" dirty="0"/>
            </a:p>
          </p:txBody>
        </p:sp>
        <p:sp>
          <p:nvSpPr>
            <p:cNvPr id="14348" name="Rectangle 12"/>
            <p:cNvSpPr>
              <a:spLocks noChangeArrowheads="1"/>
            </p:cNvSpPr>
            <p:nvPr/>
          </p:nvSpPr>
          <p:spPr bwMode="auto">
            <a:xfrm>
              <a:off x="4616667" y="1605756"/>
              <a:ext cx="274637" cy="528637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49" name="Rectangle 13"/>
            <p:cNvSpPr>
              <a:spLocks noChangeArrowheads="1"/>
            </p:cNvSpPr>
            <p:nvPr/>
          </p:nvSpPr>
          <p:spPr bwMode="auto">
            <a:xfrm>
              <a:off x="5301671" y="1605755"/>
              <a:ext cx="276225" cy="528637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50" name="Rectangle 14"/>
            <p:cNvSpPr>
              <a:spLocks noChangeArrowheads="1"/>
            </p:cNvSpPr>
            <p:nvPr/>
          </p:nvSpPr>
          <p:spPr bwMode="auto">
            <a:xfrm>
              <a:off x="7631689" y="1596521"/>
              <a:ext cx="276225" cy="528637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51" name="Rectangle 15"/>
            <p:cNvSpPr>
              <a:spLocks noChangeArrowheads="1"/>
            </p:cNvSpPr>
            <p:nvPr/>
          </p:nvSpPr>
          <p:spPr bwMode="auto">
            <a:xfrm>
              <a:off x="8419956" y="1593220"/>
              <a:ext cx="276225" cy="528637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2428905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Рисунок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1973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 smtClean="0"/>
              <a:t>Работа по учебнику стр.22</a:t>
            </a:r>
            <a:br>
              <a:rPr lang="ru-RU" sz="3200" dirty="0" smtClean="0"/>
            </a:br>
            <a:r>
              <a:rPr lang="ru-RU" sz="3200" dirty="0" smtClean="0"/>
              <a:t>Работа в парах</a:t>
            </a:r>
            <a:endParaRPr lang="ru-RU" sz="32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79" t="48212" r="3818" b="36177"/>
          <a:stretch/>
        </p:blipFill>
        <p:spPr>
          <a:xfrm>
            <a:off x="683568" y="2420888"/>
            <a:ext cx="7776863" cy="2520279"/>
          </a:xfrm>
          <a:ln>
            <a:solidFill>
              <a:schemeClr val="accent3">
                <a:lumMod val="6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56967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 smtClean="0"/>
              <a:t>Работа по учебнику стр.22</a:t>
            </a:r>
            <a:br>
              <a:rPr lang="ru-RU" sz="3200" dirty="0" smtClean="0"/>
            </a:br>
            <a:r>
              <a:rPr lang="ru-RU" sz="3200" dirty="0" smtClean="0"/>
              <a:t>Самостоятельно</a:t>
            </a:r>
            <a:endParaRPr lang="ru-RU" sz="32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24" t="63518" r="4673" b="24237"/>
          <a:stretch/>
        </p:blipFill>
        <p:spPr>
          <a:xfrm>
            <a:off x="467544" y="2060848"/>
            <a:ext cx="8280919" cy="2232248"/>
          </a:xfrm>
          <a:ln>
            <a:solidFill>
              <a:schemeClr val="accent3">
                <a:lumMod val="65000"/>
              </a:schemeClr>
            </a:solidFill>
          </a:ln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95288" y="1611203"/>
            <a:ext cx="8197850" cy="3108543"/>
          </a:xfrm>
          <a:prstGeom prst="rect">
            <a:avLst/>
          </a:prstGeom>
          <a:solidFill>
            <a:schemeClr val="bg1"/>
          </a:solidFill>
          <a:ln>
            <a:solidFill>
              <a:schemeClr val="accent3">
                <a:lumMod val="65000"/>
              </a:schemeClr>
            </a:solidFill>
          </a:ln>
          <a:effectLst/>
        </p:spPr>
        <p:txBody>
          <a:bodyPr anchor="ctr">
            <a:spAutoFit/>
          </a:bodyPr>
          <a:lstStyle/>
          <a:p>
            <a:pPr algn="ctr"/>
            <a:r>
              <a:rPr lang="en-US" altLang="ru-RU" sz="2800" dirty="0">
                <a:solidFill>
                  <a:srgbClr val="000000"/>
                </a:solidFill>
              </a:rPr>
              <a:t>в) 800 ∙ 20 &lt; 871 ∙ 25 &lt; 900 ∙ 30</a:t>
            </a:r>
            <a:endParaRPr lang="ru-RU" altLang="ru-RU" sz="2800" dirty="0">
              <a:solidFill>
                <a:srgbClr val="000000"/>
              </a:solidFill>
            </a:endParaRPr>
          </a:p>
          <a:p>
            <a:pPr algn="ctr"/>
            <a:endParaRPr lang="ru-RU" altLang="ru-RU" sz="2800" dirty="0">
              <a:solidFill>
                <a:srgbClr val="000000"/>
              </a:solidFill>
            </a:endParaRPr>
          </a:p>
          <a:p>
            <a:pPr algn="ctr"/>
            <a:r>
              <a:rPr lang="ru-RU" altLang="ru-RU" sz="2800" dirty="0">
                <a:solidFill>
                  <a:srgbClr val="000000"/>
                </a:solidFill>
              </a:rPr>
              <a:t>    </a:t>
            </a:r>
            <a:r>
              <a:rPr lang="en-US" altLang="ru-RU" sz="2800" dirty="0">
                <a:solidFill>
                  <a:srgbClr val="000000"/>
                </a:solidFill>
              </a:rPr>
              <a:t>16 000 &lt; 871 ∙ 25 &lt; 27 000</a:t>
            </a:r>
            <a:endParaRPr lang="ru-RU" altLang="ru-RU" sz="2800" dirty="0">
              <a:solidFill>
                <a:srgbClr val="000000"/>
              </a:solidFill>
            </a:endParaRPr>
          </a:p>
          <a:p>
            <a:pPr algn="ctr"/>
            <a:endParaRPr lang="ru-RU" altLang="ru-RU" sz="2800" dirty="0">
              <a:solidFill>
                <a:srgbClr val="000000"/>
              </a:solidFill>
            </a:endParaRPr>
          </a:p>
          <a:p>
            <a:pPr algn="ctr"/>
            <a:r>
              <a:rPr lang="en-US" altLang="ru-RU" sz="2800" dirty="0">
                <a:solidFill>
                  <a:srgbClr val="000000"/>
                </a:solidFill>
              </a:rPr>
              <a:t>г) 100 ∙ 400 &lt; 176 ∙ 421 &lt; 200 ∙ 500</a:t>
            </a:r>
          </a:p>
          <a:p>
            <a:pPr algn="ctr"/>
            <a:r>
              <a:rPr lang="ru-RU" altLang="ru-RU" sz="2800" dirty="0">
                <a:solidFill>
                  <a:srgbClr val="000000"/>
                </a:solidFill>
              </a:rPr>
              <a:t>     </a:t>
            </a:r>
          </a:p>
          <a:p>
            <a:pPr algn="ctr"/>
            <a:r>
              <a:rPr lang="ru-RU" altLang="ru-RU" sz="2800" dirty="0">
                <a:solidFill>
                  <a:srgbClr val="000000"/>
                </a:solidFill>
              </a:rPr>
              <a:t>     </a:t>
            </a:r>
            <a:r>
              <a:rPr lang="en-US" altLang="ru-RU" sz="2800" dirty="0">
                <a:solidFill>
                  <a:srgbClr val="000000"/>
                </a:solidFill>
              </a:rPr>
              <a:t>40 000 &lt; 176 ∙ 421 &lt; 100 000</a:t>
            </a:r>
          </a:p>
        </p:txBody>
      </p:sp>
    </p:spTree>
    <p:extLst>
      <p:ext uri="{BB962C8B-B14F-4D97-AF65-F5344CB8AC3E}">
        <p14:creationId xmlns:p14="http://schemas.microsoft.com/office/powerpoint/2010/main" val="3126874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dirty="0" smtClean="0"/>
              <a:t>Работа по учебнику стр.23</a:t>
            </a:r>
            <a:endParaRPr lang="ru-RU" sz="28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42" t="43569" r="5376" b="53114"/>
          <a:stretch/>
        </p:blipFill>
        <p:spPr>
          <a:xfrm rot="10800000">
            <a:off x="683568" y="1268760"/>
            <a:ext cx="6407047" cy="650420"/>
          </a:xfrm>
          <a:ln>
            <a:solidFill>
              <a:schemeClr val="accent3">
                <a:lumMod val="6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609650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dirty="0" smtClean="0"/>
              <a:t>Работа по учебнику стр.23</a:t>
            </a:r>
            <a:endParaRPr lang="ru-RU" sz="28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13" t="26074" r="6384" b="62600"/>
          <a:stretch/>
        </p:blipFill>
        <p:spPr>
          <a:xfrm rot="10800000">
            <a:off x="539552" y="1052736"/>
            <a:ext cx="7992888" cy="2016224"/>
          </a:xfrm>
          <a:ln>
            <a:solidFill>
              <a:schemeClr val="accent3">
                <a:lumMod val="6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061688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16813" y="2967335"/>
            <a:ext cx="683200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905"/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Я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929058" y="1214422"/>
            <a:ext cx="2367956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905"/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ЗНАЮ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929058" y="3000372"/>
            <a:ext cx="4357668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905"/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ЗАПОМНИЛ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071934" y="4572008"/>
            <a:ext cx="2318263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905"/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СМОГ</a:t>
            </a:r>
          </a:p>
        </p:txBody>
      </p:sp>
      <p:cxnSp>
        <p:nvCxnSpPr>
          <p:cNvPr id="7" name="Прямая со стрелкой 6"/>
          <p:cNvCxnSpPr>
            <a:stCxn id="2" idx="3"/>
          </p:cNvCxnSpPr>
          <p:nvPr/>
        </p:nvCxnSpPr>
        <p:spPr>
          <a:xfrm flipV="1">
            <a:off x="2700338" y="1785938"/>
            <a:ext cx="1228725" cy="1643062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>
            <a:stCxn id="2" idx="3"/>
          </p:cNvCxnSpPr>
          <p:nvPr/>
        </p:nvCxnSpPr>
        <p:spPr>
          <a:xfrm>
            <a:off x="2700338" y="3429000"/>
            <a:ext cx="1300162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>
            <a:stCxn id="2" idx="3"/>
          </p:cNvCxnSpPr>
          <p:nvPr/>
        </p:nvCxnSpPr>
        <p:spPr>
          <a:xfrm>
            <a:off x="2700338" y="3429000"/>
            <a:ext cx="1443037" cy="15001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6614553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dirty="0" smtClean="0"/>
              <a:t>Домашнее задание стр.23</a:t>
            </a:r>
            <a:endParaRPr lang="ru-RU" sz="28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13" t="49339" r="6384" b="21887"/>
          <a:stretch/>
        </p:blipFill>
        <p:spPr>
          <a:xfrm rot="10800000">
            <a:off x="1170319" y="1628800"/>
            <a:ext cx="6659344" cy="3888432"/>
          </a:xfrm>
          <a:ln>
            <a:solidFill>
              <a:schemeClr val="accent3">
                <a:lumMod val="65000"/>
              </a:schemeClr>
            </a:solidFill>
          </a:ln>
        </p:spPr>
      </p:pic>
      <p:pic>
        <p:nvPicPr>
          <p:cNvPr id="5" name="Объект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20" t="41134" r="5377" b="53113"/>
          <a:stretch/>
        </p:blipFill>
        <p:spPr bwMode="auto">
          <a:xfrm rot="10800000">
            <a:off x="1170321" y="5373216"/>
            <a:ext cx="6659342" cy="1128076"/>
          </a:xfrm>
          <a:prstGeom prst="rect">
            <a:avLst/>
          </a:prstGeom>
          <a:noFill/>
          <a:ln>
            <a:solidFill>
              <a:schemeClr val="accent3">
                <a:lumMod val="65000"/>
              </a:schemeClr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250443" y="5517232"/>
            <a:ext cx="5472608" cy="5040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6776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hablon_04">
  <a:themeElements>
    <a:clrScheme name="Оформление по умолчанию 14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800000"/>
      </a:hlink>
      <a:folHlink>
        <a:srgbClr val="FFCC99"/>
      </a:folHlink>
    </a:clrScheme>
    <a:fontScheme name="Оформление по умолчанию">
      <a:majorFont>
        <a:latin typeface="Times New Roman"/>
        <a:ea typeface=""/>
        <a:cs typeface="Times New Roman"/>
      </a:majorFont>
      <a:minorFont>
        <a:latin typeface="Times New Roman"/>
        <a:ea typeface=""/>
        <a:cs typeface="Times New Roma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822B00"/>
        </a:hlink>
        <a:folHlink>
          <a:srgbClr val="FFA95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800000"/>
        </a:hlink>
        <a:folHlink>
          <a:srgbClr val="FFCC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shablon_04</Template>
  <TotalTime>29</TotalTime>
  <Words>255</Words>
  <Application>Microsoft Office PowerPoint</Application>
  <PresentationFormat>Экран (4:3)</PresentationFormat>
  <Paragraphs>64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shablon_04</vt:lpstr>
      <vt:lpstr>Оценка произведения</vt:lpstr>
      <vt:lpstr>ВОТ ТАК ПРАВИЛЬНО!</vt:lpstr>
      <vt:lpstr>ВОТ ТАК ПРАВИЛЬНО!</vt:lpstr>
      <vt:lpstr>Презентация PowerPoint</vt:lpstr>
      <vt:lpstr>Работа по учебнику стр.22</vt:lpstr>
      <vt:lpstr>Презентация PowerPoint</vt:lpstr>
      <vt:lpstr>Читаем текст</vt:lpstr>
      <vt:lpstr>Работа по учебнику стр.22</vt:lpstr>
      <vt:lpstr>Презентация PowerPoint</vt:lpstr>
      <vt:lpstr>Презентация PowerPoint</vt:lpstr>
      <vt:lpstr>Презентация PowerPoint</vt:lpstr>
      <vt:lpstr>Работа по учебнику стр.22 Работа в парах</vt:lpstr>
      <vt:lpstr>Работа по учебнику стр.22 Самостоятельно</vt:lpstr>
      <vt:lpstr>Работа по учебнику стр.23</vt:lpstr>
      <vt:lpstr>Работа по учебнику стр.23</vt:lpstr>
      <vt:lpstr>Презентация PowerPoint</vt:lpstr>
      <vt:lpstr>Домашнее задание стр.23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Оценка произведения</dc:title>
  <dc:creator>Светлана</dc:creator>
  <cp:lastModifiedBy>Светлана</cp:lastModifiedBy>
  <cp:revision>3</cp:revision>
  <dcterms:created xsi:type="dcterms:W3CDTF">2015-09-14T19:05:11Z</dcterms:created>
  <dcterms:modified xsi:type="dcterms:W3CDTF">2015-09-14T19:34:25Z</dcterms:modified>
</cp:coreProperties>
</file>