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2"/>
  </p:notesMasterIdLst>
  <p:sldIdLst>
    <p:sldId id="256" r:id="rId2"/>
    <p:sldId id="263" r:id="rId3"/>
    <p:sldId id="277" r:id="rId4"/>
    <p:sldId id="257" r:id="rId5"/>
    <p:sldId id="276" r:id="rId6"/>
    <p:sldId id="264" r:id="rId7"/>
    <p:sldId id="278" r:id="rId8"/>
    <p:sldId id="262" r:id="rId9"/>
    <p:sldId id="279" r:id="rId10"/>
    <p:sldId id="266" r:id="rId11"/>
    <p:sldId id="280" r:id="rId12"/>
    <p:sldId id="260" r:id="rId13"/>
    <p:sldId id="281" r:id="rId14"/>
    <p:sldId id="267" r:id="rId15"/>
    <p:sldId id="261" r:id="rId16"/>
    <p:sldId id="282" r:id="rId17"/>
    <p:sldId id="258" r:id="rId18"/>
    <p:sldId id="259" r:id="rId19"/>
    <p:sldId id="283" r:id="rId20"/>
    <p:sldId id="265" r:id="rId21"/>
    <p:sldId id="284" r:id="rId22"/>
    <p:sldId id="269" r:id="rId23"/>
    <p:sldId id="285" r:id="rId24"/>
    <p:sldId id="268" r:id="rId25"/>
    <p:sldId id="271" r:id="rId26"/>
    <p:sldId id="286" r:id="rId27"/>
    <p:sldId id="272" r:id="rId28"/>
    <p:sldId id="287" r:id="rId29"/>
    <p:sldId id="273" r:id="rId30"/>
    <p:sldId id="274" r:id="rId3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74" y="-2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2F416B-9F17-4256-9D63-CAB57557C927}" type="datetimeFigureOut">
              <a:rPr lang="ru-RU" smtClean="0"/>
              <a:t>12.11.2015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1AF565-9D2C-48FB-998C-4F5E180E6151}" type="slidenum">
              <a:rPr lang="ru-RU" smtClean="0"/>
              <a:t>‹#›</a:t>
            </a:fld>
            <a:endParaRPr lang="ru-RU"/>
          </a:p>
        </p:txBody>
      </p:sp>
    </p:spTree>
    <p:extLst>
      <p:ext uri="{BB962C8B-B14F-4D97-AF65-F5344CB8AC3E}">
        <p14:creationId xmlns:p14="http://schemas.microsoft.com/office/powerpoint/2010/main" val="666047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41AF565-9D2C-48FB-998C-4F5E180E6151}" type="slidenum">
              <a:rPr lang="ru-RU" smtClean="0"/>
              <a:t>25</a:t>
            </a:fld>
            <a:endParaRPr lang="ru-RU"/>
          </a:p>
        </p:txBody>
      </p:sp>
    </p:spTree>
    <p:extLst>
      <p:ext uri="{BB962C8B-B14F-4D97-AF65-F5344CB8AC3E}">
        <p14:creationId xmlns:p14="http://schemas.microsoft.com/office/powerpoint/2010/main" val="2132842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E7C5DA0F-D9C5-45DA-AC63-A989C4AF1544}" type="datetimeFigureOut">
              <a:rPr lang="ru-RU" smtClean="0"/>
              <a:t>12.11.2015</a:t>
            </a:fld>
            <a:endParaRPr lang="ru-RU"/>
          </a:p>
        </p:txBody>
      </p:sp>
      <p:sp>
        <p:nvSpPr>
          <p:cNvPr id="16" name="Номер слайда 15"/>
          <p:cNvSpPr>
            <a:spLocks noGrp="1"/>
          </p:cNvSpPr>
          <p:nvPr>
            <p:ph type="sldNum" sz="quarter" idx="11"/>
          </p:nvPr>
        </p:nvSpPr>
        <p:spPr/>
        <p:txBody>
          <a:bodyPr/>
          <a:lstStyle/>
          <a:p>
            <a:fld id="{C7E68371-F198-4B6E-985F-32FE097F0A62}" type="slidenum">
              <a:rPr lang="ru-RU" smtClean="0"/>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Объект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E7C5DA0F-D9C5-45DA-AC63-A989C4AF1544}" type="datetimeFigureOut">
              <a:rPr lang="ru-RU" smtClean="0"/>
              <a:t>12.11.2015</a:t>
            </a:fld>
            <a:endParaRPr lang="ru-RU"/>
          </a:p>
        </p:txBody>
      </p:sp>
      <p:sp>
        <p:nvSpPr>
          <p:cNvPr id="15" name="Номер слайда 14"/>
          <p:cNvSpPr>
            <a:spLocks noGrp="1"/>
          </p:cNvSpPr>
          <p:nvPr>
            <p:ph type="sldNum" sz="quarter" idx="15"/>
          </p:nvPr>
        </p:nvSpPr>
        <p:spPr/>
        <p:txBody>
          <a:bodyPr/>
          <a:lstStyle>
            <a:lvl1pPr algn="ctr">
              <a:defRPr/>
            </a:lvl1pPr>
          </a:lstStyle>
          <a:p>
            <a:fld id="{C7E68371-F198-4B6E-985F-32FE097F0A62}" type="slidenum">
              <a:rPr lang="ru-RU" smtClean="0"/>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E7C5DA0F-D9C5-45DA-AC63-A989C4AF1544}" type="datetimeFigureOut">
              <a:rPr lang="ru-RU" smtClean="0"/>
              <a:t>12.11.2015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E68371-F198-4B6E-985F-32FE097F0A62}" type="slidenum">
              <a:rPr lang="ru-RU" smtClean="0"/>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E7C5DA0F-D9C5-45DA-AC63-A989C4AF1544}" type="datetimeFigureOut">
              <a:rPr lang="ru-RU" smtClean="0"/>
              <a:t>12.11.2015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7E68371-F198-4B6E-985F-32FE097F0A62}"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Объект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C7E68371-F198-4B6E-985F-32FE097F0A62}" type="slidenum">
              <a:rPr lang="ru-RU" smtClean="0"/>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E7C5DA0F-D9C5-45DA-AC63-A989C4AF1544}" type="datetimeFigureOut">
              <a:rPr lang="ru-RU" smtClean="0"/>
              <a:t>12.11.2015</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Объект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Объект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E7C5DA0F-D9C5-45DA-AC63-A989C4AF1544}" type="datetimeFigureOut">
              <a:rPr lang="ru-RU" smtClean="0"/>
              <a:t>12.11.2015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7E68371-F198-4B6E-985F-32FE097F0A62}"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7C5DA0F-D9C5-45DA-AC63-A989C4AF1544}" type="datetimeFigureOut">
              <a:rPr lang="ru-RU" smtClean="0"/>
              <a:t>12.11.2015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7E68371-F198-4B6E-985F-32FE097F0A62}"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Объект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E7C5DA0F-D9C5-45DA-AC63-A989C4AF1544}" type="datetimeFigureOut">
              <a:rPr lang="ru-RU" smtClean="0"/>
              <a:t>12.11.2015</a:t>
            </a:fld>
            <a:endParaRPr lang="ru-RU"/>
          </a:p>
        </p:txBody>
      </p:sp>
      <p:sp>
        <p:nvSpPr>
          <p:cNvPr id="9" name="Номер слайда 8"/>
          <p:cNvSpPr>
            <a:spLocks noGrp="1"/>
          </p:cNvSpPr>
          <p:nvPr>
            <p:ph type="sldNum" sz="quarter" idx="15"/>
          </p:nvPr>
        </p:nvSpPr>
        <p:spPr/>
        <p:txBody>
          <a:bodyPr/>
          <a:lstStyle/>
          <a:p>
            <a:fld id="{C7E68371-F198-4B6E-985F-32FE097F0A62}" type="slidenum">
              <a:rPr lang="ru-RU" smtClean="0"/>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E7C5DA0F-D9C5-45DA-AC63-A989C4AF1544}" type="datetimeFigureOut">
              <a:rPr lang="ru-RU" smtClean="0"/>
              <a:t>12.11.2015</a:t>
            </a:fld>
            <a:endParaRPr lang="ru-RU"/>
          </a:p>
        </p:txBody>
      </p:sp>
      <p:sp>
        <p:nvSpPr>
          <p:cNvPr id="9" name="Номер слайда 8"/>
          <p:cNvSpPr>
            <a:spLocks noGrp="1"/>
          </p:cNvSpPr>
          <p:nvPr>
            <p:ph type="sldNum" sz="quarter" idx="11"/>
          </p:nvPr>
        </p:nvSpPr>
        <p:spPr/>
        <p:txBody>
          <a:bodyPr/>
          <a:lstStyle/>
          <a:p>
            <a:fld id="{C7E68371-F198-4B6E-985F-32FE097F0A62}" type="slidenum">
              <a:rPr lang="ru-RU" smtClean="0"/>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7C5DA0F-D9C5-45DA-AC63-A989C4AF1544}" type="datetimeFigureOut">
              <a:rPr lang="ru-RU" smtClean="0"/>
              <a:t>12.11.2015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E68371-F198-4B6E-985F-32FE097F0A62}"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7C5DA0F-D9C5-45DA-AC63-A989C4AF1544}" type="datetimeFigureOut">
              <a:rPr lang="ru-RU" smtClean="0"/>
              <a:t>12.11.2015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E68371-F198-4B6E-985F-32FE097F0A62}"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7C5DA0F-D9C5-45DA-AC63-A989C4AF1544}" type="datetimeFigureOut">
              <a:rPr lang="ru-RU" smtClean="0"/>
              <a:t>12.11.2015</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C7E68371-F198-4B6E-985F-32FE097F0A62}" type="slidenum">
              <a:rPr lang="ru-RU" smtClean="0"/>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78" y="2132856"/>
            <a:ext cx="9144000" cy="1556792"/>
          </a:xfrm>
        </p:spPr>
        <p:txBody>
          <a:bodyPr>
            <a:normAutofit/>
          </a:bodyPr>
          <a:lstStyle/>
          <a:p>
            <a:pPr algn="ctr"/>
            <a:r>
              <a:rPr lang="ru-RU" sz="4800" i="1" dirty="0">
                <a:solidFill>
                  <a:srgbClr val="FFFF00"/>
                </a:solidFill>
                <a:effectLst>
                  <a:outerShdw blurRad="38100" dist="38100" dir="2700000" algn="tl">
                    <a:srgbClr val="000000">
                      <a:alpha val="43137"/>
                    </a:srgbClr>
                  </a:outerShdw>
                </a:effectLst>
              </a:rPr>
              <a:t>Русская армия в XVIII в. и ее выдающиеся полководцы.</a:t>
            </a:r>
          </a:p>
        </p:txBody>
      </p:sp>
    </p:spTree>
    <p:extLst>
      <p:ext uri="{BB962C8B-B14F-4D97-AF65-F5344CB8AC3E}">
        <p14:creationId xmlns:p14="http://schemas.microsoft.com/office/powerpoint/2010/main" val="12327348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588476" y="0"/>
            <a:ext cx="6555524" cy="6858000"/>
          </a:xfrm>
        </p:spPr>
        <p:txBody>
          <a:bodyPr>
            <a:normAutofit fontScale="77500" lnSpcReduction="20000"/>
          </a:bodyPr>
          <a:lstStyle/>
          <a:p>
            <a:pPr algn="l"/>
            <a:r>
              <a:rPr lang="ru-RU" b="1" u="sng" dirty="0" smtClean="0">
                <a:effectLst>
                  <a:outerShdw blurRad="38100" dist="38100" dir="2700000" algn="tl">
                    <a:srgbClr val="000000">
                      <a:alpha val="43137"/>
                    </a:srgbClr>
                  </a:outerShdw>
                </a:effectLst>
              </a:rPr>
              <a:t>Становление структуры армии в 18-м веке.</a:t>
            </a:r>
            <a:endParaRPr lang="ru-RU" sz="1600" dirty="0"/>
          </a:p>
          <a:p>
            <a:pPr algn="l"/>
            <a:r>
              <a:rPr lang="ru-RU" sz="2600" dirty="0" smtClean="0">
                <a:solidFill>
                  <a:schemeClr val="tx1"/>
                </a:solidFill>
              </a:rPr>
              <a:t>Вооружение </a:t>
            </a:r>
            <a:r>
              <a:rPr lang="ru-RU" sz="2600" dirty="0">
                <a:solidFill>
                  <a:schemeClr val="tx1"/>
                </a:solidFill>
              </a:rPr>
              <a:t>и униформа были изменены </a:t>
            </a:r>
            <a:r>
              <a:rPr lang="ru-RU" sz="2600" dirty="0" smtClean="0">
                <a:solidFill>
                  <a:schemeClr val="tx1"/>
                </a:solidFill>
              </a:rPr>
              <a:t> в начале 18-го века по </a:t>
            </a:r>
            <a:r>
              <a:rPr lang="ru-RU" sz="2600" dirty="0">
                <a:solidFill>
                  <a:schemeClr val="tx1"/>
                </a:solidFill>
              </a:rPr>
              <a:t>европейским образцам. Пехота была вооружена гладкоствольными ружьями со штыками, шпагами, тесаками, гранатами, драгуны — карабинами, пистолетами и палашами. У офицеров были ещё протазаны и алебарды — оружие скорее парадное, нежели боевое</a:t>
            </a:r>
            <a:r>
              <a:rPr lang="ru-RU" sz="2600" dirty="0" smtClean="0">
                <a:solidFill>
                  <a:schemeClr val="tx1"/>
                </a:solidFill>
              </a:rPr>
              <a:t>.</a:t>
            </a:r>
            <a:endParaRPr lang="ru-RU" sz="2600" dirty="0">
              <a:solidFill>
                <a:schemeClr val="tx1"/>
              </a:solidFill>
            </a:endParaRPr>
          </a:p>
          <a:p>
            <a:pPr algn="l"/>
            <a:r>
              <a:rPr lang="ru-RU" sz="2600" dirty="0">
                <a:solidFill>
                  <a:schemeClr val="tx1"/>
                </a:solidFill>
              </a:rPr>
              <a:t>В 1711 году была создана квартирмейстерская </a:t>
            </a:r>
            <a:r>
              <a:rPr lang="ru-RU" sz="2600" dirty="0" smtClean="0">
                <a:solidFill>
                  <a:schemeClr val="tx1"/>
                </a:solidFill>
              </a:rPr>
              <a:t>часть.</a:t>
            </a:r>
            <a:endParaRPr lang="ru-RU" sz="2600" dirty="0">
              <a:solidFill>
                <a:schemeClr val="tx1"/>
              </a:solidFill>
            </a:endParaRPr>
          </a:p>
          <a:p>
            <a:pPr algn="l"/>
            <a:r>
              <a:rPr lang="ru-RU" sz="2600" dirty="0">
                <a:solidFill>
                  <a:schemeClr val="tx1"/>
                </a:solidFill>
              </a:rPr>
              <a:t>В 1716 году Пётр I разработал и утвердил „Устав воинский“, в соответствии с которым была определена организационная структура русской армии: три рода войск (пехота, конница и артиллерия). Основу регулярной армии составляла </a:t>
            </a:r>
            <a:r>
              <a:rPr lang="ru-RU" sz="2600" dirty="0" smtClean="0">
                <a:solidFill>
                  <a:schemeClr val="tx1"/>
                </a:solidFill>
              </a:rPr>
              <a:t>пехота. </a:t>
            </a:r>
          </a:p>
          <a:p>
            <a:pPr algn="l"/>
            <a:r>
              <a:rPr lang="ru-RU" sz="2600" dirty="0" smtClean="0">
                <a:solidFill>
                  <a:schemeClr val="tx1"/>
                </a:solidFill>
              </a:rPr>
              <a:t>В </a:t>
            </a:r>
            <a:r>
              <a:rPr lang="ru-RU" sz="2600" dirty="0">
                <a:solidFill>
                  <a:schemeClr val="tx1"/>
                </a:solidFill>
              </a:rPr>
              <a:t>1719 году был учреждён высший военный орган — Военная </a:t>
            </a:r>
            <a:r>
              <a:rPr lang="ru-RU" sz="2600" dirty="0" smtClean="0">
                <a:solidFill>
                  <a:schemeClr val="tx1"/>
                </a:solidFill>
              </a:rPr>
              <a:t>коллегия.</a:t>
            </a:r>
            <a:endParaRPr lang="ru-RU" sz="2600" dirty="0">
              <a:solidFill>
                <a:schemeClr val="tx1"/>
              </a:solidFill>
            </a:endParaRPr>
          </a:p>
          <a:p>
            <a:pPr algn="l"/>
            <a:r>
              <a:rPr lang="ru-RU" sz="2600" dirty="0">
                <a:solidFill>
                  <a:schemeClr val="tx1"/>
                </a:solidFill>
              </a:rPr>
              <a:t>В 1722 году была введена система званий (чинов) — Табель о рангах, определились (выделились) „рода“ и „виды“ (в современном понимании) вооружённых сил: сухопутные войска, гвардия, артиллерийские войска и морской флот</a:t>
            </a:r>
            <a:r>
              <a:rPr lang="ru-RU" sz="2600" dirty="0" smtClean="0">
                <a:solidFill>
                  <a:schemeClr val="tx1"/>
                </a:solidFill>
              </a:rPr>
              <a:t>.</a:t>
            </a:r>
            <a:endParaRPr lang="ru-RU" sz="2600" dirty="0">
              <a:solidFill>
                <a:schemeClr val="tx1"/>
              </a:solidFill>
            </a:endParaRPr>
          </a:p>
        </p:txBody>
      </p:sp>
      <p:pic>
        <p:nvPicPr>
          <p:cNvPr id="3074" name="Picture 2" descr="C:\Users\Антон\Desktop\Нужные вещицы\История\razvedka_i_blokada_kreposti_po.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671"/>
            <a:ext cx="2588476" cy="3816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26235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3822" cy="6858000"/>
          </a:xfrm>
        </p:spPr>
        <p:txBody>
          <a:bodyPr>
            <a:normAutofit/>
          </a:bodyPr>
          <a:lstStyle/>
          <a:p>
            <a:pPr lvl="0" algn="l">
              <a:buClr>
                <a:srgbClr val="F3A447"/>
              </a:buClr>
            </a:pPr>
            <a:r>
              <a:rPr lang="ru-RU" sz="1700" b="1" u="sng" dirty="0">
                <a:solidFill>
                  <a:srgbClr val="FEFAC9"/>
                </a:solidFill>
                <a:effectLst>
                  <a:outerShdw blurRad="38100" dist="38100" dir="2700000" algn="tl">
                    <a:srgbClr val="000000">
                      <a:alpha val="43137"/>
                    </a:srgbClr>
                  </a:outerShdw>
                </a:effectLst>
              </a:rPr>
              <a:t>Становление структуры армии в 18-м </a:t>
            </a:r>
            <a:r>
              <a:rPr lang="ru-RU" sz="1700" b="1" u="sng" dirty="0" smtClean="0">
                <a:solidFill>
                  <a:srgbClr val="FEFAC9"/>
                </a:solidFill>
                <a:effectLst>
                  <a:outerShdw blurRad="38100" dist="38100" dir="2700000" algn="tl">
                    <a:srgbClr val="000000">
                      <a:alpha val="43137"/>
                    </a:srgbClr>
                  </a:outerShdw>
                </a:effectLst>
              </a:rPr>
              <a:t>веке(продолжение).</a:t>
            </a:r>
            <a:endParaRPr lang="ru-RU" sz="2000" dirty="0" smtClean="0">
              <a:solidFill>
                <a:prstClr val="white"/>
              </a:solidFill>
            </a:endParaRPr>
          </a:p>
          <a:p>
            <a:pPr lvl="0" algn="l">
              <a:buClr>
                <a:srgbClr val="F3A447"/>
              </a:buClr>
            </a:pPr>
            <a:r>
              <a:rPr lang="ru-RU" sz="2000" dirty="0" smtClean="0">
                <a:solidFill>
                  <a:prstClr val="white"/>
                </a:solidFill>
              </a:rPr>
              <a:t>Во </a:t>
            </a:r>
            <a:r>
              <a:rPr lang="ru-RU" sz="2000" dirty="0">
                <a:solidFill>
                  <a:prstClr val="white"/>
                </a:solidFill>
              </a:rPr>
              <a:t>второй половине XVIII века в пехоте появились егеря, в коннице — кирасиры и гусары. На вооружение были приняты ружья с кремнёвыми замками образца 1753 года.</a:t>
            </a:r>
          </a:p>
          <a:p>
            <a:pPr lvl="0" algn="l">
              <a:buClr>
                <a:srgbClr val="F3A447"/>
              </a:buClr>
            </a:pPr>
            <a:r>
              <a:rPr lang="ru-RU" sz="2000" dirty="0">
                <a:solidFill>
                  <a:prstClr val="white"/>
                </a:solidFill>
              </a:rPr>
              <a:t> В 1757 году был разработан новый тип артиллерийского орудия — удлинённая гаубица-„единорог“, в этом же году по распоряжению генерал-фельдцейхмейстера П. И. Шувалова первые „единороги“ поступили на вооружение русской армии.</a:t>
            </a:r>
          </a:p>
          <a:p>
            <a:pPr lvl="0" algn="l">
              <a:buClr>
                <a:srgbClr val="F3A447"/>
              </a:buClr>
            </a:pPr>
            <a:r>
              <a:rPr lang="ru-RU" sz="2000" dirty="0">
                <a:solidFill>
                  <a:prstClr val="white"/>
                </a:solidFill>
              </a:rPr>
              <a:t>В 1762 году был принят „Манифест о вольности дворянства“, в соответствии с которым дворяне освобождались от обязательной 25-летней гражданской и военной службы, получали право выходить в отставку и выезжать за границу.</a:t>
            </a:r>
          </a:p>
          <a:p>
            <a:pPr lvl="0" algn="l">
              <a:buClr>
                <a:srgbClr val="F3A447"/>
              </a:buClr>
            </a:pPr>
            <a:r>
              <a:rPr lang="ru-RU" sz="2000" dirty="0">
                <a:solidFill>
                  <a:prstClr val="white"/>
                </a:solidFill>
              </a:rPr>
              <a:t>В 1763 году был создан Генеральный штаб.</a:t>
            </a:r>
          </a:p>
          <a:p>
            <a:pPr lvl="0" algn="l">
              <a:buClr>
                <a:srgbClr val="F3A447"/>
              </a:buClr>
            </a:pPr>
            <a:r>
              <a:rPr lang="ru-RU" sz="2000" dirty="0">
                <a:solidFill>
                  <a:prstClr val="white"/>
                </a:solidFill>
              </a:rPr>
              <a:t>С 1774 года рекрутские наборы стали ежегодными.</a:t>
            </a:r>
          </a:p>
          <a:p>
            <a:pPr lvl="0" algn="l">
              <a:buClr>
                <a:srgbClr val="F3A447"/>
              </a:buClr>
            </a:pPr>
            <a:r>
              <a:rPr lang="ru-RU" sz="2000" dirty="0">
                <a:solidFill>
                  <a:prstClr val="white"/>
                </a:solidFill>
              </a:rPr>
              <a:t>В 1783 году было введено новое, облегчённое и более удобное обмундирование.</a:t>
            </a:r>
          </a:p>
          <a:p>
            <a:pPr lvl="0" algn="l">
              <a:buClr>
                <a:srgbClr val="F3A447"/>
              </a:buClr>
            </a:pPr>
            <a:r>
              <a:rPr lang="ru-RU" sz="2000" dirty="0">
                <a:solidFill>
                  <a:prstClr val="white"/>
                </a:solidFill>
              </a:rPr>
              <a:t>В 1793 году срок военной службы для солдат и нижних чинов сократили с пожизненного до 25-летнего.</a:t>
            </a:r>
          </a:p>
          <a:p>
            <a:pPr algn="ctr"/>
            <a:endParaRPr lang="ru-RU" sz="2000"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55774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915816" y="0"/>
            <a:ext cx="6228184" cy="6858000"/>
          </a:xfrm>
        </p:spPr>
        <p:txBody>
          <a:bodyPr>
            <a:normAutofit/>
          </a:bodyPr>
          <a:lstStyle/>
          <a:p>
            <a:pPr algn="l"/>
            <a:r>
              <a:rPr lang="ru-RU" sz="1600" b="1" u="sng" dirty="0">
                <a:effectLst>
                  <a:outerShdw blurRad="38100" dist="38100" dir="2700000" algn="tl">
                    <a:srgbClr val="000000">
                      <a:alpha val="43137"/>
                    </a:srgbClr>
                  </a:outerShdw>
                </a:effectLst>
              </a:rPr>
              <a:t>Комплектование армии </a:t>
            </a:r>
            <a:r>
              <a:rPr lang="ru-RU" sz="1600" b="1" u="sng" dirty="0" smtClean="0">
                <a:effectLst>
                  <a:outerShdw blurRad="38100" dist="38100" dir="2700000" algn="tl">
                    <a:srgbClr val="000000">
                      <a:alpha val="43137"/>
                    </a:srgbClr>
                  </a:outerShdw>
                </a:effectLst>
              </a:rPr>
              <a:t>в первой половине </a:t>
            </a:r>
            <a:r>
              <a:rPr lang="ru-RU" sz="1600" b="1" u="sng" dirty="0">
                <a:effectLst>
                  <a:outerShdw blurRad="38100" dist="38100" dir="2700000" algn="tl">
                    <a:srgbClr val="000000">
                      <a:alpha val="43137"/>
                    </a:srgbClr>
                  </a:outerShdw>
                </a:effectLst>
              </a:rPr>
              <a:t>18 </a:t>
            </a:r>
            <a:r>
              <a:rPr lang="ru-RU" sz="1600" b="1" u="sng" dirty="0" smtClean="0">
                <a:effectLst>
                  <a:outerShdw blurRad="38100" dist="38100" dir="2700000" algn="tl">
                    <a:srgbClr val="000000">
                      <a:alpha val="43137"/>
                    </a:srgbClr>
                  </a:outerShdw>
                </a:effectLst>
              </a:rPr>
              <a:t>века.</a:t>
            </a:r>
            <a:endParaRPr lang="ru-RU" sz="1600" b="1" u="sng" dirty="0">
              <a:effectLst>
                <a:outerShdw blurRad="38100" dist="38100" dir="2700000" algn="tl">
                  <a:srgbClr val="000000">
                    <a:alpha val="43137"/>
                  </a:srgbClr>
                </a:outerShdw>
              </a:effectLst>
            </a:endParaRPr>
          </a:p>
          <a:p>
            <a:pPr algn="l"/>
            <a:endParaRPr lang="ru-RU" sz="1000" dirty="0">
              <a:solidFill>
                <a:srgbClr val="FFFF00"/>
              </a:solidFill>
            </a:endParaRPr>
          </a:p>
          <a:p>
            <a:pPr algn="l">
              <a:spcBef>
                <a:spcPts val="500"/>
              </a:spcBef>
            </a:pPr>
            <a:r>
              <a:rPr lang="ru-RU" sz="2400" dirty="0">
                <a:solidFill>
                  <a:schemeClr val="tx1"/>
                </a:solidFill>
              </a:rPr>
              <a:t>С 1703 года вводится единый принцип комплектования армии солдатами рекрутский набор, который просуществует в Русской Армии вплоть до 1874 года. Рекрутские наборы объявлялись нерегулярно указами царя в зависимости от потребностей армии</a:t>
            </a:r>
            <a:r>
              <a:rPr lang="ru-RU" sz="2400" dirty="0" smtClean="0">
                <a:solidFill>
                  <a:schemeClr val="tx1"/>
                </a:solidFill>
              </a:rPr>
              <a:t>.</a:t>
            </a:r>
            <a:endParaRPr lang="ru-RU" sz="2400" dirty="0">
              <a:solidFill>
                <a:schemeClr val="tx1"/>
              </a:solidFill>
            </a:endParaRPr>
          </a:p>
          <a:p>
            <a:pPr algn="l">
              <a:spcBef>
                <a:spcPts val="500"/>
              </a:spcBef>
            </a:pPr>
            <a:r>
              <a:rPr lang="ru-RU" sz="2400" dirty="0">
                <a:solidFill>
                  <a:schemeClr val="tx1"/>
                </a:solidFill>
              </a:rPr>
              <a:t>Первоначальное обучение рекрутов производилось непосредственно в полках, но с 1706 года вводится обучение на рекрутских станциях. Срок солдатской службы не определялся (пожизненно). Подлежащий призыву в армию мог выставить себе замену. Увольняли только полностью непригодных к службе. </a:t>
            </a:r>
            <a:endParaRPr lang="ru-RU" sz="2400" dirty="0" smtClean="0">
              <a:solidFill>
                <a:schemeClr val="tx1"/>
              </a:solidFill>
            </a:endParaRPr>
          </a:p>
        </p:txBody>
      </p:sp>
      <p:pic>
        <p:nvPicPr>
          <p:cNvPr id="1026" name="Picture 2" descr="C:\Users\Антон\Desktop\Нужные вещицы\История\v_sravnenii_s_pervoy_polovinoy.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38443"/>
            <a:ext cx="2915816" cy="4261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89431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78" y="0"/>
            <a:ext cx="9144000" cy="6858000"/>
          </a:xfrm>
        </p:spPr>
        <p:txBody>
          <a:bodyPr>
            <a:normAutofit/>
          </a:bodyPr>
          <a:lstStyle/>
          <a:p>
            <a:pPr lvl="0" algn="l">
              <a:buClr>
                <a:srgbClr val="F3A447"/>
              </a:buClr>
            </a:pPr>
            <a:r>
              <a:rPr lang="ru-RU" sz="1600" b="1" u="sng" dirty="0">
                <a:solidFill>
                  <a:srgbClr val="FEFAC9"/>
                </a:solidFill>
                <a:effectLst>
                  <a:outerShdw blurRad="38100" dist="38100" dir="2700000" algn="tl">
                    <a:srgbClr val="000000">
                      <a:alpha val="43137"/>
                    </a:srgbClr>
                  </a:outerShdw>
                </a:effectLst>
              </a:rPr>
              <a:t>Комплектование армии в первой половине 18 </a:t>
            </a:r>
            <a:r>
              <a:rPr lang="ru-RU" sz="1600" b="1" u="sng" dirty="0" smtClean="0">
                <a:solidFill>
                  <a:srgbClr val="FEFAC9"/>
                </a:solidFill>
                <a:effectLst>
                  <a:outerShdw blurRad="38100" dist="38100" dir="2700000" algn="tl">
                    <a:srgbClr val="000000">
                      <a:alpha val="43137"/>
                    </a:srgbClr>
                  </a:outerShdw>
                </a:effectLst>
              </a:rPr>
              <a:t>века(продолжение).</a:t>
            </a:r>
            <a:endParaRPr lang="ru-RU" sz="1600" b="1" u="sng" dirty="0">
              <a:solidFill>
                <a:srgbClr val="FEFAC9"/>
              </a:solidFill>
              <a:effectLst>
                <a:outerShdw blurRad="38100" dist="38100" dir="2700000" algn="tl">
                  <a:srgbClr val="000000">
                    <a:alpha val="43137"/>
                  </a:srgbClr>
                </a:outerShdw>
              </a:effectLst>
            </a:endParaRPr>
          </a:p>
          <a:p>
            <a:pPr lvl="0" algn="l">
              <a:spcBef>
                <a:spcPts val="500"/>
              </a:spcBef>
              <a:buClr>
                <a:srgbClr val="F3A447"/>
              </a:buClr>
            </a:pPr>
            <a:r>
              <a:rPr lang="ru-RU" sz="2400" dirty="0" smtClean="0">
                <a:solidFill>
                  <a:prstClr val="white"/>
                </a:solidFill>
              </a:rPr>
              <a:t>Офицерами </a:t>
            </a:r>
            <a:r>
              <a:rPr lang="ru-RU" sz="2400" dirty="0">
                <a:solidFill>
                  <a:prstClr val="white"/>
                </a:solidFill>
              </a:rPr>
              <a:t>армию первоначально комплектовали за деньги (добровольный принцип) из числа иностранных наемников, но после поражения при Нарве 19.11.1700 года Петр I ввел принудительный набор в гвардию солдатами всех молодых дворян, которых после прохождения обучения выпускали в армию офицерами. Гвардейские полки, таким образом, играли и роль учебных офицерских центров. Срок службы офицеров также не определялся. Отказ от офицерской службы влек за собой лишение дворянства. </a:t>
            </a:r>
          </a:p>
          <a:p>
            <a:pPr lvl="0" algn="l">
              <a:spcBef>
                <a:spcPts val="500"/>
              </a:spcBef>
              <a:buClr>
                <a:srgbClr val="F3A447"/>
              </a:buClr>
            </a:pPr>
            <a:r>
              <a:rPr lang="ru-RU" sz="2400" dirty="0">
                <a:solidFill>
                  <a:prstClr val="white"/>
                </a:solidFill>
              </a:rPr>
              <a:t>С 1736 года срок службы офицеров был ограничен 25 годами. В 1731 году было открыто первое учебное заведение для подготовки офицеров - Кадетский корпус (впрочем, для подготовки офицеров артиллерии и инженерных войск была открыта "Школа пушкарского Приказа" еще в 1701 году). С 1737 года запрещено производить в офицеры неграмотных</a:t>
            </a:r>
            <a:r>
              <a:rPr lang="ru-RU" sz="2400" dirty="0">
                <a:solidFill>
                  <a:srgbClr val="FFFF00"/>
                </a:solidFill>
              </a:rPr>
              <a:t>.</a:t>
            </a:r>
          </a:p>
          <a:p>
            <a:pPr algn="ctr"/>
            <a:endParaRPr lang="ru-RU" sz="4800"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241085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843808" y="0"/>
            <a:ext cx="6300192" cy="6858000"/>
          </a:xfrm>
        </p:spPr>
        <p:txBody>
          <a:bodyPr>
            <a:normAutofit lnSpcReduction="10000"/>
          </a:bodyPr>
          <a:lstStyle/>
          <a:p>
            <a:pPr lvl="0" algn="l">
              <a:buClr>
                <a:srgbClr val="0BD0D9"/>
              </a:buClr>
            </a:pPr>
            <a:r>
              <a:rPr lang="ru-RU" sz="1600" b="1" u="sng" dirty="0">
                <a:solidFill>
                  <a:prstClr val="white"/>
                </a:solidFill>
                <a:effectLst>
                  <a:outerShdw blurRad="38100" dist="38100" dir="2700000" algn="tl">
                    <a:srgbClr val="000000">
                      <a:alpha val="43137"/>
                    </a:srgbClr>
                  </a:outerShdw>
                </a:effectLst>
              </a:rPr>
              <a:t>Комплектование армии </a:t>
            </a:r>
            <a:r>
              <a:rPr lang="ru-RU" sz="1600" b="1" u="sng" dirty="0" smtClean="0">
                <a:solidFill>
                  <a:prstClr val="white"/>
                </a:solidFill>
                <a:effectLst>
                  <a:outerShdw blurRad="38100" dist="38100" dir="2700000" algn="tl">
                    <a:srgbClr val="000000">
                      <a:alpha val="43137"/>
                    </a:srgbClr>
                  </a:outerShdw>
                </a:effectLst>
              </a:rPr>
              <a:t>во второй </a:t>
            </a:r>
            <a:r>
              <a:rPr lang="ru-RU" sz="1600" b="1" u="sng" dirty="0">
                <a:solidFill>
                  <a:prstClr val="white"/>
                </a:solidFill>
                <a:effectLst>
                  <a:outerShdw blurRad="38100" dist="38100" dir="2700000" algn="tl">
                    <a:srgbClr val="000000">
                      <a:alpha val="43137"/>
                    </a:srgbClr>
                  </a:outerShdw>
                </a:effectLst>
              </a:rPr>
              <a:t>половине 18 века.</a:t>
            </a:r>
          </a:p>
          <a:p>
            <a:pPr lvl="0" algn="l">
              <a:spcBef>
                <a:spcPts val="500"/>
              </a:spcBef>
              <a:buClr>
                <a:srgbClr val="0BD0D9"/>
              </a:buClr>
            </a:pPr>
            <a:endParaRPr lang="ru-RU" sz="1200" dirty="0" smtClean="0">
              <a:solidFill>
                <a:srgbClr val="FFC000"/>
              </a:solidFill>
            </a:endParaRPr>
          </a:p>
          <a:p>
            <a:pPr lvl="0" algn="l">
              <a:spcBef>
                <a:spcPts val="500"/>
              </a:spcBef>
              <a:buClr>
                <a:srgbClr val="0BD0D9"/>
              </a:buClr>
            </a:pPr>
            <a:r>
              <a:rPr lang="ru-RU" sz="2400" dirty="0">
                <a:solidFill>
                  <a:schemeClr val="tx1"/>
                </a:solidFill>
              </a:rPr>
              <a:t>К середине XVIII в. русская армия насчитывала 331 тыс. </a:t>
            </a:r>
            <a:r>
              <a:rPr lang="ru-RU" sz="2400" dirty="0" smtClean="0">
                <a:solidFill>
                  <a:schemeClr val="tx1"/>
                </a:solidFill>
              </a:rPr>
              <a:t>человек.</a:t>
            </a:r>
            <a:endParaRPr lang="ru-RU" sz="2400" dirty="0">
              <a:solidFill>
                <a:schemeClr val="tx1"/>
              </a:solidFill>
            </a:endParaRPr>
          </a:p>
          <a:p>
            <a:pPr lvl="0" algn="l">
              <a:spcBef>
                <a:spcPts val="500"/>
              </a:spcBef>
              <a:buClr>
                <a:srgbClr val="0BD0D9"/>
              </a:buClr>
            </a:pPr>
            <a:r>
              <a:rPr lang="ru-RU" sz="2400" dirty="0" smtClean="0">
                <a:solidFill>
                  <a:schemeClr val="tx1"/>
                </a:solidFill>
              </a:rPr>
              <a:t>В </a:t>
            </a:r>
            <a:r>
              <a:rPr lang="ru-RU" sz="2400" dirty="0">
                <a:solidFill>
                  <a:schemeClr val="tx1"/>
                </a:solidFill>
              </a:rPr>
              <a:t>1761 году Петр III издает Указ "О вольности дворянства". Дворяне освобождаются от обязательной военной службы. Они по своему усмотрению могут выбирать военную или гражданскую службу. С этого момента комплектование армии офицерами становится чисто добровольным</a:t>
            </a:r>
            <a:r>
              <a:rPr lang="ru-RU" sz="2400" dirty="0" smtClean="0">
                <a:solidFill>
                  <a:schemeClr val="tx1"/>
                </a:solidFill>
              </a:rPr>
              <a:t>.</a:t>
            </a:r>
          </a:p>
          <a:p>
            <a:pPr lvl="0" algn="l">
              <a:spcBef>
                <a:spcPts val="500"/>
              </a:spcBef>
              <a:buClr>
                <a:srgbClr val="0BD0D9"/>
              </a:buClr>
            </a:pPr>
            <a:r>
              <a:rPr lang="ru-RU" sz="2400" dirty="0">
                <a:solidFill>
                  <a:schemeClr val="tx1"/>
                </a:solidFill>
              </a:rPr>
              <a:t>В 1762 г. был организован Генеральный штаб. В армии создаются постоянные соединения: дивизии и корпуса, которые включали в свой состав все рода войск, и могли самостоятельно решать различные тактические задачи. Главным родом войск была пехота. </a:t>
            </a:r>
          </a:p>
        </p:txBody>
      </p:sp>
      <p:pic>
        <p:nvPicPr>
          <p:cNvPr id="2050" name="Picture 2" descr="C:\Users\Антон\Desktop\Нужные вещицы\История\e09fe6187e121175a287a6aad8f8b3acbc5f6c18600497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672"/>
            <a:ext cx="2755508" cy="4464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58145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78" y="0"/>
            <a:ext cx="9144000" cy="6858000"/>
          </a:xfrm>
        </p:spPr>
        <p:txBody>
          <a:bodyPr>
            <a:normAutofit/>
          </a:bodyPr>
          <a:lstStyle/>
          <a:p>
            <a:pPr lvl="0" algn="l">
              <a:buClr>
                <a:srgbClr val="0BD0D9"/>
              </a:buClr>
            </a:pPr>
            <a:r>
              <a:rPr lang="ru-RU" sz="1600" b="1" u="sng" dirty="0">
                <a:solidFill>
                  <a:prstClr val="white"/>
                </a:solidFill>
                <a:effectLst>
                  <a:outerShdw blurRad="38100" dist="38100" dir="2700000" algn="tl">
                    <a:srgbClr val="000000">
                      <a:alpha val="43137"/>
                    </a:srgbClr>
                  </a:outerShdw>
                </a:effectLst>
              </a:rPr>
              <a:t>Комплектование армии во второй половине 18 </a:t>
            </a:r>
            <a:r>
              <a:rPr lang="ru-RU" sz="1600" b="1" u="sng" dirty="0" smtClean="0">
                <a:solidFill>
                  <a:prstClr val="white"/>
                </a:solidFill>
                <a:effectLst>
                  <a:outerShdw blurRad="38100" dist="38100" dir="2700000" algn="tl">
                    <a:srgbClr val="000000">
                      <a:alpha val="43137"/>
                    </a:srgbClr>
                  </a:outerShdw>
                </a:effectLst>
              </a:rPr>
              <a:t>века(продолжение).</a:t>
            </a:r>
            <a:endParaRPr lang="ru-RU" sz="1600" b="1" u="sng" dirty="0">
              <a:solidFill>
                <a:prstClr val="white"/>
              </a:solidFill>
              <a:effectLst>
                <a:outerShdw blurRad="38100" dist="38100" dir="2700000" algn="tl">
                  <a:srgbClr val="000000">
                    <a:alpha val="43137"/>
                  </a:srgbClr>
                </a:outerShdw>
              </a:effectLst>
            </a:endParaRPr>
          </a:p>
          <a:p>
            <a:pPr lvl="0" algn="l">
              <a:spcBef>
                <a:spcPts val="500"/>
              </a:spcBef>
              <a:buClr>
                <a:srgbClr val="0BD0D9"/>
              </a:buClr>
            </a:pPr>
            <a:r>
              <a:rPr lang="ru-RU" sz="2300" dirty="0" smtClean="0">
                <a:solidFill>
                  <a:prstClr val="white"/>
                </a:solidFill>
              </a:rPr>
              <a:t>В </a:t>
            </a:r>
            <a:r>
              <a:rPr lang="ru-RU" sz="2300" dirty="0">
                <a:solidFill>
                  <a:prstClr val="white"/>
                </a:solidFill>
              </a:rPr>
              <a:t>1766 году издается документ, упорядочивший систему комплектования армии. Это было "Генеральное учреждение о сборе в государстве рекрут и о порядках, какие при наборе исполняться должны". Рекрутская повинность кроме крепостных и государственных крестьян была распространена на купечество, дворовых людей, ясачных, черносошных, духовных, иностранцев, лиц приписанных к казенным заводам. Денежный взнос вместо рекрута разрешалось вносить только мастеровым и купцам. Возраст рекрутов был установлен с 17 до 35 лет, рост не ниже 159см.</a:t>
            </a:r>
          </a:p>
          <a:p>
            <a:pPr lvl="0" algn="l">
              <a:spcBef>
                <a:spcPts val="500"/>
              </a:spcBef>
              <a:buClr>
                <a:srgbClr val="0BD0D9"/>
              </a:buClr>
            </a:pPr>
            <a:r>
              <a:rPr lang="ru-RU" sz="2300" dirty="0">
                <a:solidFill>
                  <a:prstClr val="white"/>
                </a:solidFill>
              </a:rPr>
              <a:t>Павел I после восшествия на престол решительно и жестоко сломал порочную практику липовой службы дворянских детей. С 1797 года в офицеры можно было производить лишь выпускников кадетских классов и училищ, и унтер-офицеров из дворян, прослуживших не менее трех лет. Унтер-офицеры из </a:t>
            </a:r>
            <a:r>
              <a:rPr lang="ru-RU" sz="2300" dirty="0" err="1">
                <a:solidFill>
                  <a:prstClr val="white"/>
                </a:solidFill>
              </a:rPr>
              <a:t>недворян</a:t>
            </a:r>
            <a:r>
              <a:rPr lang="ru-RU" sz="2300" dirty="0">
                <a:solidFill>
                  <a:prstClr val="white"/>
                </a:solidFill>
              </a:rPr>
              <a:t> могли получить офицерский чин после 12 лет службы.</a:t>
            </a:r>
          </a:p>
          <a:p>
            <a:pPr algn="ctr"/>
            <a:endParaRPr lang="ru-RU" sz="4800"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677819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267744" y="31036"/>
            <a:ext cx="6876256" cy="6854348"/>
          </a:xfrm>
        </p:spPr>
        <p:txBody>
          <a:bodyPr>
            <a:normAutofit fontScale="25000" lnSpcReduction="20000"/>
          </a:bodyPr>
          <a:lstStyle/>
          <a:p>
            <a:pPr algn="l"/>
            <a:r>
              <a:rPr lang="ru-RU" sz="11200" b="1" u="sng" dirty="0" smtClean="0">
                <a:effectLst>
                  <a:outerShdw blurRad="38100" dist="38100" dir="2700000" algn="tl">
                    <a:srgbClr val="000000">
                      <a:alpha val="43137"/>
                    </a:srgbClr>
                  </a:outerShdw>
                </a:effectLst>
              </a:rPr>
              <a:t>Великие полководцы 18-го века.</a:t>
            </a:r>
          </a:p>
          <a:p>
            <a:pPr algn="l"/>
            <a:endParaRPr lang="ru-RU" dirty="0">
              <a:solidFill>
                <a:srgbClr val="FFFF00"/>
              </a:solidFill>
            </a:endParaRPr>
          </a:p>
          <a:p>
            <a:pPr algn="l"/>
            <a:r>
              <a:rPr lang="ru-RU" sz="8000" b="1" i="1" u="sng" dirty="0" smtClean="0">
                <a:solidFill>
                  <a:schemeClr val="tx1"/>
                </a:solidFill>
              </a:rPr>
              <a:t>Григорий </a:t>
            </a:r>
            <a:r>
              <a:rPr lang="ru-RU" sz="8000" b="1" i="1" u="sng" dirty="0">
                <a:solidFill>
                  <a:schemeClr val="tx1"/>
                </a:solidFill>
              </a:rPr>
              <a:t>Александрович Потемкин-Таврический (1739–1791</a:t>
            </a:r>
            <a:r>
              <a:rPr lang="ru-RU" sz="8000" b="1" i="1" u="sng" dirty="0" smtClean="0">
                <a:solidFill>
                  <a:schemeClr val="tx1"/>
                </a:solidFill>
              </a:rPr>
              <a:t>)</a:t>
            </a:r>
            <a:endParaRPr lang="ru-RU" sz="8000" b="1" i="1" u="sng" dirty="0">
              <a:solidFill>
                <a:schemeClr val="tx1"/>
              </a:solidFill>
            </a:endParaRPr>
          </a:p>
          <a:p>
            <a:pPr algn="l"/>
            <a:r>
              <a:rPr lang="ru-RU" sz="8000" dirty="0">
                <a:solidFill>
                  <a:schemeClr val="tx1"/>
                </a:solidFill>
              </a:rPr>
              <a:t>Будущий светлейший князь Таврический и генерал-фельдмаршал родился в с. </a:t>
            </a:r>
            <a:r>
              <a:rPr lang="ru-RU" sz="8000" dirty="0" err="1">
                <a:solidFill>
                  <a:schemeClr val="tx1"/>
                </a:solidFill>
              </a:rPr>
              <a:t>Чижово</a:t>
            </a:r>
            <a:r>
              <a:rPr lang="ru-RU" sz="8000" dirty="0">
                <a:solidFill>
                  <a:schemeClr val="tx1"/>
                </a:solidFill>
              </a:rPr>
              <a:t> </a:t>
            </a:r>
            <a:r>
              <a:rPr lang="ru-RU" sz="8000" dirty="0" err="1">
                <a:solidFill>
                  <a:schemeClr val="tx1"/>
                </a:solidFill>
              </a:rPr>
              <a:t>Духовищенского</a:t>
            </a:r>
            <a:r>
              <a:rPr lang="ru-RU" sz="8000" dirty="0">
                <a:solidFill>
                  <a:schemeClr val="tx1"/>
                </a:solidFill>
              </a:rPr>
              <a:t> уезда Смоленской губернии в семье отставного офицера. В 1755 г. поступил на военную службу. В чине вахмистра участвовал в дворцовом перевороте 1762 г. и после воцарения императрицы Екатерины II был произведен в чин </a:t>
            </a:r>
            <a:r>
              <a:rPr lang="ru-RU" sz="8000" dirty="0" smtClean="0">
                <a:solidFill>
                  <a:schemeClr val="tx1"/>
                </a:solidFill>
              </a:rPr>
              <a:t>подпоручика. Участвовал в русско-турецкой войне </a:t>
            </a:r>
            <a:r>
              <a:rPr lang="ru-RU" sz="8000" dirty="0">
                <a:solidFill>
                  <a:schemeClr val="tx1"/>
                </a:solidFill>
              </a:rPr>
              <a:t>1768–1774 гг. </a:t>
            </a:r>
            <a:r>
              <a:rPr lang="ru-RU" sz="8000" dirty="0" smtClean="0">
                <a:solidFill>
                  <a:schemeClr val="tx1"/>
                </a:solidFill>
              </a:rPr>
              <a:t>В </a:t>
            </a:r>
            <a:r>
              <a:rPr lang="ru-RU" sz="8000" dirty="0">
                <a:solidFill>
                  <a:schemeClr val="tx1"/>
                </a:solidFill>
              </a:rPr>
              <a:t>1774 г. произведен в чин генерал-аншефа и назначен вице-президентом Военной коллегии. </a:t>
            </a:r>
            <a:endParaRPr lang="ru-RU" sz="8000" dirty="0" smtClean="0">
              <a:solidFill>
                <a:schemeClr val="tx1"/>
              </a:solidFill>
            </a:endParaRPr>
          </a:p>
          <a:p>
            <a:pPr algn="l"/>
            <a:r>
              <a:rPr lang="ru-RU" sz="8000" dirty="0" smtClean="0">
                <a:solidFill>
                  <a:schemeClr val="tx1"/>
                </a:solidFill>
              </a:rPr>
              <a:t>В </a:t>
            </a:r>
            <a:r>
              <a:rPr lang="ru-RU" sz="8000" dirty="0">
                <a:solidFill>
                  <a:schemeClr val="tx1"/>
                </a:solidFill>
              </a:rPr>
              <a:t>1766 г. он был назначен генерал-губернатором новороссийским, азовским, астраханским. Находясь на этом посту способствовал освоению Россией Северного Причерноморья, содействовал созданию и укреплению Черноморского флота. </a:t>
            </a:r>
            <a:r>
              <a:rPr lang="ru-RU" sz="8000" dirty="0" smtClean="0">
                <a:solidFill>
                  <a:schemeClr val="tx1"/>
                </a:solidFill>
              </a:rPr>
              <a:t>Во </a:t>
            </a:r>
            <a:r>
              <a:rPr lang="ru-RU" sz="8000" dirty="0">
                <a:solidFill>
                  <a:schemeClr val="tx1"/>
                </a:solidFill>
              </a:rPr>
              <a:t>время русско-турецкой войны 1787–1791 гг. Г.А. Потемкин был назначен главнокомандующим русской Екатеринославской армией. В подчинение ему был передан Черноморский флот. В 1788 г. он руководил осадой и штурмом имевшей важное стратегическое значение крепостью </a:t>
            </a:r>
            <a:r>
              <a:rPr lang="ru-RU" sz="8000" dirty="0" err="1">
                <a:solidFill>
                  <a:schemeClr val="tx1"/>
                </a:solidFill>
              </a:rPr>
              <a:t>Ачи</a:t>
            </a:r>
            <a:r>
              <a:rPr lang="ru-RU" sz="8000" dirty="0">
                <a:solidFill>
                  <a:schemeClr val="tx1"/>
                </a:solidFill>
              </a:rPr>
              <a:t>-Кале (</a:t>
            </a:r>
            <a:r>
              <a:rPr lang="ru-RU" sz="8000" dirty="0" smtClean="0">
                <a:solidFill>
                  <a:schemeClr val="tx1"/>
                </a:solidFill>
              </a:rPr>
              <a:t>Очаков). </a:t>
            </a:r>
          </a:p>
          <a:p>
            <a:pPr algn="l"/>
            <a:endParaRPr lang="ru-RU" sz="8000" dirty="0" smtClean="0">
              <a:solidFill>
                <a:schemeClr val="tx1"/>
              </a:solidFill>
            </a:endParaRPr>
          </a:p>
          <a:p>
            <a:pPr algn="l"/>
            <a:endParaRPr lang="ru-RU" sz="8000" dirty="0">
              <a:solidFill>
                <a:schemeClr val="tx1"/>
              </a:solidFill>
            </a:endParaRPr>
          </a:p>
        </p:txBody>
      </p:sp>
      <p:pic>
        <p:nvPicPr>
          <p:cNvPr id="5123" name="Picture 3" descr="C:\Users\Антон\Desktop\Нужные вещицы\История\69804b9e677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6" y="476672"/>
            <a:ext cx="2316737"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09539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123728" y="0"/>
            <a:ext cx="7020272" cy="6858000"/>
          </a:xfrm>
        </p:spPr>
        <p:txBody>
          <a:bodyPr>
            <a:normAutofit/>
          </a:bodyPr>
          <a:lstStyle/>
          <a:p>
            <a:pPr lvl="0" algn="l">
              <a:buClr>
                <a:srgbClr val="F3A447"/>
              </a:buClr>
            </a:pPr>
            <a:r>
              <a:rPr lang="ru-RU" sz="1700" b="1" i="1" u="sng" dirty="0">
                <a:solidFill>
                  <a:prstClr val="white"/>
                </a:solidFill>
              </a:rPr>
              <a:t>Федор Федорович Ушаков (1744–1817)</a:t>
            </a:r>
          </a:p>
          <a:p>
            <a:pPr lvl="0" algn="l">
              <a:buClr>
                <a:srgbClr val="F3A447"/>
              </a:buClr>
            </a:pPr>
            <a:r>
              <a:rPr lang="ru-RU" sz="1700" dirty="0">
                <a:solidFill>
                  <a:prstClr val="white"/>
                </a:solidFill>
              </a:rPr>
              <a:t>Великий русский флотоводец родился в с. </a:t>
            </a:r>
            <a:r>
              <a:rPr lang="ru-RU" sz="1700" dirty="0" err="1">
                <a:solidFill>
                  <a:prstClr val="white"/>
                </a:solidFill>
              </a:rPr>
              <a:t>Бурнаково</a:t>
            </a:r>
            <a:r>
              <a:rPr lang="ru-RU" sz="1700" dirty="0">
                <a:solidFill>
                  <a:prstClr val="white"/>
                </a:solidFill>
              </a:rPr>
              <a:t> Романовского уезда Ярославской губернии в небогатой дворянской семье. В 1766 г. он окончил Морской кадетский корпус, затем служил на Балтийском флоте. В 1769 г. Ушаков был назначен в Донскую (Азовскую) флотилию, участвовал в русско-турецкой войне 1768–1774 гг. С 1775 г. Ушаков командовал фрегатом, в 1780 г. был назначен командиром императорской яхты, но вскоре отказался от придворной карьеры. В 1783 г. Ушакова перевели на Черноморский флот. В 1789 г. Ушаков был произведен в контр-адмиралы, а в 1790 г. назначен командующим всем Черноморским флотом. В решающем сражении у мыса </a:t>
            </a:r>
            <a:r>
              <a:rPr lang="ru-RU" sz="1700" dirty="0" err="1">
                <a:solidFill>
                  <a:prstClr val="white"/>
                </a:solidFill>
              </a:rPr>
              <a:t>Калиакрия</a:t>
            </a:r>
            <a:r>
              <a:rPr lang="ru-RU" sz="1700" dirty="0">
                <a:solidFill>
                  <a:prstClr val="white"/>
                </a:solidFill>
              </a:rPr>
              <a:t> близ Варны (31 июля 1791 г.) флот под командованием Ушакова уничтожил турецкий флот, что привело к скорому окончанию войны.  </a:t>
            </a:r>
          </a:p>
          <a:p>
            <a:pPr lvl="0" algn="l">
              <a:buClr>
                <a:srgbClr val="F3A447"/>
              </a:buClr>
            </a:pPr>
            <a:r>
              <a:rPr lang="ru-RU" sz="1700" dirty="0">
                <a:solidFill>
                  <a:prstClr val="white"/>
                </a:solidFill>
              </a:rPr>
              <a:t>В 1793 г. Ушаков получил чин вице-адмирала. В 1798 г., по просьбе западных держав, он возглавил поход русской черноморской эскадры в Средиземное море для участия в войне против Франции. В начале 1799 г. русские десанты освободили от французов греческие Ионические о-ва. Эскадра Ушакова была отозвана императором Павлом I из Средиземного моря и осенью 1800 г. вернулась в Севастополь. Александр I, вступивший на престол в 1801 г., не признал и не оценил великих заслуг русского адмирала. В 1807 г. Ушакова по болезни уволили в отставку. </a:t>
            </a:r>
          </a:p>
          <a:p>
            <a:pPr algn="ctr"/>
            <a:endParaRPr lang="ru-RU" sz="1700" i="1" dirty="0">
              <a:solidFill>
                <a:srgbClr val="FFFF00"/>
              </a:solidFill>
              <a:effectLst>
                <a:outerShdw blurRad="38100" dist="38100" dir="2700000" algn="tl">
                  <a:srgbClr val="000000">
                    <a:alpha val="43137"/>
                  </a:srgbClr>
                </a:outerShdw>
              </a:effectLst>
            </a:endParaRPr>
          </a:p>
        </p:txBody>
      </p:sp>
      <p:pic>
        <p:nvPicPr>
          <p:cNvPr id="4" name="Picture 2" descr="C:\Users\Антон\Desktop\Нужные вещицы\История\Foto_Ushakov.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917" y="332656"/>
            <a:ext cx="2057196" cy="3284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67669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835696" y="0"/>
            <a:ext cx="7308304" cy="6858000"/>
          </a:xfrm>
        </p:spPr>
        <p:txBody>
          <a:bodyPr>
            <a:normAutofit fontScale="85000" lnSpcReduction="20000"/>
          </a:bodyPr>
          <a:lstStyle/>
          <a:p>
            <a:pPr lvl="0">
              <a:buClr>
                <a:srgbClr val="0BD0D9"/>
              </a:buClr>
            </a:pPr>
            <a:r>
              <a:rPr lang="ru-RU" sz="2800" b="1" u="sng" dirty="0">
                <a:solidFill>
                  <a:prstClr val="white"/>
                </a:solidFill>
                <a:effectLst>
                  <a:outerShdw blurRad="38100" dist="38100" dir="2700000" algn="tl">
                    <a:srgbClr val="000000">
                      <a:alpha val="43137"/>
                    </a:srgbClr>
                  </a:outerShdw>
                </a:effectLst>
              </a:rPr>
              <a:t>Великие полководцы 18-го </a:t>
            </a:r>
            <a:r>
              <a:rPr lang="ru-RU" sz="2800" b="1" u="sng" dirty="0" smtClean="0">
                <a:solidFill>
                  <a:prstClr val="white"/>
                </a:solidFill>
                <a:effectLst>
                  <a:outerShdw blurRad="38100" dist="38100" dir="2700000" algn="tl">
                    <a:srgbClr val="000000">
                      <a:alpha val="43137"/>
                    </a:srgbClr>
                  </a:outerShdw>
                </a:effectLst>
              </a:rPr>
              <a:t>века(продолжение).</a:t>
            </a:r>
            <a:endParaRPr lang="ru-RU" sz="2800" b="1" u="sng" dirty="0">
              <a:solidFill>
                <a:prstClr val="white"/>
              </a:solidFill>
              <a:effectLst>
                <a:outerShdw blurRad="38100" dist="38100" dir="2700000" algn="tl">
                  <a:srgbClr val="000000">
                    <a:alpha val="43137"/>
                  </a:srgbClr>
                </a:outerShdw>
              </a:effectLst>
            </a:endParaRPr>
          </a:p>
          <a:p>
            <a:pPr lvl="1" algn="l">
              <a:buClr>
                <a:srgbClr val="0BD0D9"/>
              </a:buClr>
            </a:pPr>
            <a:r>
              <a:rPr lang="ru-RU" sz="2500" b="1" i="1" u="sng" dirty="0">
                <a:solidFill>
                  <a:schemeClr val="tx1"/>
                </a:solidFill>
              </a:rPr>
              <a:t>Василий Яковлевич </a:t>
            </a:r>
            <a:r>
              <a:rPr lang="ru-RU" sz="2500" b="1" i="1" u="sng" dirty="0" err="1">
                <a:solidFill>
                  <a:schemeClr val="tx1"/>
                </a:solidFill>
              </a:rPr>
              <a:t>Чичагов</a:t>
            </a:r>
            <a:r>
              <a:rPr lang="ru-RU" sz="2500" b="1" i="1" u="sng" dirty="0">
                <a:solidFill>
                  <a:schemeClr val="tx1"/>
                </a:solidFill>
              </a:rPr>
              <a:t> (1726–1809)</a:t>
            </a:r>
          </a:p>
          <a:p>
            <a:pPr lvl="1" algn="l">
              <a:buClr>
                <a:srgbClr val="0BD0D9"/>
              </a:buClr>
            </a:pPr>
            <a:r>
              <a:rPr lang="ru-RU" sz="2500" dirty="0">
                <a:solidFill>
                  <a:schemeClr val="tx1"/>
                </a:solidFill>
              </a:rPr>
              <a:t>На военно-морскую службу в русский флот зачислен гардемарином в 1742 г. В первый офицерский чин мичмана произведен в 1745 г. В 1764 г. назначен начальником экспедиции из трех кораблей для отыскания морского пути вдоль побережья Северного Ледовитого океана из Архангельска к Берингову проливу и далее к Камчатке. Дважды, в 1765 и 1766 гг., пытался он выполнить поставленную перед ним задачу, но обе экспедиции </a:t>
            </a:r>
            <a:r>
              <a:rPr lang="ru-RU" sz="2500" dirty="0" err="1">
                <a:solidFill>
                  <a:schemeClr val="tx1"/>
                </a:solidFill>
              </a:rPr>
              <a:t>Чичагова</a:t>
            </a:r>
            <a:r>
              <a:rPr lang="ru-RU" sz="2500" dirty="0">
                <a:solidFill>
                  <a:schemeClr val="tx1"/>
                </a:solidFill>
              </a:rPr>
              <a:t> попытки пройти Северным морским путем окончились безрезультатно. Во время русско-турецкой войны 1768-1774 гг. контр-адмирал </a:t>
            </a:r>
            <a:r>
              <a:rPr lang="ru-RU" sz="2500" dirty="0" err="1">
                <a:solidFill>
                  <a:schemeClr val="tx1"/>
                </a:solidFill>
              </a:rPr>
              <a:t>Чичагов</a:t>
            </a:r>
            <a:r>
              <a:rPr lang="ru-RU" sz="2500" dirty="0">
                <a:solidFill>
                  <a:schemeClr val="tx1"/>
                </a:solidFill>
              </a:rPr>
              <a:t> командовал отрядом кораблей Донской флотилии, оборонявшим Керченский пролив. В 1782 г. произведен в чин адмирала. Во время русско-шведской войны 1788-1790 гг. командовал Балтийским флотом, руководил действиями русских эскадр в </a:t>
            </a:r>
            <a:r>
              <a:rPr lang="ru-RU" sz="2500" dirty="0" err="1">
                <a:solidFill>
                  <a:schemeClr val="tx1"/>
                </a:solidFill>
              </a:rPr>
              <a:t>Эландском</a:t>
            </a:r>
            <a:r>
              <a:rPr lang="ru-RU" sz="2500" dirty="0">
                <a:solidFill>
                  <a:schemeClr val="tx1"/>
                </a:solidFill>
              </a:rPr>
              <a:t> и Ревельском морских сражениях. После прорыва шведского флота из Выборга в ночь на 22 июня 1790 г. возглавил преследование кораблей противника, в ходе которого русские моряки уничтожили и захватили множество кораблей неприятеля. За эту победу награжден орденом Св. Георгия 1-й ст. С 1797 г. – в отставке.</a:t>
            </a:r>
          </a:p>
          <a:p>
            <a:pPr lvl="1" algn="l">
              <a:buClr>
                <a:srgbClr val="0BD0D9"/>
              </a:buClr>
            </a:pPr>
            <a:endParaRPr lang="ru-RU" sz="2500" dirty="0">
              <a:solidFill>
                <a:schemeClr val="tx1"/>
              </a:solidFill>
            </a:endParaRPr>
          </a:p>
          <a:p>
            <a:pPr algn="l"/>
            <a:endParaRPr lang="ru-RU" sz="2500" dirty="0">
              <a:solidFill>
                <a:schemeClr val="tx1"/>
              </a:solidFill>
            </a:endParaRPr>
          </a:p>
        </p:txBody>
      </p:sp>
      <p:pic>
        <p:nvPicPr>
          <p:cNvPr id="4099" name="Picture 3" descr="C:\Users\Антон\Desktop\Нужные вещицы\История\Chichago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63" y="253131"/>
            <a:ext cx="2151318" cy="2527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29215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835696" y="0"/>
            <a:ext cx="7308126" cy="6858000"/>
          </a:xfrm>
        </p:spPr>
        <p:txBody>
          <a:bodyPr>
            <a:normAutofit/>
          </a:bodyPr>
          <a:lstStyle/>
          <a:p>
            <a:pPr lvl="1" algn="l">
              <a:buClr>
                <a:srgbClr val="0BD0D9"/>
              </a:buClr>
            </a:pPr>
            <a:r>
              <a:rPr lang="ru-RU" sz="1700" b="1" i="1" u="sng" dirty="0">
                <a:solidFill>
                  <a:prstClr val="white"/>
                </a:solidFill>
              </a:rPr>
              <a:t>Александр Васильевич Суворов (1730–1800)</a:t>
            </a:r>
          </a:p>
          <a:p>
            <a:pPr lvl="1" algn="l">
              <a:buClr>
                <a:srgbClr val="0BD0D9"/>
              </a:buClr>
            </a:pPr>
            <a:r>
              <a:rPr lang="ru-RU" sz="1700" dirty="0">
                <a:solidFill>
                  <a:prstClr val="white"/>
                </a:solidFill>
              </a:rPr>
              <a:t>Александр Васильевич Суворов - прославленный русский полководец, граф Рымникский (1789), князь Италийский (1799), генералиссимус (1799).  </a:t>
            </a:r>
          </a:p>
          <a:p>
            <a:pPr lvl="1" algn="l">
              <a:buClr>
                <a:srgbClr val="0BD0D9"/>
              </a:buClr>
            </a:pPr>
            <a:r>
              <a:rPr lang="ru-RU" sz="1700" dirty="0">
                <a:solidFill>
                  <a:prstClr val="white"/>
                </a:solidFill>
              </a:rPr>
              <a:t>Родился в семье генерал-аншефа В.И. Суворова. В 1742 г. был зачислен мушкетером в лейб-гвардии Семеновский полк, однако приступил к исполнению своих обязанностей лишь в 1748 г., в чине капрала. В 1754 г. произведен в поручики и переведен в </a:t>
            </a:r>
            <a:r>
              <a:rPr lang="ru-RU" sz="1700" dirty="0" err="1">
                <a:solidFill>
                  <a:prstClr val="white"/>
                </a:solidFill>
              </a:rPr>
              <a:t>Ингерманландский</a:t>
            </a:r>
            <a:r>
              <a:rPr lang="ru-RU" sz="1700" dirty="0">
                <a:solidFill>
                  <a:prstClr val="white"/>
                </a:solidFill>
              </a:rPr>
              <a:t> пехотный полк. Во время Семилетней войны 1756–1763 гг. участвовал в сражениях при </a:t>
            </a:r>
            <a:r>
              <a:rPr lang="ru-RU" sz="1700" dirty="0" err="1">
                <a:solidFill>
                  <a:prstClr val="white"/>
                </a:solidFill>
              </a:rPr>
              <a:t>Кунерсдорфе</a:t>
            </a:r>
            <a:r>
              <a:rPr lang="ru-RU" sz="1700" dirty="0">
                <a:solidFill>
                  <a:prstClr val="white"/>
                </a:solidFill>
              </a:rPr>
              <a:t>, под Франкфуртом-на-Одере, во взятии Берлина и осаде </a:t>
            </a:r>
            <a:r>
              <a:rPr lang="ru-RU" sz="1700" dirty="0" err="1">
                <a:solidFill>
                  <a:prstClr val="white"/>
                </a:solidFill>
              </a:rPr>
              <a:t>Кольберга</a:t>
            </a:r>
            <a:r>
              <a:rPr lang="ru-RU" sz="1700" dirty="0">
                <a:solidFill>
                  <a:prstClr val="white"/>
                </a:solidFill>
              </a:rPr>
              <a:t>.  </a:t>
            </a:r>
          </a:p>
          <a:p>
            <a:pPr lvl="1" algn="l">
              <a:buClr>
                <a:srgbClr val="0BD0D9"/>
              </a:buClr>
            </a:pPr>
            <a:r>
              <a:rPr lang="ru-RU" sz="1700" dirty="0">
                <a:solidFill>
                  <a:prstClr val="white"/>
                </a:solidFill>
              </a:rPr>
              <a:t>За боевые отличия в 1770 г. Суворова произвели в чин генерал-майора.  </a:t>
            </a:r>
          </a:p>
          <a:p>
            <a:pPr lvl="1" algn="l">
              <a:buClr>
                <a:srgbClr val="0BD0D9"/>
              </a:buClr>
            </a:pPr>
            <a:r>
              <a:rPr lang="ru-RU" sz="1700" dirty="0">
                <a:solidFill>
                  <a:prstClr val="white"/>
                </a:solidFill>
              </a:rPr>
              <a:t>В ходе русско-турецкой войны 1768–1774 гг. отряд под командованием Суворова нанес несколько поражений превосходящим силам турок. 11 декабря 1790 г. русские войска под командованием Суворова штурмом овладели укрепленной крепостью Измаил.  </a:t>
            </a:r>
          </a:p>
          <a:p>
            <a:pPr lvl="1" algn="l">
              <a:buClr>
                <a:srgbClr val="0BD0D9"/>
              </a:buClr>
            </a:pPr>
            <a:r>
              <a:rPr lang="ru-RU" sz="1700" dirty="0">
                <a:solidFill>
                  <a:prstClr val="white"/>
                </a:solidFill>
              </a:rPr>
              <a:t>В начале царствования Павла I подвергся временной опале. В феврале 1797 г. Суворов был уволен в отставку и сослан в одно из имений в с. Кончанское. Но в 1798 г. по настоянию союзников России был возвращен на службу и назначен главнокомандующим русскими и австрийскими войсками в Северной Италии. За победные действия в Италии и Швейцарии А.В. Суворов был возведен в чин генералиссимуса.  </a:t>
            </a:r>
          </a:p>
          <a:p>
            <a:pPr algn="ctr"/>
            <a:endParaRPr lang="ru-RU" sz="1700" i="1" dirty="0">
              <a:solidFill>
                <a:srgbClr val="FFFF00"/>
              </a:solidFill>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489"/>
            <a:ext cx="2268537" cy="349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86784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txBody>
          <a:bodyPr>
            <a:noAutofit/>
          </a:bodyPr>
          <a:lstStyle/>
          <a:p>
            <a:pPr algn="ctr"/>
            <a:r>
              <a:rPr lang="ru-RU" sz="1600" b="1" u="sng" dirty="0" smtClean="0">
                <a:effectLst>
                  <a:outerShdw blurRad="38100" dist="38100" dir="2700000" algn="tl">
                    <a:srgbClr val="000000">
                      <a:alpha val="43137"/>
                    </a:srgbClr>
                  </a:outerShdw>
                </a:effectLst>
              </a:rPr>
              <a:t>Великие победы России в 18-м веке.</a:t>
            </a:r>
          </a:p>
          <a:p>
            <a:pPr algn="ctr"/>
            <a:r>
              <a:rPr lang="ru-RU" sz="1600" b="1" i="1" u="sng" dirty="0">
                <a:solidFill>
                  <a:srgbClr val="FFFF00"/>
                </a:solidFill>
              </a:rPr>
              <a:t>ПОЛТАВСКАЯ </a:t>
            </a:r>
            <a:r>
              <a:rPr lang="ru-RU" sz="1600" b="1" i="1" u="sng" dirty="0" smtClean="0">
                <a:solidFill>
                  <a:srgbClr val="FFFF00"/>
                </a:solidFill>
              </a:rPr>
              <a:t>БИТВА.</a:t>
            </a:r>
          </a:p>
          <a:p>
            <a:pPr algn="l"/>
            <a:r>
              <a:rPr lang="ru-RU"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Основанная </a:t>
            </a:r>
            <a:r>
              <a:rPr lang="ru-RU" sz="1600" dirty="0">
                <a:solidFill>
                  <a:schemeClr val="tx1"/>
                </a:solidFill>
                <a:latin typeface="Tahoma" panose="020B0604030504040204" pitchFamily="34" charset="0"/>
                <a:ea typeface="Tahoma" panose="020B0604030504040204" pitchFamily="34" charset="0"/>
                <a:cs typeface="Tahoma" panose="020B0604030504040204" pitchFamily="34" charset="0"/>
              </a:rPr>
              <a:t>императором Петром I Русская регулярная армия уже на начальном этапе своего развития оказалась в огне Северной </a:t>
            </a:r>
            <a:r>
              <a:rPr lang="ru-RU"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войны, </a:t>
            </a:r>
            <a:r>
              <a:rPr lang="ru-RU" sz="1600" dirty="0">
                <a:solidFill>
                  <a:schemeClr val="tx1"/>
                </a:solidFill>
                <a:latin typeface="Tahoma" panose="020B0604030504040204" pitchFamily="34" charset="0"/>
                <a:ea typeface="Tahoma" panose="020B0604030504040204" pitchFamily="34" charset="0"/>
                <a:cs typeface="Tahoma" panose="020B0604030504040204" pitchFamily="34" charset="0"/>
              </a:rPr>
              <a:t>где ей противостояла лучшая на то время европейская - шведская армия. После поражения под Нарвой в первый год войны, где петровские войска лишились почти всей своей </a:t>
            </a:r>
            <a:r>
              <a:rPr lang="ru-RU"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артиллерии, «</a:t>
            </a:r>
            <a:r>
              <a:rPr lang="ru-RU" sz="1600" dirty="0">
                <a:solidFill>
                  <a:schemeClr val="tx1"/>
                </a:solidFill>
                <a:latin typeface="Tahoma" panose="020B0604030504040204" pitchFamily="34" charset="0"/>
                <a:ea typeface="Tahoma" panose="020B0604030504040204" pitchFamily="34" charset="0"/>
                <a:cs typeface="Tahoma" panose="020B0604030504040204" pitchFamily="34" charset="0"/>
              </a:rPr>
              <a:t>прямое регулярное войско» России полностью преобразилось. </a:t>
            </a:r>
            <a:r>
              <a:rPr lang="ru-RU"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Летом </a:t>
            </a:r>
            <a:r>
              <a:rPr lang="ru-RU" sz="1600" dirty="0">
                <a:solidFill>
                  <a:schemeClr val="tx1"/>
                </a:solidFill>
                <a:latin typeface="Tahoma" panose="020B0604030504040204" pitchFamily="34" charset="0"/>
                <a:ea typeface="Tahoma" panose="020B0604030504040204" pitchFamily="34" charset="0"/>
                <a:cs typeface="Tahoma" panose="020B0604030504040204" pitchFamily="34" charset="0"/>
              </a:rPr>
              <a:t>1708 года шведская армия под командованием короля-полководца Карла XII начала поход в Россию, двигаясь на московском направлении. </a:t>
            </a:r>
            <a:r>
              <a:rPr lang="ru-RU"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На </a:t>
            </a:r>
            <a:r>
              <a:rPr lang="ru-RU" sz="1600" dirty="0">
                <a:solidFill>
                  <a:schemeClr val="tx1"/>
                </a:solidFill>
                <a:latin typeface="Tahoma" panose="020B0604030504040204" pitchFamily="34" charset="0"/>
                <a:ea typeface="Tahoma" panose="020B0604030504040204" pitchFamily="34" charset="0"/>
                <a:cs typeface="Tahoma" panose="020B0604030504040204" pitchFamily="34" charset="0"/>
              </a:rPr>
              <a:t>помощь Карлу XII спешил из Риги генерал </a:t>
            </a:r>
            <a:r>
              <a:rPr lang="ru-RU" sz="1600" dirty="0" err="1">
                <a:solidFill>
                  <a:schemeClr val="tx1"/>
                </a:solidFill>
                <a:latin typeface="Tahoma" panose="020B0604030504040204" pitchFamily="34" charset="0"/>
                <a:ea typeface="Tahoma" panose="020B0604030504040204" pitchFamily="34" charset="0"/>
                <a:cs typeface="Tahoma" panose="020B0604030504040204" pitchFamily="34" charset="0"/>
              </a:rPr>
              <a:t>Левенгаупт</a:t>
            </a:r>
            <a:r>
              <a:rPr lang="ru-RU" sz="1600" dirty="0">
                <a:solidFill>
                  <a:schemeClr val="tx1"/>
                </a:solidFill>
                <a:latin typeface="Tahoma" panose="020B0604030504040204" pitchFamily="34" charset="0"/>
                <a:ea typeface="Tahoma" panose="020B0604030504040204" pitchFamily="34" charset="0"/>
                <a:cs typeface="Tahoma" panose="020B0604030504040204" pitchFamily="34" charset="0"/>
              </a:rPr>
              <a:t>, который вел корпус с огромным обозом из почти трех тысяч </a:t>
            </a:r>
            <a:r>
              <a:rPr lang="ru-RU"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повозок. Петр </a:t>
            </a:r>
            <a:r>
              <a:rPr lang="ru-RU" sz="1600" dirty="0">
                <a:solidFill>
                  <a:schemeClr val="tx1"/>
                </a:solidFill>
                <a:latin typeface="Tahoma" panose="020B0604030504040204" pitchFamily="34" charset="0"/>
                <a:ea typeface="Tahoma" panose="020B0604030504040204" pitchFamily="34" charset="0"/>
                <a:cs typeface="Tahoma" panose="020B0604030504040204" pitchFamily="34" charset="0"/>
              </a:rPr>
              <a:t>I поручил Б. П. Шереметеву преследовать вражескую армию, а сам повел часть войск навстречу корпусу генерала </a:t>
            </a:r>
            <a:r>
              <a:rPr lang="ru-RU" sz="1600" dirty="0" err="1">
                <a:solidFill>
                  <a:schemeClr val="tx1"/>
                </a:solidFill>
                <a:latin typeface="Tahoma" panose="020B0604030504040204" pitchFamily="34" charset="0"/>
                <a:ea typeface="Tahoma" panose="020B0604030504040204" pitchFamily="34" charset="0"/>
                <a:cs typeface="Tahoma" panose="020B0604030504040204" pitchFamily="34" charset="0"/>
              </a:rPr>
              <a:t>Левенгаупта</a:t>
            </a:r>
            <a:r>
              <a:rPr lang="ru-RU" sz="1600" dirty="0">
                <a:solidFill>
                  <a:schemeClr val="tx1"/>
                </a:solidFill>
                <a:latin typeface="Tahoma" panose="020B0604030504040204" pitchFamily="34" charset="0"/>
                <a:ea typeface="Tahoma" panose="020B0604030504040204" pitchFamily="34" charset="0"/>
                <a:cs typeface="Tahoma" panose="020B0604030504040204" pitchFamily="34" charset="0"/>
              </a:rPr>
              <a:t>, чтобы не допустить его соединения с королем. 28 сентября 1708 года состоялось сражение у деревни Лесной, победу в которой царь Петр назвал «матерью полтавской виктории». </a:t>
            </a:r>
            <a:endParaRPr lang="ru-RU" sz="16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algn="l"/>
            <a:endParaRPr lang="ru-RU" sz="16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l"/>
            <a:r>
              <a:rPr lang="ru-RU" sz="1600" dirty="0">
                <a:solidFill>
                  <a:schemeClr val="tx1"/>
                </a:solidFill>
                <a:latin typeface="Tahoma" panose="020B0604030504040204" pitchFamily="34" charset="0"/>
                <a:ea typeface="Tahoma" panose="020B0604030504040204" pitchFamily="34" charset="0"/>
                <a:cs typeface="Tahoma" panose="020B0604030504040204" pitchFamily="34" charset="0"/>
              </a:rPr>
              <a:t>Затем наступил день Полтавской битвы (27 июня 1709 года). Накануне Петр приказал генералу Меншикову уничтожить </a:t>
            </a:r>
            <a:r>
              <a:rPr lang="ru-RU"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ставку предателя гетмана Мазепы </a:t>
            </a:r>
            <a:r>
              <a:rPr lang="ru-RU" sz="1600" dirty="0">
                <a:solidFill>
                  <a:schemeClr val="tx1"/>
                </a:solidFill>
                <a:latin typeface="Tahoma" panose="020B0604030504040204" pitchFamily="34" charset="0"/>
                <a:ea typeface="Tahoma" panose="020B0604030504040204" pitchFamily="34" charset="0"/>
                <a:cs typeface="Tahoma" panose="020B0604030504040204" pitchFamily="34" charset="0"/>
              </a:rPr>
              <a:t>- крепость Батурин со всеми собранными в ней для шведской армии припасами.</a:t>
            </a:r>
          </a:p>
          <a:p>
            <a:pPr algn="l"/>
            <a:r>
              <a:rPr lang="ru-RU"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Полтавская </a:t>
            </a:r>
            <a:r>
              <a:rPr lang="ru-RU" sz="1600" dirty="0">
                <a:solidFill>
                  <a:schemeClr val="tx1"/>
                </a:solidFill>
                <a:latin typeface="Tahoma" panose="020B0604030504040204" pitchFamily="34" charset="0"/>
                <a:ea typeface="Tahoma" panose="020B0604030504040204" pitchFamily="34" charset="0"/>
                <a:cs typeface="Tahoma" panose="020B0604030504040204" pitchFamily="34" charset="0"/>
              </a:rPr>
              <a:t>битва стала вершиной полководческой славы Петра Великого. После личной рекогносцировки он приказал выстроить поперек поля линию полевых укреплений из шести редутов на расстоянии ружейного выстрела друг от друга. Затем перпендикулярно их фронту началось возведение еще </a:t>
            </a:r>
            <a:r>
              <a:rPr lang="ru-RU"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четырех.</a:t>
            </a:r>
            <a:r>
              <a:rPr lang="ru-RU" sz="1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ru-RU"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Далее </a:t>
            </a:r>
            <a:r>
              <a:rPr lang="ru-RU" sz="1600" dirty="0">
                <a:solidFill>
                  <a:schemeClr val="tx1"/>
                </a:solidFill>
                <a:latin typeface="Tahoma" panose="020B0604030504040204" pitchFamily="34" charset="0"/>
                <a:ea typeface="Tahoma" panose="020B0604030504040204" pitchFamily="34" charset="0"/>
                <a:cs typeface="Tahoma" panose="020B0604030504040204" pitchFamily="34" charset="0"/>
              </a:rPr>
              <a:t>расположились пехота и полевая артиллерия. </a:t>
            </a:r>
          </a:p>
        </p:txBody>
      </p:sp>
    </p:spTree>
    <p:extLst>
      <p:ext uri="{BB962C8B-B14F-4D97-AF65-F5344CB8AC3E}">
        <p14:creationId xmlns:p14="http://schemas.microsoft.com/office/powerpoint/2010/main" val="11758183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3822" cy="6858000"/>
          </a:xfrm>
        </p:spPr>
        <p:txBody>
          <a:bodyPr anchor="t">
            <a:normAutofit/>
          </a:bodyPr>
          <a:lstStyle/>
          <a:p>
            <a:pPr lvl="0" algn="l">
              <a:buClr>
                <a:srgbClr val="F3A447"/>
              </a:buClr>
            </a:pPr>
            <a:r>
              <a:rPr lang="ru-RU" sz="1400" dirty="0" smtClean="0">
                <a:solidFill>
                  <a:prstClr val="white"/>
                </a:solidFill>
                <a:latin typeface="Tahoma" panose="020B0604030504040204" pitchFamily="34" charset="0"/>
                <a:ea typeface="Tahoma" panose="020B0604030504040204" pitchFamily="34" charset="0"/>
                <a:cs typeface="Tahoma" panose="020B0604030504040204" pitchFamily="34" charset="0"/>
              </a:rPr>
              <a:t>В </a:t>
            </a:r>
            <a:r>
              <a:rPr lang="ru-RU" sz="1400" dirty="0">
                <a:solidFill>
                  <a:prstClr val="white"/>
                </a:solidFill>
                <a:latin typeface="Tahoma" panose="020B0604030504040204" pitchFamily="34" charset="0"/>
                <a:ea typeface="Tahoma" panose="020B0604030504040204" pitchFamily="34" charset="0"/>
                <a:cs typeface="Tahoma" panose="020B0604030504040204" pitchFamily="34" charset="0"/>
              </a:rPr>
              <a:t>3 часа утра произошло столкновение русской и шведской кавалерии, и через два часа последняя была опрокинута. Задуманный Петром I план удался - две шведские правофланговые колонны генералов Росса и </a:t>
            </a:r>
            <a:r>
              <a:rPr lang="ru-RU" sz="1400" dirty="0" err="1">
                <a:solidFill>
                  <a:prstClr val="white"/>
                </a:solidFill>
                <a:latin typeface="Tahoma" panose="020B0604030504040204" pitchFamily="34" charset="0"/>
                <a:ea typeface="Tahoma" panose="020B0604030504040204" pitchFamily="34" charset="0"/>
                <a:cs typeface="Tahoma" panose="020B0604030504040204" pitchFamily="34" charset="0"/>
              </a:rPr>
              <a:t>Шлиппенбаха</a:t>
            </a:r>
            <a:r>
              <a:rPr lang="ru-RU" sz="1400" dirty="0">
                <a:solidFill>
                  <a:prstClr val="white"/>
                </a:solidFill>
                <a:latin typeface="Tahoma" panose="020B0604030504040204" pitchFamily="34" charset="0"/>
                <a:ea typeface="Tahoma" panose="020B0604030504040204" pitchFamily="34" charset="0"/>
                <a:cs typeface="Tahoma" panose="020B0604030504040204" pitchFamily="34" charset="0"/>
              </a:rPr>
              <a:t> при прорыве через линию редутов оказались отрезанными от главных сил и были уничтожены в Полтавском лесу.</a:t>
            </a:r>
          </a:p>
          <a:p>
            <a:pPr lvl="0" algn="l">
              <a:buClr>
                <a:srgbClr val="F3A447"/>
              </a:buClr>
            </a:pPr>
            <a:r>
              <a:rPr lang="ru-RU" sz="1400" dirty="0">
                <a:solidFill>
                  <a:prstClr val="white"/>
                </a:solidFill>
                <a:latin typeface="Tahoma" panose="020B0604030504040204" pitchFamily="34" charset="0"/>
                <a:ea typeface="Tahoma" panose="020B0604030504040204" pitchFamily="34" charset="0"/>
                <a:cs typeface="Tahoma" panose="020B0604030504040204" pitchFamily="34" charset="0"/>
              </a:rPr>
              <a:t>В 9 часов утра шведская армия пошла в атаку. В ожесточенной рукопашной схватке шведам удалось потеснить центр русских, но в эти минуты Петр I лично повел в контратаку второй батальон Новгородского полка и восстановил положение. </a:t>
            </a:r>
          </a:p>
          <a:p>
            <a:pPr lvl="0" algn="l">
              <a:buClr>
                <a:srgbClr val="F3A447"/>
              </a:buClr>
            </a:pPr>
            <a:r>
              <a:rPr lang="ru-RU" sz="1400" dirty="0">
                <a:solidFill>
                  <a:prstClr val="white"/>
                </a:solidFill>
                <a:latin typeface="Tahoma" panose="020B0604030504040204" pitchFamily="34" charset="0"/>
                <a:ea typeface="Tahoma" panose="020B0604030504040204" pitchFamily="34" charset="0"/>
                <a:cs typeface="Tahoma" panose="020B0604030504040204" pitchFamily="34" charset="0"/>
              </a:rPr>
              <a:t>Русская драгунская кавалерия стала обходить фланги королевской армии, и шведская пехота, видя это, дрогнула. Тогда Петр приказал подать сигнал к общей атаке. Под натиском русских, идущих в штыки, войска шведов обратились в бегство. Карл XII напрасно пытался остановить своих солдат, его никто не слушал. Бегущих преследовали вплоть до </a:t>
            </a:r>
            <a:r>
              <a:rPr lang="ru-RU" sz="1400" dirty="0" err="1">
                <a:solidFill>
                  <a:prstClr val="white"/>
                </a:solidFill>
                <a:latin typeface="Tahoma" panose="020B0604030504040204" pitchFamily="34" charset="0"/>
                <a:ea typeface="Tahoma" panose="020B0604030504040204" pitchFamily="34" charset="0"/>
                <a:cs typeface="Tahoma" panose="020B0604030504040204" pitchFamily="34" charset="0"/>
              </a:rPr>
              <a:t>Будищенского</a:t>
            </a:r>
            <a:r>
              <a:rPr lang="ru-RU" sz="1400" dirty="0">
                <a:solidFill>
                  <a:prstClr val="white"/>
                </a:solidFill>
                <a:latin typeface="Tahoma" panose="020B0604030504040204" pitchFamily="34" charset="0"/>
                <a:ea typeface="Tahoma" panose="020B0604030504040204" pitchFamily="34" charset="0"/>
                <a:cs typeface="Tahoma" panose="020B0604030504040204" pitchFamily="34" charset="0"/>
              </a:rPr>
              <a:t> леса. К 11 часам Полтавская битва закончилась полным разгромом шведской армии.</a:t>
            </a:r>
          </a:p>
          <a:p>
            <a:pPr lvl="0" algn="l">
              <a:buClr>
                <a:srgbClr val="F3A447"/>
              </a:buClr>
            </a:pPr>
            <a:r>
              <a:rPr lang="ru-RU" sz="1400" dirty="0">
                <a:solidFill>
                  <a:prstClr val="white"/>
                </a:solidFill>
                <a:latin typeface="Tahoma" panose="020B0604030504040204" pitchFamily="34" charset="0"/>
                <a:ea typeface="Tahoma" panose="020B0604030504040204" pitchFamily="34" charset="0"/>
                <a:cs typeface="Tahoma" panose="020B0604030504040204" pitchFamily="34" charset="0"/>
              </a:rPr>
              <a:t>Переправиться и бежать в Турцию удалось только королю и гетману Мазепе с двумя тысячами человек.</a:t>
            </a:r>
          </a:p>
          <a:p>
            <a:pPr lvl="0" algn="l">
              <a:buClr>
                <a:srgbClr val="F3A447"/>
              </a:buClr>
            </a:pPr>
            <a:r>
              <a:rPr lang="ru-RU" sz="1400" dirty="0">
                <a:solidFill>
                  <a:prstClr val="white"/>
                </a:solidFill>
                <a:latin typeface="Tahoma" panose="020B0604030504040204" pitchFamily="34" charset="0"/>
                <a:ea typeface="Tahoma" panose="020B0604030504040204" pitchFamily="34" charset="0"/>
                <a:cs typeface="Tahoma" panose="020B0604030504040204" pitchFamily="34" charset="0"/>
              </a:rPr>
              <a:t>Потери русской армии на поле брани составили всего 1345 человек убитыми и 3290 ранеными, тогда как шведы потеряли 9324 человека убитыми и пленными, включая тех, кто сложил оружие у </a:t>
            </a:r>
            <a:r>
              <a:rPr lang="ru-RU" sz="1400" dirty="0" err="1">
                <a:solidFill>
                  <a:prstClr val="white"/>
                </a:solidFill>
                <a:latin typeface="Tahoma" panose="020B0604030504040204" pitchFamily="34" charset="0"/>
                <a:ea typeface="Tahoma" panose="020B0604030504040204" pitchFamily="34" charset="0"/>
                <a:cs typeface="Tahoma" panose="020B0604030504040204" pitchFamily="34" charset="0"/>
              </a:rPr>
              <a:t>Переволочны</a:t>
            </a:r>
            <a:r>
              <a:rPr lang="ru-RU" sz="1400" dirty="0">
                <a:solidFill>
                  <a:prstClr val="white"/>
                </a:solidFill>
                <a:latin typeface="Tahoma" panose="020B0604030504040204" pitchFamily="34" charset="0"/>
                <a:ea typeface="Tahoma" panose="020B0604030504040204" pitchFamily="34" charset="0"/>
                <a:cs typeface="Tahoma" panose="020B0604030504040204" pitchFamily="34" charset="0"/>
              </a:rPr>
              <a:t>. Испытанная в походах по Северной Европе королевская армия Швеции перестала существовать. Полтава продемонстрировала превосходство русского военного искусства.</a:t>
            </a:r>
          </a:p>
          <a:p>
            <a:pPr algn="l"/>
            <a:endParaRPr lang="ru-RU" sz="4800" i="1" dirty="0">
              <a:solidFill>
                <a:srgbClr val="FFFF00"/>
              </a:solidFill>
              <a:effectLst>
                <a:outerShdw blurRad="38100" dist="38100" dir="2700000" algn="tl">
                  <a:srgbClr val="000000">
                    <a:alpha val="43137"/>
                  </a:srgbClr>
                </a:outerShdw>
              </a:effectLst>
            </a:endParaRPr>
          </a:p>
        </p:txBody>
      </p:sp>
      <p:pic>
        <p:nvPicPr>
          <p:cNvPr id="2050" name="Picture 2" descr="C:\Users\Антон\Desktop\BUSOfIUMC7c.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19228" y="4509119"/>
            <a:ext cx="3244260" cy="2371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6154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397"/>
            <a:ext cx="9144000" cy="548283"/>
          </a:xfrm>
        </p:spPr>
        <p:txBody>
          <a:bodyPr/>
          <a:lstStyle/>
          <a:p>
            <a:pPr algn="ctr"/>
            <a:r>
              <a:rPr lang="ru-RU" b="1" u="sng" dirty="0" smtClean="0"/>
              <a:t>Карта - схема Полтавской битвы.</a:t>
            </a:r>
            <a:endParaRPr lang="ru-RU" b="1" u="sng" dirty="0"/>
          </a:p>
        </p:txBody>
      </p:sp>
      <p:pic>
        <p:nvPicPr>
          <p:cNvPr id="6146" name="Picture 2" descr="C:\Users\Антон\Desktop\Нужные вещицы\История\poltav_bitv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712035"/>
            <a:ext cx="8928992" cy="6146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982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txBody>
          <a:bodyPr>
            <a:normAutofit fontScale="92500" lnSpcReduction="10000"/>
          </a:bodyPr>
          <a:lstStyle/>
          <a:p>
            <a:pPr algn="ctr"/>
            <a:r>
              <a:rPr lang="ru-RU" sz="1900" b="1" i="1" u="sng" dirty="0" smtClean="0">
                <a:solidFill>
                  <a:srgbClr val="FFFF00"/>
                </a:solidFill>
              </a:rPr>
              <a:t>Семилетняя война.</a:t>
            </a:r>
          </a:p>
          <a:p>
            <a:pPr algn="l"/>
            <a:r>
              <a:rPr lang="ru-RU" sz="2600" dirty="0">
                <a:solidFill>
                  <a:schemeClr val="tx1"/>
                </a:solidFill>
              </a:rPr>
              <a:t>Семилетняя война 1756-1763 гг. была спровоцирована столкновением интересов России, Франции и Австрии с одной стороны и Португалии, Пруссии и Англии (в унии с Ганновером) с другой. Каждое из вступивших в войну государств, безусловно, преследовало собственные цели. Так, Россия пыталась усилить свое влияние на Западе.</a:t>
            </a:r>
          </a:p>
          <a:p>
            <a:pPr algn="l"/>
            <a:endParaRPr lang="ru-RU" sz="2600" dirty="0">
              <a:solidFill>
                <a:schemeClr val="tx1"/>
              </a:solidFill>
            </a:endParaRPr>
          </a:p>
          <a:p>
            <a:pPr algn="l"/>
            <a:r>
              <a:rPr lang="ru-RU" sz="2600" dirty="0">
                <a:solidFill>
                  <a:schemeClr val="tx1"/>
                </a:solidFill>
              </a:rPr>
              <a:t>Начало войне было положено сражением флотов Англии и Франции у </a:t>
            </a:r>
            <a:r>
              <a:rPr lang="ru-RU" sz="2600" dirty="0" err="1">
                <a:solidFill>
                  <a:schemeClr val="tx1"/>
                </a:solidFill>
              </a:rPr>
              <a:t>Балеарских</a:t>
            </a:r>
            <a:r>
              <a:rPr lang="ru-RU" sz="2600" dirty="0">
                <a:solidFill>
                  <a:schemeClr val="tx1"/>
                </a:solidFill>
              </a:rPr>
              <a:t> островов 19 мая 1756 г. Оно завершилось победой французов. Сухопутные действия начались позднее – 28 августа. Войско под командованием прусского короля Фридриха 2 вторглось на земли Саксонии, а позже, начало осаду Праги. В то же время, армия Франции оккупировала Ганновер.</a:t>
            </a:r>
          </a:p>
          <a:p>
            <a:pPr algn="l"/>
            <a:endParaRPr lang="ru-RU" sz="2600" dirty="0">
              <a:solidFill>
                <a:schemeClr val="tx1"/>
              </a:solidFill>
            </a:endParaRPr>
          </a:p>
          <a:p>
            <a:pPr algn="l"/>
            <a:r>
              <a:rPr lang="ru-RU" sz="2600" dirty="0">
                <a:solidFill>
                  <a:schemeClr val="tx1"/>
                </a:solidFill>
              </a:rPr>
              <a:t>Россия вступила в войну в 1757 г. В августе российская армия понесла тяжелейшие потери, но одержала победу в сражении при Гросс-</a:t>
            </a:r>
            <a:r>
              <a:rPr lang="ru-RU" sz="2600" dirty="0" err="1">
                <a:solidFill>
                  <a:schemeClr val="tx1"/>
                </a:solidFill>
              </a:rPr>
              <a:t>Егерсдорфе</a:t>
            </a:r>
            <a:r>
              <a:rPr lang="ru-RU" sz="2600" dirty="0">
                <a:solidFill>
                  <a:schemeClr val="tx1"/>
                </a:solidFill>
              </a:rPr>
              <a:t>, открыв путь в Восточную Пруссию. </a:t>
            </a:r>
          </a:p>
        </p:txBody>
      </p:sp>
    </p:spTree>
    <p:extLst>
      <p:ext uri="{BB962C8B-B14F-4D97-AF65-F5344CB8AC3E}">
        <p14:creationId xmlns:p14="http://schemas.microsoft.com/office/powerpoint/2010/main" val="22724471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78" y="0"/>
            <a:ext cx="9144000" cy="6858000"/>
          </a:xfrm>
        </p:spPr>
        <p:txBody>
          <a:bodyPr>
            <a:normAutofit/>
          </a:bodyPr>
          <a:lstStyle/>
          <a:p>
            <a:pPr lvl="0">
              <a:buClr>
                <a:srgbClr val="F3A447"/>
              </a:buClr>
            </a:pPr>
            <a:r>
              <a:rPr lang="ru-RU" sz="1800" b="1" i="1" u="sng" dirty="0">
                <a:solidFill>
                  <a:srgbClr val="FFFF00"/>
                </a:solidFill>
              </a:rPr>
              <a:t>Семилетняя </a:t>
            </a:r>
            <a:r>
              <a:rPr lang="ru-RU" sz="1800" b="1" i="1" u="sng" dirty="0" smtClean="0">
                <a:solidFill>
                  <a:srgbClr val="FFFF00"/>
                </a:solidFill>
              </a:rPr>
              <a:t>война(продолжение).</a:t>
            </a:r>
            <a:endParaRPr lang="ru-RU" sz="1800" b="1" i="1" u="sng" dirty="0">
              <a:solidFill>
                <a:srgbClr val="FFFF00"/>
              </a:solidFill>
            </a:endParaRPr>
          </a:p>
          <a:p>
            <a:pPr lvl="0" algn="l">
              <a:buClr>
                <a:srgbClr val="F3A447"/>
              </a:buClr>
            </a:pPr>
            <a:r>
              <a:rPr lang="ru-RU" sz="1900" dirty="0">
                <a:solidFill>
                  <a:prstClr val="white"/>
                </a:solidFill>
              </a:rPr>
              <a:t>Однако командовавший войсками генерал-фельдмаршал Апраксин узнал о болезни императрицы Елизаветы Петровны. Полагая, что скоро трон займет ее наследник, Петр 3 Федорович, он начал отвод войск к русской границе. </a:t>
            </a:r>
          </a:p>
          <a:p>
            <a:pPr lvl="0" algn="l">
              <a:buClr>
                <a:srgbClr val="F3A447"/>
              </a:buClr>
            </a:pPr>
            <a:r>
              <a:rPr lang="ru-RU" sz="1900" dirty="0" smtClean="0">
                <a:solidFill>
                  <a:prstClr val="white"/>
                </a:solidFill>
              </a:rPr>
              <a:t>Позже</a:t>
            </a:r>
            <a:r>
              <a:rPr lang="ru-RU" sz="1900" dirty="0">
                <a:solidFill>
                  <a:prstClr val="white"/>
                </a:solidFill>
              </a:rPr>
              <a:t>, объявив такие действия изменой, императрица отдала Апраксина под суд. Его место командующего занял </a:t>
            </a:r>
            <a:r>
              <a:rPr lang="ru-RU" sz="1900" dirty="0" err="1">
                <a:solidFill>
                  <a:prstClr val="white"/>
                </a:solidFill>
              </a:rPr>
              <a:t>Фермор</a:t>
            </a:r>
            <a:r>
              <a:rPr lang="ru-RU" sz="1900" dirty="0">
                <a:solidFill>
                  <a:prstClr val="white"/>
                </a:solidFill>
              </a:rPr>
              <a:t>. В 1758 г. в России была присоединена территория Восточной Пруссии.</a:t>
            </a:r>
          </a:p>
          <a:p>
            <a:pPr lvl="0" algn="l">
              <a:buClr>
                <a:srgbClr val="F3A447"/>
              </a:buClr>
            </a:pPr>
            <a:r>
              <a:rPr lang="ru-RU" sz="1900" dirty="0">
                <a:solidFill>
                  <a:prstClr val="white"/>
                </a:solidFill>
              </a:rPr>
              <a:t>Дальнейшие события семилетней войны : победы, одержанные в 1757 г. армией Пруссии под командованием Фридриха 2 в 1759 г. были сведены к нулю благодаря успешным действиям русско-австрийских войск во время </a:t>
            </a:r>
            <a:r>
              <a:rPr lang="ru-RU" sz="1900" dirty="0" err="1">
                <a:solidFill>
                  <a:prstClr val="white"/>
                </a:solidFill>
              </a:rPr>
              <a:t>Кунерсдорфского</a:t>
            </a:r>
            <a:r>
              <a:rPr lang="ru-RU" sz="1900" dirty="0">
                <a:solidFill>
                  <a:prstClr val="white"/>
                </a:solidFill>
              </a:rPr>
              <a:t> сражения. К 1761 г. Пруссия была на грани поражения. Но в 1761 г. умерла императрица Елизавета. Вступивший на престол Петр 3, был сторонником сближения с Пруссией. Предварительные переговоры о мире, проведенные осенью 1762 г. завершились заключением Парижского мирного договора 30 января 1763 г. Этот день официально считается датой окончания семилетней войны.</a:t>
            </a:r>
          </a:p>
          <a:p>
            <a:pPr lvl="0" algn="l">
              <a:buClr>
                <a:srgbClr val="F3A447"/>
              </a:buClr>
            </a:pPr>
            <a:r>
              <a:rPr lang="ru-RU" sz="1900" dirty="0">
                <a:solidFill>
                  <a:prstClr val="white"/>
                </a:solidFill>
              </a:rPr>
              <a:t>Победу одержала англо-прусская коалиция. Пруссия благодаря такому исходу войны окончательно вошла в круг ведущих европейских держав. Россия в результате этой войны ничего не приобрела, за исключением опыта военных действий. </a:t>
            </a:r>
          </a:p>
          <a:p>
            <a:pPr algn="ctr"/>
            <a:endParaRPr lang="ru-RU" sz="4800"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31196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20688"/>
          </a:xfrm>
        </p:spPr>
        <p:txBody>
          <a:bodyPr/>
          <a:lstStyle/>
          <a:p>
            <a:pPr algn="ctr"/>
            <a:r>
              <a:rPr lang="ru-RU" b="1" u="sng" dirty="0" smtClean="0">
                <a:effectLst>
                  <a:outerShdw blurRad="38100" dist="38100" dir="2700000" algn="tl">
                    <a:srgbClr val="000000">
                      <a:alpha val="43137"/>
                    </a:srgbClr>
                  </a:outerShdw>
                </a:effectLst>
              </a:rPr>
              <a:t>Карта-схема Семилетней войны.</a:t>
            </a:r>
            <a:endParaRPr lang="ru-RU" b="1" u="sng" dirty="0">
              <a:effectLst>
                <a:outerShdw blurRad="38100" dist="38100" dir="2700000" algn="tl">
                  <a:srgbClr val="000000">
                    <a:alpha val="43137"/>
                  </a:srgbClr>
                </a:outerShdw>
              </a:effectLst>
            </a:endParaRPr>
          </a:p>
        </p:txBody>
      </p:sp>
      <p:pic>
        <p:nvPicPr>
          <p:cNvPr id="7170" name="Picture 2" descr="C:\Users\Антон\Desktop\Нужные вещицы\История\semilet_voj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836712"/>
            <a:ext cx="8784977" cy="5884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16054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txBody>
          <a:bodyPr>
            <a:normAutofit/>
          </a:bodyPr>
          <a:lstStyle/>
          <a:p>
            <a:pPr algn="ctr"/>
            <a:r>
              <a:rPr lang="ru-RU" sz="1800" b="1" u="sng" dirty="0">
                <a:solidFill>
                  <a:srgbClr val="FFFF00"/>
                </a:solidFill>
                <a:effectLst>
                  <a:outerShdw blurRad="38100" dist="38100" dir="2700000" algn="tl">
                    <a:srgbClr val="000000">
                      <a:alpha val="43137"/>
                    </a:srgbClr>
                  </a:outerShdw>
                </a:effectLst>
              </a:rPr>
              <a:t>Русско-турецкая война </a:t>
            </a:r>
            <a:r>
              <a:rPr lang="ru-RU" sz="1800" b="1" u="sng" dirty="0" smtClean="0">
                <a:solidFill>
                  <a:srgbClr val="FFFF00"/>
                </a:solidFill>
                <a:effectLst>
                  <a:outerShdw blurRad="38100" dist="38100" dir="2700000" algn="tl">
                    <a:srgbClr val="000000">
                      <a:alpha val="43137"/>
                    </a:srgbClr>
                  </a:outerShdw>
                </a:effectLst>
              </a:rPr>
              <a:t>(1735-1739).</a:t>
            </a:r>
            <a:endParaRPr lang="ru-RU" sz="1800" b="1" u="sng" dirty="0">
              <a:solidFill>
                <a:srgbClr val="FFFF00"/>
              </a:solidFill>
              <a:effectLst>
                <a:outerShdw blurRad="38100" dist="38100" dir="2700000" algn="tl">
                  <a:srgbClr val="000000">
                    <a:alpha val="43137"/>
                  </a:srgbClr>
                </a:outerShdw>
              </a:effectLst>
            </a:endParaRPr>
          </a:p>
          <a:p>
            <a:pPr algn="l"/>
            <a:r>
              <a:rPr lang="ru-RU" sz="1800" dirty="0" smtClean="0">
                <a:solidFill>
                  <a:schemeClr val="tx1"/>
                </a:solidFill>
                <a:latin typeface="Tahoma" panose="020B0604030504040204" pitchFamily="34" charset="0"/>
                <a:ea typeface="Tahoma" panose="020B0604030504040204" pitchFamily="34" charset="0"/>
                <a:cs typeface="Tahoma" panose="020B0604030504040204" pitchFamily="34" charset="0"/>
              </a:rPr>
              <a:t>Русско-турецкая </a:t>
            </a: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война 1735-1739 началась осенью 1735, и недолгая кампания этого года не ознаменовалась ничем примечательным. Весной 1736 фельдмаршал Миних двинулся с русской армией в Крым. Лобовой атакой он захватил укрепления Перекопа, пошёл вглубь полуострова, взял </a:t>
            </a:r>
            <a:r>
              <a:rPr lang="ru-RU" sz="1800" dirty="0" err="1">
                <a:solidFill>
                  <a:schemeClr val="tx1"/>
                </a:solidFill>
                <a:latin typeface="Tahoma" panose="020B0604030504040204" pitchFamily="34" charset="0"/>
                <a:ea typeface="Tahoma" panose="020B0604030504040204" pitchFamily="34" charset="0"/>
                <a:cs typeface="Tahoma" panose="020B0604030504040204" pitchFamily="34" charset="0"/>
              </a:rPr>
              <a:t>Хазлейв</a:t>
            </a: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 (Евпаторию), разрушил ханскую столицу Бахчисарай и </a:t>
            </a:r>
            <a:r>
              <a:rPr lang="ru-RU" sz="1800" dirty="0" err="1">
                <a:solidFill>
                  <a:schemeClr val="tx1"/>
                </a:solidFill>
                <a:latin typeface="Tahoma" panose="020B0604030504040204" pitchFamily="34" charset="0"/>
                <a:ea typeface="Tahoma" panose="020B0604030504040204" pitchFamily="34" charset="0"/>
                <a:cs typeface="Tahoma" panose="020B0604030504040204" pitchFamily="34" charset="0"/>
              </a:rPr>
              <a:t>Акмечеть</a:t>
            </a: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 (Симферополь). Однако, крымский хан, постоянно уклоняясь от решительных битв с русскими, сумел уберечь от истребления свою армию. В конце лета Миних вернулся из Крыма на Украину. В том же году действовавший против турок с другой стороны генерал Леонтьев взял </a:t>
            </a:r>
            <a:r>
              <a:rPr lang="ru-RU" sz="1800" dirty="0" err="1">
                <a:solidFill>
                  <a:schemeClr val="tx1"/>
                </a:solidFill>
                <a:latin typeface="Tahoma" panose="020B0604030504040204" pitchFamily="34" charset="0"/>
                <a:ea typeface="Tahoma" panose="020B0604030504040204" pitchFamily="34" charset="0"/>
                <a:cs typeface="Tahoma" panose="020B0604030504040204" pitchFamily="34" charset="0"/>
              </a:rPr>
              <a:t>Кинбурн</a:t>
            </a: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 (крепость близ устья Днепра), а </a:t>
            </a:r>
            <a:r>
              <a:rPr lang="ru-RU" sz="1800" dirty="0" err="1">
                <a:solidFill>
                  <a:schemeClr val="tx1"/>
                </a:solidFill>
                <a:latin typeface="Tahoma" panose="020B0604030504040204" pitchFamily="34" charset="0"/>
                <a:ea typeface="Tahoma" panose="020B0604030504040204" pitchFamily="34" charset="0"/>
                <a:cs typeface="Tahoma" panose="020B0604030504040204" pitchFamily="34" charset="0"/>
              </a:rPr>
              <a:t>Ласси</a:t>
            </a: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 – Азов</a:t>
            </a:r>
            <a:r>
              <a:rPr lang="ru-RU" sz="180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endParaRPr lang="ru-RU"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l"/>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Весной 1737 Миних двинулся к Очакову – крепости, прикрывавшей выходы в Чёрное море из Южного Буга и Днепра. По причине его неумелых действий взятие Очакова стоило русским войскам довольно больших потерь (хотя они всё же были многократно меньше турецких). Ещё больше солдат и казаков (до 16 тысяч) погибло из-за антисанитарии: немец Миних мало заботился о здоровье и питании русских воинов. Из‑за огромной убыли солдат Миних прекратил кампанию 1737 сразу после взятия Очакова. Генерал </a:t>
            </a:r>
            <a:r>
              <a:rPr lang="ru-RU" sz="1800" dirty="0" err="1">
                <a:solidFill>
                  <a:schemeClr val="tx1"/>
                </a:solidFill>
                <a:latin typeface="Tahoma" panose="020B0604030504040204" pitchFamily="34" charset="0"/>
                <a:ea typeface="Tahoma" panose="020B0604030504040204" pitchFamily="34" charset="0"/>
                <a:cs typeface="Tahoma" panose="020B0604030504040204" pitchFamily="34" charset="0"/>
              </a:rPr>
              <a:t>Ласси</a:t>
            </a: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 действуя в 1737 восточнее Миниха, прорвался в Крым и распустил по полуострову отряды, разорившие до 1000 татарских деревень.</a:t>
            </a:r>
          </a:p>
          <a:p>
            <a:pPr algn="l"/>
            <a:endParaRPr lang="ru-RU" sz="12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l"/>
            <a:endParaRPr lang="ru-RU" sz="1100" dirty="0">
              <a:solidFill>
                <a:schemeClr val="tx1"/>
              </a:solidFill>
            </a:endParaRPr>
          </a:p>
        </p:txBody>
      </p:sp>
    </p:spTree>
    <p:extLst>
      <p:ext uri="{BB962C8B-B14F-4D97-AF65-F5344CB8AC3E}">
        <p14:creationId xmlns:p14="http://schemas.microsoft.com/office/powerpoint/2010/main" val="38765478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78" y="0"/>
            <a:ext cx="9144000" cy="6858000"/>
          </a:xfrm>
        </p:spPr>
        <p:txBody>
          <a:bodyPr>
            <a:normAutofit/>
          </a:bodyPr>
          <a:lstStyle/>
          <a:p>
            <a:pPr lvl="0">
              <a:buClr>
                <a:srgbClr val="F3A447"/>
              </a:buClr>
            </a:pPr>
            <a:r>
              <a:rPr lang="ru-RU" sz="1800" b="1" u="sng" dirty="0">
                <a:solidFill>
                  <a:srgbClr val="FFFF00"/>
                </a:solidFill>
                <a:effectLst>
                  <a:outerShdw blurRad="38100" dist="38100" dir="2700000" algn="tl">
                    <a:srgbClr val="000000">
                      <a:alpha val="43137"/>
                    </a:srgbClr>
                  </a:outerShdw>
                </a:effectLst>
              </a:rPr>
              <a:t>Русско-турецкая война (1735-1739</a:t>
            </a:r>
            <a:r>
              <a:rPr lang="ru-RU" sz="1800" b="1" u="sng" dirty="0" smtClean="0">
                <a:solidFill>
                  <a:srgbClr val="FFFF00"/>
                </a:solidFill>
                <a:effectLst>
                  <a:outerShdw blurRad="38100" dist="38100" dir="2700000" algn="tl">
                    <a:srgbClr val="000000">
                      <a:alpha val="43137"/>
                    </a:srgbClr>
                  </a:outerShdw>
                </a:effectLst>
              </a:rPr>
              <a:t>)(продолжение).</a:t>
            </a:r>
            <a:endParaRPr lang="ru-RU" sz="1800" b="1" u="sng" dirty="0">
              <a:solidFill>
                <a:srgbClr val="FFFF00"/>
              </a:solidFill>
              <a:effectLst>
                <a:outerShdw blurRad="38100" dist="38100" dir="2700000" algn="tl">
                  <a:srgbClr val="000000">
                    <a:alpha val="43137"/>
                  </a:srgbClr>
                </a:outerShdw>
              </a:effectLst>
            </a:endParaRPr>
          </a:p>
          <a:p>
            <a:pPr lvl="0" algn="l">
              <a:buClr>
                <a:srgbClr val="F3A447"/>
              </a:buClr>
            </a:pPr>
            <a:r>
              <a:rPr lang="ru-RU" sz="1800" dirty="0" smtClean="0">
                <a:solidFill>
                  <a:prstClr val="white"/>
                </a:solidFill>
                <a:latin typeface="Tahoma" panose="020B0604030504040204" pitchFamily="34" charset="0"/>
                <a:ea typeface="Tahoma" panose="020B0604030504040204" pitchFamily="34" charset="0"/>
                <a:cs typeface="Tahoma" panose="020B0604030504040204" pitchFamily="34" charset="0"/>
              </a:rPr>
              <a:t>По </a:t>
            </a:r>
            <a:r>
              <a:rPr lang="ru-RU" sz="1800" dirty="0">
                <a:solidFill>
                  <a:prstClr val="white"/>
                </a:solidFill>
                <a:latin typeface="Tahoma" panose="020B0604030504040204" pitchFamily="34" charset="0"/>
                <a:ea typeface="Tahoma" panose="020B0604030504040204" pitchFamily="34" charset="0"/>
                <a:cs typeface="Tahoma" panose="020B0604030504040204" pitchFamily="34" charset="0"/>
              </a:rPr>
              <a:t>вине Миниха безрезультатно окончился военный поход 1738: русская армия, нацелившаяся на Молдавию, не решилась перейти Днестр, так как на другой стороне реки стояло большое турецкое войско.</a:t>
            </a:r>
          </a:p>
          <a:p>
            <a:pPr lvl="0" algn="l">
              <a:buClr>
                <a:srgbClr val="F3A447"/>
              </a:buClr>
            </a:pPr>
            <a:endParaRPr lang="ru-RU" sz="18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lvl="0" algn="l">
              <a:buClr>
                <a:srgbClr val="F3A447"/>
              </a:buClr>
            </a:pPr>
            <a:r>
              <a:rPr lang="ru-RU" sz="1800" dirty="0">
                <a:solidFill>
                  <a:prstClr val="white"/>
                </a:solidFill>
                <a:latin typeface="Tahoma" panose="020B0604030504040204" pitchFamily="34" charset="0"/>
                <a:ea typeface="Tahoma" panose="020B0604030504040204" pitchFamily="34" charset="0"/>
                <a:cs typeface="Tahoma" panose="020B0604030504040204" pitchFamily="34" charset="0"/>
              </a:rPr>
              <a:t>В марте 1739 Миних переправился через Днестр во главе русской армии. По своей бездарности он сразу попал в почти безнадёжное окружение близ деревни </a:t>
            </a:r>
            <a:r>
              <a:rPr lang="ru-RU" sz="1800" dirty="0" err="1">
                <a:solidFill>
                  <a:prstClr val="white"/>
                </a:solidFill>
                <a:latin typeface="Tahoma" panose="020B0604030504040204" pitchFamily="34" charset="0"/>
                <a:ea typeface="Tahoma" panose="020B0604030504040204" pitchFamily="34" charset="0"/>
                <a:cs typeface="Tahoma" panose="020B0604030504040204" pitchFamily="34" charset="0"/>
              </a:rPr>
              <a:t>Ставучаны</a:t>
            </a:r>
            <a:r>
              <a:rPr lang="ru-RU" sz="1800" dirty="0">
                <a:solidFill>
                  <a:prstClr val="white"/>
                </a:solidFill>
                <a:latin typeface="Tahoma" panose="020B0604030504040204" pitchFamily="34" charset="0"/>
                <a:ea typeface="Tahoma" panose="020B0604030504040204" pitchFamily="34" charset="0"/>
                <a:cs typeface="Tahoma" panose="020B0604030504040204" pitchFamily="34" charset="0"/>
              </a:rPr>
              <a:t>. Но благодаря героизму солдат, неожиданно напавших на врага в </a:t>
            </a:r>
            <a:r>
              <a:rPr lang="ru-RU" sz="1800" dirty="0" err="1">
                <a:solidFill>
                  <a:prstClr val="white"/>
                </a:solidFill>
                <a:latin typeface="Tahoma" panose="020B0604030504040204" pitchFamily="34" charset="0"/>
                <a:ea typeface="Tahoma" panose="020B0604030504040204" pitchFamily="34" charset="0"/>
                <a:cs typeface="Tahoma" panose="020B0604030504040204" pitchFamily="34" charset="0"/>
              </a:rPr>
              <a:t>полунепроходимом</a:t>
            </a:r>
            <a:r>
              <a:rPr lang="ru-RU" sz="1800" dirty="0">
                <a:solidFill>
                  <a:prstClr val="white"/>
                </a:solidFill>
                <a:latin typeface="Tahoma" panose="020B0604030504040204" pitchFamily="34" charset="0"/>
                <a:ea typeface="Tahoma" panose="020B0604030504040204" pitchFamily="34" charset="0"/>
                <a:cs typeface="Tahoma" panose="020B0604030504040204" pitchFamily="34" charset="0"/>
              </a:rPr>
              <a:t> месте, </a:t>
            </a:r>
            <a:r>
              <a:rPr lang="ru-RU" sz="1800" dirty="0" err="1">
                <a:solidFill>
                  <a:prstClr val="white"/>
                </a:solidFill>
                <a:latin typeface="Tahoma" panose="020B0604030504040204" pitchFamily="34" charset="0"/>
                <a:ea typeface="Tahoma" panose="020B0604030504040204" pitchFamily="34" charset="0"/>
                <a:cs typeface="Tahoma" panose="020B0604030504040204" pitchFamily="34" charset="0"/>
              </a:rPr>
              <a:t>Ставучанская</a:t>
            </a:r>
            <a:r>
              <a:rPr lang="ru-RU" sz="1800" dirty="0">
                <a:solidFill>
                  <a:prstClr val="white"/>
                </a:solidFill>
                <a:latin typeface="Tahoma" panose="020B0604030504040204" pitchFamily="34" charset="0"/>
                <a:ea typeface="Tahoma" panose="020B0604030504040204" pitchFamily="34" charset="0"/>
                <a:cs typeface="Tahoma" panose="020B0604030504040204" pitchFamily="34" charset="0"/>
              </a:rPr>
              <a:t> битва (первое столкновение русских с турками в открытом поле) окончилась блестящей победой. Огромные войска султана и крымского хана в панике разбежались, а Миних, пользуясь этим, взял находившуюся неподалёку сильную крепость Хотин.</a:t>
            </a:r>
          </a:p>
          <a:p>
            <a:pPr lvl="0" algn="l">
              <a:buClr>
                <a:srgbClr val="F3A447"/>
              </a:buClr>
            </a:pPr>
            <a:endParaRPr lang="ru-RU" sz="18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lvl="0" algn="l">
              <a:buClr>
                <a:srgbClr val="F3A447"/>
              </a:buClr>
            </a:pPr>
            <a:r>
              <a:rPr lang="ru-RU" sz="1800" dirty="0">
                <a:solidFill>
                  <a:prstClr val="white"/>
                </a:solidFill>
                <a:latin typeface="Tahoma" panose="020B0604030504040204" pitchFamily="34" charset="0"/>
                <a:ea typeface="Tahoma" panose="020B0604030504040204" pitchFamily="34" charset="0"/>
                <a:cs typeface="Tahoma" panose="020B0604030504040204" pitchFamily="34" charset="0"/>
              </a:rPr>
              <a:t>В сентябре 1739 русская армия вступила в княжество Молдавское. Миних принудил его бояр подписать договор о переходе Молдавии в российское подданство. Но на самом гребне успехов пришла весть о том, что русские союзники, австрийцы, прекращают войну против турок. Узнав об этом, императрица Анна Иоанновна тоже решила окончить её. Русско-турецкая война 1735-1739 завершилась Белградским миром (1739).</a:t>
            </a:r>
          </a:p>
          <a:p>
            <a:pPr algn="ctr"/>
            <a:endParaRPr lang="ru-RU" sz="4800"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304915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txBody>
          <a:bodyPr>
            <a:noAutofit/>
          </a:bodyPr>
          <a:lstStyle/>
          <a:p>
            <a:pPr algn="ctr"/>
            <a:r>
              <a:rPr lang="ru-RU" sz="1800" b="1" u="sng" dirty="0" smtClean="0">
                <a:solidFill>
                  <a:srgbClr val="FFFF00"/>
                </a:solidFill>
                <a:effectLst>
                  <a:outerShdw blurRad="38100" dist="38100" dir="2700000" algn="tl">
                    <a:srgbClr val="000000">
                      <a:alpha val="43137"/>
                    </a:srgbClr>
                  </a:outerShdw>
                </a:effectLst>
              </a:rPr>
              <a:t>Русско-турецкая война(1768-1774).</a:t>
            </a:r>
          </a:p>
          <a:p>
            <a:pPr algn="l"/>
            <a:r>
              <a:rPr lang="ru-RU" sz="1700" dirty="0" smtClean="0">
                <a:solidFill>
                  <a:schemeClr val="tx1"/>
                </a:solidFill>
                <a:latin typeface="Tahoma" panose="020B0604030504040204" pitchFamily="34" charset="0"/>
                <a:ea typeface="Tahoma" panose="020B0604030504040204" pitchFamily="34" charset="0"/>
                <a:cs typeface="Tahoma" panose="020B0604030504040204" pitchFamily="34" charset="0"/>
              </a:rPr>
              <a:t>Эта </a:t>
            </a:r>
            <a:r>
              <a:rPr lang="ru-RU" sz="1700" dirty="0">
                <a:solidFill>
                  <a:schemeClr val="tx1"/>
                </a:solidFill>
                <a:latin typeface="Tahoma" panose="020B0604030504040204" pitchFamily="34" charset="0"/>
                <a:ea typeface="Tahoma" panose="020B0604030504040204" pitchFamily="34" charset="0"/>
                <a:cs typeface="Tahoma" panose="020B0604030504040204" pitchFamily="34" charset="0"/>
              </a:rPr>
              <a:t>русско-турецкая война началась зимой 1768-69. Русская армия Голицына перешла Днестр, взяла крепость Хотин и вступила в Яссы. Почти вся Молдавия присягнула Екатерине II</a:t>
            </a:r>
            <a:r>
              <a:rPr lang="ru-RU" sz="170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endParaRPr lang="ru-RU" sz="17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l"/>
            <a:r>
              <a:rPr lang="ru-RU" sz="1700" dirty="0">
                <a:solidFill>
                  <a:schemeClr val="tx1"/>
                </a:solidFill>
                <a:latin typeface="Tahoma" panose="020B0604030504040204" pitchFamily="34" charset="0"/>
                <a:ea typeface="Tahoma" panose="020B0604030504040204" pitchFamily="34" charset="0"/>
                <a:cs typeface="Tahoma" panose="020B0604030504040204" pitchFamily="34" charset="0"/>
              </a:rPr>
              <a:t>Летом 1769 из Кронштадта в Средиземноморье отплыли флотилии </a:t>
            </a:r>
            <a:r>
              <a:rPr lang="ru-RU" sz="1700" dirty="0" err="1">
                <a:solidFill>
                  <a:schemeClr val="tx1"/>
                </a:solidFill>
                <a:latin typeface="Tahoma" panose="020B0604030504040204" pitchFamily="34" charset="0"/>
                <a:ea typeface="Tahoma" panose="020B0604030504040204" pitchFamily="34" charset="0"/>
                <a:cs typeface="Tahoma" panose="020B0604030504040204" pitchFamily="34" charset="0"/>
              </a:rPr>
              <a:t>Спиридова</a:t>
            </a:r>
            <a:r>
              <a:rPr lang="ru-RU" sz="1700" dirty="0">
                <a:solidFill>
                  <a:schemeClr val="tx1"/>
                </a:solidFill>
                <a:latin typeface="Tahoma" panose="020B0604030504040204" pitchFamily="34" charset="0"/>
                <a:ea typeface="Tahoma" panose="020B0604030504040204" pitchFamily="34" charset="0"/>
                <a:cs typeface="Tahoma" panose="020B0604030504040204" pitchFamily="34" charset="0"/>
              </a:rPr>
              <a:t> и </a:t>
            </a:r>
            <a:r>
              <a:rPr lang="ru-RU" sz="1700" dirty="0" err="1">
                <a:solidFill>
                  <a:schemeClr val="tx1"/>
                </a:solidFill>
                <a:latin typeface="Tahoma" panose="020B0604030504040204" pitchFamily="34" charset="0"/>
                <a:ea typeface="Tahoma" panose="020B0604030504040204" pitchFamily="34" charset="0"/>
                <a:cs typeface="Tahoma" panose="020B0604030504040204" pitchFamily="34" charset="0"/>
              </a:rPr>
              <a:t>Эльфинстона</a:t>
            </a:r>
            <a:r>
              <a:rPr lang="ru-RU" sz="1700" dirty="0">
                <a:solidFill>
                  <a:schemeClr val="tx1"/>
                </a:solidFill>
                <a:latin typeface="Tahoma" panose="020B0604030504040204" pitchFamily="34" charset="0"/>
                <a:ea typeface="Tahoma" panose="020B0604030504040204" pitchFamily="34" charset="0"/>
                <a:cs typeface="Tahoma" panose="020B0604030504040204" pitchFamily="34" charset="0"/>
              </a:rPr>
              <a:t>. Прибыв к берегам Греции, они возбудили мятеж против турок в </a:t>
            </a:r>
            <a:r>
              <a:rPr lang="ru-RU" sz="1700" dirty="0" err="1">
                <a:solidFill>
                  <a:schemeClr val="tx1"/>
                </a:solidFill>
                <a:latin typeface="Tahoma" panose="020B0604030504040204" pitchFamily="34" charset="0"/>
                <a:ea typeface="Tahoma" panose="020B0604030504040204" pitchFamily="34" charset="0"/>
                <a:cs typeface="Tahoma" panose="020B0604030504040204" pitchFamily="34" charset="0"/>
              </a:rPr>
              <a:t>Морее</a:t>
            </a:r>
            <a:r>
              <a:rPr lang="ru-RU" sz="1700" dirty="0">
                <a:solidFill>
                  <a:schemeClr val="tx1"/>
                </a:solidFill>
                <a:latin typeface="Tahoma" panose="020B0604030504040204" pitchFamily="34" charset="0"/>
                <a:ea typeface="Tahoma" panose="020B0604030504040204" pitchFamily="34" charset="0"/>
                <a:cs typeface="Tahoma" panose="020B0604030504040204" pitchFamily="34" charset="0"/>
              </a:rPr>
              <a:t> (Пелопоннесе), но он не достиг той силы, на которую рассчитывала Екатерина II, и был скоро подавлен. Однако русские адмиралы вскоре одержали головокружительную морскую победу. Напав на турецкий флот, они загнали его в Чесменскую бухту (Малая Азия) и полностью уничтожили, направив на сгрудившиеся суда противника зажигательные </a:t>
            </a:r>
            <a:r>
              <a:rPr lang="ru-RU" sz="1700" dirty="0" smtClean="0">
                <a:solidFill>
                  <a:schemeClr val="tx1"/>
                </a:solidFill>
                <a:latin typeface="Tahoma" panose="020B0604030504040204" pitchFamily="34" charset="0"/>
                <a:ea typeface="Tahoma" panose="020B0604030504040204" pitchFamily="34" charset="0"/>
                <a:cs typeface="Tahoma" panose="020B0604030504040204" pitchFamily="34" charset="0"/>
              </a:rPr>
              <a:t>брандеры. К </a:t>
            </a:r>
            <a:r>
              <a:rPr lang="ru-RU" sz="1700" dirty="0">
                <a:solidFill>
                  <a:schemeClr val="tx1"/>
                </a:solidFill>
                <a:latin typeface="Tahoma" panose="020B0604030504040204" pitchFamily="34" charset="0"/>
                <a:ea typeface="Tahoma" panose="020B0604030504040204" pitchFamily="34" charset="0"/>
                <a:cs typeface="Tahoma" panose="020B0604030504040204" pitchFamily="34" charset="0"/>
              </a:rPr>
              <a:t>концу 1770 русская эскадра захватила до 20 островов Эгейского архипелага</a:t>
            </a:r>
            <a:r>
              <a:rPr lang="ru-RU" sz="170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endParaRPr lang="ru-RU" sz="17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l"/>
            <a:r>
              <a:rPr lang="ru-RU" sz="1700" dirty="0">
                <a:solidFill>
                  <a:schemeClr val="tx1"/>
                </a:solidFill>
                <a:latin typeface="Tahoma" panose="020B0604030504040204" pitchFamily="34" charset="0"/>
                <a:ea typeface="Tahoma" panose="020B0604030504040204" pitchFamily="34" charset="0"/>
                <a:cs typeface="Tahoma" panose="020B0604030504040204" pitchFamily="34" charset="0"/>
              </a:rPr>
              <a:t>На сухопутном театре войны русская армия Румянцева, действуя в Молдавии, летом 1770 наголову разгромила силы турок в битвах у Ларги и </a:t>
            </a:r>
            <a:r>
              <a:rPr lang="ru-RU" sz="1700" dirty="0" err="1">
                <a:solidFill>
                  <a:schemeClr val="tx1"/>
                </a:solidFill>
                <a:latin typeface="Tahoma" panose="020B0604030504040204" pitchFamily="34" charset="0"/>
                <a:ea typeface="Tahoma" panose="020B0604030504040204" pitchFamily="34" charset="0"/>
                <a:cs typeface="Tahoma" panose="020B0604030504040204" pitchFamily="34" charset="0"/>
              </a:rPr>
              <a:t>Кагула</a:t>
            </a:r>
            <a:r>
              <a:rPr lang="ru-RU" sz="1700" dirty="0">
                <a:solidFill>
                  <a:schemeClr val="tx1"/>
                </a:solidFill>
                <a:latin typeface="Tahoma" panose="020B0604030504040204" pitchFamily="34" charset="0"/>
                <a:ea typeface="Tahoma" panose="020B0604030504040204" pitchFamily="34" charset="0"/>
                <a:cs typeface="Tahoma" panose="020B0604030504040204" pitchFamily="34" charset="0"/>
              </a:rPr>
              <a:t>. Эти победы отдали в руки русских всю Валахию с мощными османскими твердынями по левому берегу </a:t>
            </a:r>
            <a:r>
              <a:rPr lang="ru-RU" sz="1700" dirty="0" smtClean="0">
                <a:solidFill>
                  <a:schemeClr val="tx1"/>
                </a:solidFill>
                <a:latin typeface="Tahoma" panose="020B0604030504040204" pitchFamily="34" charset="0"/>
                <a:ea typeface="Tahoma" panose="020B0604030504040204" pitchFamily="34" charset="0"/>
                <a:cs typeface="Tahoma" panose="020B0604030504040204" pitchFamily="34" charset="0"/>
              </a:rPr>
              <a:t>Дуная. </a:t>
            </a:r>
            <a:r>
              <a:rPr lang="ru-RU" sz="1700" dirty="0">
                <a:solidFill>
                  <a:schemeClr val="tx1"/>
                </a:solidFill>
                <a:latin typeface="Tahoma" panose="020B0604030504040204" pitchFamily="34" charset="0"/>
                <a:ea typeface="Tahoma" panose="020B0604030504040204" pitchFamily="34" charset="0"/>
                <a:cs typeface="Tahoma" panose="020B0604030504040204" pitchFamily="34" charset="0"/>
              </a:rPr>
              <a:t>Турецких войск к северу от Дуная не осталось</a:t>
            </a:r>
            <a:r>
              <a:rPr lang="ru-RU" sz="170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endParaRPr lang="ru-RU" sz="17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l"/>
            <a:r>
              <a:rPr lang="ru-RU" sz="1700" dirty="0">
                <a:solidFill>
                  <a:schemeClr val="tx1"/>
                </a:solidFill>
                <a:latin typeface="Tahoma" panose="020B0604030504040204" pitchFamily="34" charset="0"/>
                <a:ea typeface="Tahoma" panose="020B0604030504040204" pitchFamily="34" charset="0"/>
                <a:cs typeface="Tahoma" panose="020B0604030504040204" pitchFamily="34" charset="0"/>
              </a:rPr>
              <a:t>В 1771 армия В. Долгорукого, разбив у Перекопа орду хана Селим‑</a:t>
            </a:r>
            <a:r>
              <a:rPr lang="ru-RU" sz="1700" dirty="0" err="1">
                <a:solidFill>
                  <a:schemeClr val="tx1"/>
                </a:solidFill>
                <a:latin typeface="Tahoma" panose="020B0604030504040204" pitchFamily="34" charset="0"/>
                <a:ea typeface="Tahoma" panose="020B0604030504040204" pitchFamily="34" charset="0"/>
                <a:cs typeface="Tahoma" panose="020B0604030504040204" pitchFamily="34" charset="0"/>
              </a:rPr>
              <a:t>Гирея</a:t>
            </a:r>
            <a:r>
              <a:rPr lang="ru-RU" sz="1700" dirty="0">
                <a:solidFill>
                  <a:schemeClr val="tx1"/>
                </a:solidFill>
                <a:latin typeface="Tahoma" panose="020B0604030504040204" pitchFamily="34" charset="0"/>
                <a:ea typeface="Tahoma" panose="020B0604030504040204" pitchFamily="34" charset="0"/>
                <a:cs typeface="Tahoma" panose="020B0604030504040204" pitchFamily="34" charset="0"/>
              </a:rPr>
              <a:t>, заняла весь Крым, расставила гарнизоны в его главнейших крепостях и посадила на ханский трон Сахиб-</a:t>
            </a:r>
            <a:r>
              <a:rPr lang="ru-RU" sz="1700" dirty="0" err="1">
                <a:solidFill>
                  <a:schemeClr val="tx1"/>
                </a:solidFill>
                <a:latin typeface="Tahoma" panose="020B0604030504040204" pitchFamily="34" charset="0"/>
                <a:ea typeface="Tahoma" panose="020B0604030504040204" pitchFamily="34" charset="0"/>
                <a:cs typeface="Tahoma" panose="020B0604030504040204" pitchFamily="34" charset="0"/>
              </a:rPr>
              <a:t>Гирея</a:t>
            </a:r>
            <a:r>
              <a:rPr lang="ru-RU" sz="1700" dirty="0">
                <a:solidFill>
                  <a:schemeClr val="tx1"/>
                </a:solidFill>
                <a:latin typeface="Tahoma" panose="020B0604030504040204" pitchFamily="34" charset="0"/>
                <a:ea typeface="Tahoma" panose="020B0604030504040204" pitchFamily="34" charset="0"/>
                <a:cs typeface="Tahoma" panose="020B0604030504040204" pitchFamily="34" charset="0"/>
              </a:rPr>
              <a:t>, присягнувшего русской императрице. Эскадра Орлова и </a:t>
            </a:r>
            <a:r>
              <a:rPr lang="ru-RU" sz="1700" dirty="0" err="1">
                <a:solidFill>
                  <a:schemeClr val="tx1"/>
                </a:solidFill>
                <a:latin typeface="Tahoma" panose="020B0604030504040204" pitchFamily="34" charset="0"/>
                <a:ea typeface="Tahoma" panose="020B0604030504040204" pitchFamily="34" charset="0"/>
                <a:cs typeface="Tahoma" panose="020B0604030504040204" pitchFamily="34" charset="0"/>
              </a:rPr>
              <a:t>Спиридова</a:t>
            </a:r>
            <a:r>
              <a:rPr lang="ru-RU" sz="1700" dirty="0">
                <a:solidFill>
                  <a:schemeClr val="tx1"/>
                </a:solidFill>
                <a:latin typeface="Tahoma" panose="020B0604030504040204" pitchFamily="34" charset="0"/>
                <a:ea typeface="Tahoma" panose="020B0604030504040204" pitchFamily="34" charset="0"/>
                <a:cs typeface="Tahoma" panose="020B0604030504040204" pitchFamily="34" charset="0"/>
              </a:rPr>
              <a:t> в 1771 совершила далёкие рейды из Эгейского моря к берегам подвластных тогда туркам Сирии, Палестины и Египта. </a:t>
            </a:r>
            <a:endParaRPr lang="ru-RU" sz="1700" dirty="0">
              <a:solidFill>
                <a:srgbClr val="FFC000"/>
              </a:solidFill>
            </a:endParaRPr>
          </a:p>
        </p:txBody>
      </p:sp>
    </p:spTree>
    <p:extLst>
      <p:ext uri="{BB962C8B-B14F-4D97-AF65-F5344CB8AC3E}">
        <p14:creationId xmlns:p14="http://schemas.microsoft.com/office/powerpoint/2010/main" val="8904984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78" y="0"/>
            <a:ext cx="9144000" cy="6858000"/>
          </a:xfrm>
        </p:spPr>
        <p:txBody>
          <a:bodyPr>
            <a:normAutofit/>
          </a:bodyPr>
          <a:lstStyle/>
          <a:p>
            <a:pPr lvl="0">
              <a:buClr>
                <a:srgbClr val="F3A447"/>
              </a:buClr>
            </a:pPr>
            <a:r>
              <a:rPr lang="ru-RU" sz="1800" b="1" u="sng" dirty="0">
                <a:solidFill>
                  <a:srgbClr val="FFFF00"/>
                </a:solidFill>
                <a:effectLst>
                  <a:outerShdw blurRad="38100" dist="38100" dir="2700000" algn="tl">
                    <a:srgbClr val="000000">
                      <a:alpha val="43137"/>
                    </a:srgbClr>
                  </a:outerShdw>
                </a:effectLst>
              </a:rPr>
              <a:t>Русско-турецкая война(1768-1774</a:t>
            </a:r>
            <a:r>
              <a:rPr lang="ru-RU" sz="1800" b="1" u="sng" dirty="0" smtClean="0">
                <a:solidFill>
                  <a:srgbClr val="FFFF00"/>
                </a:solidFill>
                <a:effectLst>
                  <a:outerShdw blurRad="38100" dist="38100" dir="2700000" algn="tl">
                    <a:srgbClr val="000000">
                      <a:alpha val="43137"/>
                    </a:srgbClr>
                  </a:outerShdw>
                </a:effectLst>
              </a:rPr>
              <a:t>)(продолжение).</a:t>
            </a:r>
            <a:endParaRPr lang="ru-RU" sz="1800" b="1" u="sng" dirty="0">
              <a:solidFill>
                <a:srgbClr val="FFFF00"/>
              </a:solidFill>
              <a:effectLst>
                <a:outerShdw blurRad="38100" dist="38100" dir="2700000" algn="tl">
                  <a:srgbClr val="000000">
                    <a:alpha val="43137"/>
                  </a:srgbClr>
                </a:outerShdw>
              </a:effectLst>
            </a:endParaRPr>
          </a:p>
          <a:p>
            <a:pPr lvl="0" algn="l">
              <a:buClr>
                <a:srgbClr val="F3A447"/>
              </a:buClr>
            </a:pPr>
            <a:r>
              <a:rPr lang="ru-RU" sz="1700" dirty="0" smtClean="0">
                <a:solidFill>
                  <a:prstClr val="white"/>
                </a:solidFill>
                <a:latin typeface="Tahoma" panose="020B0604030504040204" pitchFamily="34" charset="0"/>
                <a:ea typeface="Tahoma" panose="020B0604030504040204" pitchFamily="34" charset="0"/>
                <a:cs typeface="Tahoma" panose="020B0604030504040204" pitchFamily="34" charset="0"/>
              </a:rPr>
              <a:t>Успехи </a:t>
            </a:r>
            <a:r>
              <a:rPr lang="ru-RU" sz="1700" dirty="0">
                <a:solidFill>
                  <a:prstClr val="white"/>
                </a:solidFill>
                <a:latin typeface="Tahoma" panose="020B0604030504040204" pitchFamily="34" charset="0"/>
                <a:ea typeface="Tahoma" panose="020B0604030504040204" pitchFamily="34" charset="0"/>
                <a:cs typeface="Tahoma" panose="020B0604030504040204" pitchFamily="34" charset="0"/>
              </a:rPr>
              <a:t>русских армий были столь блестящи, что Екатерина II надеялась уже по итогам этой войны окончательно присоединить Крым и обеспечить независимость от турок Молдавии и Валахии, которые должны были перейти под влияние России.</a:t>
            </a:r>
          </a:p>
          <a:p>
            <a:pPr lvl="0" algn="l">
              <a:buClr>
                <a:srgbClr val="F3A447"/>
              </a:buClr>
            </a:pPr>
            <a:r>
              <a:rPr lang="ru-RU" sz="1700" dirty="0">
                <a:solidFill>
                  <a:prstClr val="white"/>
                </a:solidFill>
                <a:latin typeface="Tahoma" panose="020B0604030504040204" pitchFamily="34" charset="0"/>
                <a:ea typeface="Tahoma" panose="020B0604030504040204" pitchFamily="34" charset="0"/>
                <a:cs typeface="Tahoma" panose="020B0604030504040204" pitchFamily="34" charset="0"/>
              </a:rPr>
              <a:t>Но этому стал противодействовать враждебный русским западноевропейский франко-австрийский блок, а формальный союзник России, прусский король Фридрих II Великий, повёл себя предательски. Воспользоваться блестящими победами в русско-турецкой войне 1768-1774 Екатерине II помешала и одновременная </a:t>
            </a:r>
            <a:r>
              <a:rPr lang="ru-RU" sz="1700" dirty="0" err="1">
                <a:solidFill>
                  <a:prstClr val="white"/>
                </a:solidFill>
                <a:latin typeface="Tahoma" panose="020B0604030504040204" pitchFamily="34" charset="0"/>
                <a:ea typeface="Tahoma" panose="020B0604030504040204" pitchFamily="34" charset="0"/>
                <a:cs typeface="Tahoma" panose="020B0604030504040204" pitchFamily="34" charset="0"/>
              </a:rPr>
              <a:t>вовлечённость</a:t>
            </a:r>
            <a:r>
              <a:rPr lang="ru-RU" sz="1700" dirty="0">
                <a:solidFill>
                  <a:prstClr val="white"/>
                </a:solidFill>
                <a:latin typeface="Tahoma" panose="020B0604030504040204" pitchFamily="34" charset="0"/>
                <a:ea typeface="Tahoma" panose="020B0604030504040204" pitchFamily="34" charset="0"/>
                <a:cs typeface="Tahoma" panose="020B0604030504040204" pitchFamily="34" charset="0"/>
              </a:rPr>
              <a:t> России в польские беспорядки. Пугая Австрию Россией, а Россию – Австрией, Фридрих II выдвинул проект, по которому Екатерине II предлагалось отказаться от обширных захватов на юге в обмен на компенсацию из польских земель. Перед лицом сильнейшего западного давления русской императрице пришлось принять этот план. Он осуществился в виде Первого раздела Польши (1772).</a:t>
            </a:r>
          </a:p>
          <a:p>
            <a:pPr lvl="0" algn="l">
              <a:buClr>
                <a:srgbClr val="F3A447"/>
              </a:buClr>
            </a:pPr>
            <a:r>
              <a:rPr lang="ru-RU" sz="1700" dirty="0">
                <a:solidFill>
                  <a:prstClr val="white"/>
                </a:solidFill>
                <a:latin typeface="Tahoma" panose="020B0604030504040204" pitchFamily="34" charset="0"/>
                <a:ea typeface="Tahoma" panose="020B0604030504040204" pitchFamily="34" charset="0"/>
                <a:cs typeface="Tahoma" panose="020B0604030504040204" pitchFamily="34" charset="0"/>
              </a:rPr>
              <a:t>Османский султан, однако, хотел выйти из русско-турецкой войны 1768 вообще без потерь и не соглашался признать не только присоединения Крыма к России, но даже и его независимости. Екатерина II повелела Румянцеву вторгнуться с армией за Дунай. В 1773 Румянцев совершил два похода за эту реку, а весной 1774 – третий. Из-за малочисленности своей армии Румянцев в 1773 не достиг ничего выдающегося. Но в 1774 А. В. Суворов с 8‑тысячным корпусом наголову разбил 40 тысяч турок при </a:t>
            </a:r>
            <a:r>
              <a:rPr lang="ru-RU" sz="1700" dirty="0" err="1">
                <a:solidFill>
                  <a:prstClr val="white"/>
                </a:solidFill>
                <a:latin typeface="Tahoma" panose="020B0604030504040204" pitchFamily="34" charset="0"/>
                <a:ea typeface="Tahoma" panose="020B0604030504040204" pitchFamily="34" charset="0"/>
                <a:cs typeface="Tahoma" panose="020B0604030504040204" pitchFamily="34" charset="0"/>
              </a:rPr>
              <a:t>Козлудже</a:t>
            </a:r>
            <a:r>
              <a:rPr lang="ru-RU" sz="1700" dirty="0">
                <a:solidFill>
                  <a:prstClr val="white"/>
                </a:solidFill>
                <a:latin typeface="Tahoma" panose="020B0604030504040204" pitchFamily="34" charset="0"/>
                <a:ea typeface="Tahoma" panose="020B0604030504040204" pitchFamily="34" charset="0"/>
                <a:cs typeface="Tahoma" panose="020B0604030504040204" pitchFamily="34" charset="0"/>
              </a:rPr>
              <a:t>. </a:t>
            </a:r>
          </a:p>
          <a:p>
            <a:pPr lvl="0" algn="l">
              <a:buClr>
                <a:srgbClr val="F3A447"/>
              </a:buClr>
            </a:pPr>
            <a:r>
              <a:rPr lang="ru-RU" sz="1700" dirty="0">
                <a:solidFill>
                  <a:prstClr val="white"/>
                </a:solidFill>
                <a:latin typeface="Tahoma" panose="020B0604030504040204" pitchFamily="34" charset="0"/>
                <a:ea typeface="Tahoma" panose="020B0604030504040204" pitchFamily="34" charset="0"/>
                <a:cs typeface="Tahoma" panose="020B0604030504040204" pitchFamily="34" charset="0"/>
              </a:rPr>
              <a:t>Султан тогда поспешил возобновить мирные переговоры и подписал окончивший русско-турецкую войну 1768-1774 </a:t>
            </a:r>
            <a:r>
              <a:rPr lang="ru-RU" sz="1700" dirty="0" err="1">
                <a:solidFill>
                  <a:prstClr val="white"/>
                </a:solidFill>
                <a:latin typeface="Tahoma" panose="020B0604030504040204" pitchFamily="34" charset="0"/>
                <a:ea typeface="Tahoma" panose="020B0604030504040204" pitchFamily="34" charset="0"/>
                <a:cs typeface="Tahoma" panose="020B0604030504040204" pitchFamily="34" charset="0"/>
              </a:rPr>
              <a:t>Кучук‑Кайнарджийский</a:t>
            </a:r>
            <a:r>
              <a:rPr lang="ru-RU" sz="1700" dirty="0">
                <a:solidFill>
                  <a:prstClr val="white"/>
                </a:solidFill>
                <a:latin typeface="Tahoma" panose="020B0604030504040204" pitchFamily="34" charset="0"/>
                <a:ea typeface="Tahoma" panose="020B0604030504040204" pitchFamily="34" charset="0"/>
                <a:cs typeface="Tahoma" panose="020B0604030504040204" pitchFamily="34" charset="0"/>
              </a:rPr>
              <a:t> мир.</a:t>
            </a:r>
          </a:p>
          <a:p>
            <a:pPr algn="ctr"/>
            <a:endParaRPr lang="ru-RU" sz="4800"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878298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txBody>
          <a:bodyPr>
            <a:normAutofit/>
          </a:bodyPr>
          <a:lstStyle/>
          <a:p>
            <a:pPr algn="ctr"/>
            <a:r>
              <a:rPr lang="ru-RU" sz="1800" b="1" u="sng" dirty="0">
                <a:solidFill>
                  <a:srgbClr val="FFFF00"/>
                </a:solidFill>
                <a:effectLst>
                  <a:outerShdw blurRad="38100" dist="38100" dir="2700000" algn="tl">
                    <a:srgbClr val="000000">
                      <a:alpha val="43137"/>
                    </a:srgbClr>
                  </a:outerShdw>
                </a:effectLst>
              </a:rPr>
              <a:t>Р</a:t>
            </a:r>
            <a:r>
              <a:rPr lang="ru-RU" sz="1800" b="1" u="sng" dirty="0" smtClean="0">
                <a:solidFill>
                  <a:srgbClr val="FFFF00"/>
                </a:solidFill>
                <a:effectLst>
                  <a:outerShdw blurRad="38100" dist="38100" dir="2700000" algn="tl">
                    <a:srgbClr val="000000">
                      <a:alpha val="43137"/>
                    </a:srgbClr>
                  </a:outerShdw>
                </a:effectLst>
              </a:rPr>
              <a:t>усско-турецкая </a:t>
            </a:r>
            <a:r>
              <a:rPr lang="ru-RU" sz="1800" b="1" u="sng" dirty="0">
                <a:solidFill>
                  <a:srgbClr val="FFFF00"/>
                </a:solidFill>
                <a:effectLst>
                  <a:outerShdw blurRad="38100" dist="38100" dir="2700000" algn="tl">
                    <a:srgbClr val="000000">
                      <a:alpha val="43137"/>
                    </a:srgbClr>
                  </a:outerShdw>
                </a:effectLst>
              </a:rPr>
              <a:t>война </a:t>
            </a:r>
            <a:r>
              <a:rPr lang="ru-RU" sz="1800" b="1" u="sng" dirty="0" smtClean="0">
                <a:solidFill>
                  <a:srgbClr val="FFFF00"/>
                </a:solidFill>
                <a:effectLst>
                  <a:outerShdw blurRad="38100" dist="38100" dir="2700000" algn="tl">
                    <a:srgbClr val="000000">
                      <a:alpha val="43137"/>
                    </a:srgbClr>
                  </a:outerShdw>
                </a:effectLst>
              </a:rPr>
              <a:t>(1787 </a:t>
            </a:r>
            <a:r>
              <a:rPr lang="ru-RU" sz="1800" b="1" u="sng" dirty="0">
                <a:solidFill>
                  <a:srgbClr val="FFFF00"/>
                </a:solidFill>
                <a:effectLst>
                  <a:outerShdw blurRad="38100" dist="38100" dir="2700000" algn="tl">
                    <a:srgbClr val="000000">
                      <a:alpha val="43137"/>
                    </a:srgbClr>
                  </a:outerShdw>
                </a:effectLst>
              </a:rPr>
              <a:t>– </a:t>
            </a:r>
            <a:r>
              <a:rPr lang="ru-RU" sz="1800" b="1" u="sng" dirty="0" smtClean="0">
                <a:solidFill>
                  <a:srgbClr val="FFFF00"/>
                </a:solidFill>
                <a:effectLst>
                  <a:outerShdw blurRad="38100" dist="38100" dir="2700000" algn="tl">
                    <a:srgbClr val="000000">
                      <a:alpha val="43137"/>
                    </a:srgbClr>
                  </a:outerShdw>
                </a:effectLst>
              </a:rPr>
              <a:t>1791).</a:t>
            </a:r>
            <a:endParaRPr lang="ru-RU" sz="1800" b="1" u="sng" dirty="0">
              <a:solidFill>
                <a:srgbClr val="FFFF00"/>
              </a:solidFill>
              <a:effectLst>
                <a:outerShdw blurRad="38100" dist="38100" dir="2700000" algn="tl">
                  <a:srgbClr val="000000">
                    <a:alpha val="43137"/>
                  </a:srgbClr>
                </a:outerShdw>
              </a:effectLst>
            </a:endParaRPr>
          </a:p>
          <a:p>
            <a:pPr algn="l"/>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В 1787 году мировая общественность предложила России признать власть Турции над Грузией а так же вернуть Крым. До кучи, в Константинополе был взят под стражу русский посол. Россия не могла выдержать такого хамства. Начиналась </a:t>
            </a:r>
            <a:r>
              <a:rPr lang="ru-RU" sz="1800" dirty="0" smtClean="0">
                <a:solidFill>
                  <a:schemeClr val="tx1"/>
                </a:solidFill>
                <a:latin typeface="Tahoma" panose="020B0604030504040204" pitchFamily="34" charset="0"/>
                <a:ea typeface="Tahoma" panose="020B0604030504040204" pitchFamily="34" charset="0"/>
                <a:cs typeface="Tahoma" panose="020B0604030504040204" pitchFamily="34" charset="0"/>
              </a:rPr>
              <a:t>русско-турецкая </a:t>
            </a: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война 1787 – 1791 годов</a:t>
            </a:r>
            <a:r>
              <a:rPr lang="ru-RU" sz="180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endParaRPr lang="ru-RU"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l"/>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Русско-турецкая война 1787 – 1791 годов была тяжелым бременем для России. Положение усугубляла русско-шведская война, которая проходила в схожих хронологических рамках 1788 – 1790 годы. Война на два фронта отнимала у России много сил, людских и экономических ресурсов</a:t>
            </a:r>
            <a:r>
              <a:rPr lang="ru-RU" sz="180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endParaRPr lang="ru-RU"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l"/>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Несмотря на всю тяжесть положения, русская армия мужественно защищала интересы России и добилась нескольких громких побед. Здорово проявил себя Александр Васильевич Суворов в 1789 году, одержав, победу в сражение на реке </a:t>
            </a:r>
            <a:r>
              <a:rPr lang="ru-RU" sz="1800" dirty="0" err="1">
                <a:solidFill>
                  <a:schemeClr val="tx1"/>
                </a:solidFill>
                <a:latin typeface="Tahoma" panose="020B0604030504040204" pitchFamily="34" charset="0"/>
                <a:ea typeface="Tahoma" panose="020B0604030504040204" pitchFamily="34" charset="0"/>
                <a:cs typeface="Tahoma" panose="020B0604030504040204" pitchFamily="34" charset="0"/>
              </a:rPr>
              <a:t>Рымник</a:t>
            </a: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 В 1790 году русская армия добилась наибольшего успеха в войне, взяв штурмом </a:t>
            </a:r>
            <a:r>
              <a:rPr lang="ru-RU" sz="1800" dirty="0" smtClean="0">
                <a:solidFill>
                  <a:schemeClr val="tx1"/>
                </a:solidFill>
                <a:latin typeface="Tahoma" panose="020B0604030504040204" pitchFamily="34" charset="0"/>
                <a:ea typeface="Tahoma" panose="020B0604030504040204" pitchFamily="34" charset="0"/>
                <a:cs typeface="Tahoma" panose="020B0604030504040204" pitchFamily="34" charset="0"/>
              </a:rPr>
              <a:t>неприступный </a:t>
            </a:r>
            <a:r>
              <a:rPr lang="ru-RU" sz="1800" dirty="0" smtClean="0">
                <a:solidFill>
                  <a:schemeClr val="tx1"/>
                </a:solidFill>
                <a:latin typeface="Tahoma" panose="020B0604030504040204" pitchFamily="34" charset="0"/>
                <a:ea typeface="Tahoma" panose="020B0604030504040204" pitchFamily="34" charset="0"/>
                <a:cs typeface="Tahoma" panose="020B0604030504040204" pitchFamily="34" charset="0"/>
              </a:rPr>
              <a:t>Измаил.</a:t>
            </a:r>
            <a:endParaRPr lang="ru-RU"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l"/>
            <a:endParaRPr lang="ru-RU" sz="13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2" descr="C:\Users\Антон\Desktop\Чирков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8064" y="4198742"/>
            <a:ext cx="3995936" cy="2659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72419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78" y="0"/>
            <a:ext cx="9144000" cy="6858000"/>
          </a:xfrm>
        </p:spPr>
        <p:txBody>
          <a:bodyPr>
            <a:normAutofit/>
          </a:bodyPr>
          <a:lstStyle/>
          <a:p>
            <a:pPr lvl="0">
              <a:buClr>
                <a:srgbClr val="F3A447"/>
              </a:buClr>
            </a:pPr>
            <a:r>
              <a:rPr lang="ru-RU" sz="1800" b="1" u="sng" dirty="0">
                <a:solidFill>
                  <a:srgbClr val="FFFF00"/>
                </a:solidFill>
                <a:effectLst>
                  <a:outerShdw blurRad="38100" dist="38100" dir="2700000" algn="tl">
                    <a:srgbClr val="000000">
                      <a:alpha val="43137"/>
                    </a:srgbClr>
                  </a:outerShdw>
                </a:effectLst>
              </a:rPr>
              <a:t>Русско-турецкая война (1787 – 1791</a:t>
            </a:r>
            <a:r>
              <a:rPr lang="ru-RU" sz="1800" b="1" u="sng" dirty="0" smtClean="0">
                <a:solidFill>
                  <a:srgbClr val="FFFF00"/>
                </a:solidFill>
                <a:effectLst>
                  <a:outerShdw blurRad="38100" dist="38100" dir="2700000" algn="tl">
                    <a:srgbClr val="000000">
                      <a:alpha val="43137"/>
                    </a:srgbClr>
                  </a:outerShdw>
                </a:effectLst>
              </a:rPr>
              <a:t>)(продолжение).</a:t>
            </a:r>
            <a:endParaRPr lang="ru-RU" sz="1800" b="1" u="sng" dirty="0">
              <a:solidFill>
                <a:srgbClr val="FFFF00"/>
              </a:solidFill>
              <a:effectLst>
                <a:outerShdw blurRad="38100" dist="38100" dir="2700000" algn="tl">
                  <a:srgbClr val="000000">
                    <a:alpha val="43137"/>
                  </a:srgbClr>
                </a:outerShdw>
              </a:effectLst>
            </a:endParaRPr>
          </a:p>
          <a:p>
            <a:pPr lvl="0" algn="l">
              <a:buClr>
                <a:srgbClr val="F3A447"/>
              </a:buClr>
            </a:pPr>
            <a:r>
              <a:rPr lang="ru-RU" sz="1800" dirty="0" smtClean="0">
                <a:solidFill>
                  <a:prstClr val="white"/>
                </a:solidFill>
                <a:latin typeface="Tahoma" panose="020B0604030504040204" pitchFamily="34" charset="0"/>
                <a:ea typeface="Tahoma" panose="020B0604030504040204" pitchFamily="34" charset="0"/>
                <a:cs typeface="Tahoma" panose="020B0604030504040204" pitchFamily="34" charset="0"/>
              </a:rPr>
              <a:t>Взятие </a:t>
            </a:r>
            <a:r>
              <a:rPr lang="ru-RU" sz="1800" dirty="0">
                <a:solidFill>
                  <a:prstClr val="white"/>
                </a:solidFill>
                <a:latin typeface="Tahoma" panose="020B0604030504040204" pitchFamily="34" charset="0"/>
                <a:ea typeface="Tahoma" panose="020B0604030504040204" pitchFamily="34" charset="0"/>
                <a:cs typeface="Tahoma" panose="020B0604030504040204" pitchFamily="34" charset="0"/>
              </a:rPr>
              <a:t>Измаила навсегда вошло в военные учебники и пособия. Руководил взятием крепости Суворов. Отличился в боях за Измаил и будущий герой Отечественной Войны 1812 года Михаил Кутузов.</a:t>
            </a:r>
          </a:p>
          <a:p>
            <a:pPr lvl="0" algn="l">
              <a:buClr>
                <a:srgbClr val="F3A447"/>
              </a:buClr>
            </a:pPr>
            <a:r>
              <a:rPr lang="ru-RU" sz="1800" dirty="0">
                <a:solidFill>
                  <a:prstClr val="white"/>
                </a:solidFill>
                <a:latin typeface="Tahoma" panose="020B0604030504040204" pitchFamily="34" charset="0"/>
                <a:ea typeface="Tahoma" panose="020B0604030504040204" pitchFamily="34" charset="0"/>
                <a:cs typeface="Tahoma" panose="020B0604030504040204" pitchFamily="34" charset="0"/>
              </a:rPr>
              <a:t>Русский флот ничуть не отставал от сухопутной армии, и тоже одерживал важные победы. После разгрома турецкого флота у мыса </a:t>
            </a:r>
            <a:r>
              <a:rPr lang="ru-RU" sz="1800" dirty="0" err="1">
                <a:solidFill>
                  <a:prstClr val="white"/>
                </a:solidFill>
                <a:latin typeface="Tahoma" panose="020B0604030504040204" pitchFamily="34" charset="0"/>
                <a:ea typeface="Tahoma" panose="020B0604030504040204" pitchFamily="34" charset="0"/>
                <a:cs typeface="Tahoma" panose="020B0604030504040204" pitchFamily="34" charset="0"/>
              </a:rPr>
              <a:t>Калиакрия</a:t>
            </a:r>
            <a:r>
              <a:rPr lang="ru-RU" sz="1800" dirty="0">
                <a:solidFill>
                  <a:prstClr val="white"/>
                </a:solidFill>
                <a:latin typeface="Tahoma" panose="020B0604030504040204" pitchFamily="34" charset="0"/>
                <a:ea typeface="Tahoma" panose="020B0604030504040204" pitchFamily="34" charset="0"/>
                <a:cs typeface="Tahoma" panose="020B0604030504040204" pitchFamily="34" charset="0"/>
              </a:rPr>
              <a:t>, русский флот, ведомый замечательным русским флотоводцем Федором Федоровичем Ушаковым, стал полностью доминировать на черном море</a:t>
            </a:r>
            <a:r>
              <a:rPr lang="ru-RU" sz="1800" dirty="0" smtClean="0">
                <a:solidFill>
                  <a:prstClr val="white"/>
                </a:solidFill>
                <a:latin typeface="Tahoma" panose="020B0604030504040204" pitchFamily="34" charset="0"/>
                <a:ea typeface="Tahoma" panose="020B0604030504040204" pitchFamily="34" charset="0"/>
                <a:cs typeface="Tahoma" panose="020B0604030504040204" pitchFamily="34" charset="0"/>
              </a:rPr>
              <a:t>.</a:t>
            </a:r>
            <a:endParaRPr lang="ru-RU" sz="18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lvl="0" algn="l">
              <a:buClr>
                <a:srgbClr val="F3A447"/>
              </a:buClr>
            </a:pPr>
            <a:r>
              <a:rPr lang="ru-RU" sz="1800" dirty="0">
                <a:solidFill>
                  <a:prstClr val="white"/>
                </a:solidFill>
                <a:latin typeface="Tahoma" panose="020B0604030504040204" pitchFamily="34" charset="0"/>
                <a:ea typeface="Tahoma" panose="020B0604030504040204" pitchFamily="34" charset="0"/>
                <a:cs typeface="Tahoma" panose="020B0604030504040204" pitchFamily="34" charset="0"/>
              </a:rPr>
              <a:t>Летом 1791 года в городе Яссы был подписан мирный договор. Согласно условиям мирного договора итогом второй русско-турецкой войны 1787 – 1791 годов стали следующие положения:</a:t>
            </a:r>
          </a:p>
          <a:p>
            <a:pPr lvl="0" algn="l">
              <a:buClr>
                <a:srgbClr val="F3A447"/>
              </a:buClr>
            </a:pPr>
            <a:r>
              <a:rPr lang="ru-RU" sz="1800" dirty="0">
                <a:solidFill>
                  <a:prstClr val="white"/>
                </a:solidFill>
                <a:latin typeface="Tahoma" panose="020B0604030504040204" pitchFamily="34" charset="0"/>
                <a:ea typeface="Tahoma" panose="020B0604030504040204" pitchFamily="34" charset="0"/>
                <a:cs typeface="Tahoma" panose="020B0604030504040204" pitchFamily="34" charset="0"/>
              </a:rPr>
              <a:t>-Россия приобретала все причерноморские земли и крепость Очаков;</a:t>
            </a:r>
          </a:p>
          <a:p>
            <a:pPr lvl="0" algn="l">
              <a:buClr>
                <a:srgbClr val="F3A447"/>
              </a:buClr>
            </a:pPr>
            <a:r>
              <a:rPr lang="ru-RU" sz="1800" dirty="0">
                <a:solidFill>
                  <a:prstClr val="white"/>
                </a:solidFill>
                <a:latin typeface="Tahoma" panose="020B0604030504040204" pitchFamily="34" charset="0"/>
                <a:ea typeface="Tahoma" panose="020B0604030504040204" pitchFamily="34" charset="0"/>
                <a:cs typeface="Tahoma" panose="020B0604030504040204" pitchFamily="34" charset="0"/>
              </a:rPr>
              <a:t>-Турция признавала право Российской Империи на Крым;</a:t>
            </a:r>
          </a:p>
          <a:p>
            <a:pPr lvl="0" algn="l">
              <a:buClr>
                <a:srgbClr val="F3A447"/>
              </a:buClr>
            </a:pPr>
            <a:r>
              <a:rPr lang="ru-RU" sz="1800" dirty="0">
                <a:solidFill>
                  <a:prstClr val="white"/>
                </a:solidFill>
                <a:latin typeface="Tahoma" panose="020B0604030504040204" pitchFamily="34" charset="0"/>
                <a:ea typeface="Tahoma" panose="020B0604030504040204" pitchFamily="34" charset="0"/>
                <a:cs typeface="Tahoma" panose="020B0604030504040204" pitchFamily="34" charset="0"/>
              </a:rPr>
              <a:t>-Турция получала в свои владения Молдавию, Валахию и Бессарабию.</a:t>
            </a:r>
          </a:p>
          <a:p>
            <a:pPr lvl="0" algn="l">
              <a:buClr>
                <a:srgbClr val="F3A447"/>
              </a:buClr>
            </a:pPr>
            <a:endParaRPr lang="ru-RU" sz="18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lvl="0" algn="l">
              <a:buClr>
                <a:srgbClr val="F3A447"/>
              </a:buClr>
            </a:pPr>
            <a:r>
              <a:rPr lang="ru-RU" sz="1800" dirty="0">
                <a:solidFill>
                  <a:prstClr val="white"/>
                </a:solidFill>
                <a:latin typeface="Tahoma" panose="020B0604030504040204" pitchFamily="34" charset="0"/>
                <a:ea typeface="Tahoma" panose="020B0604030504040204" pitchFamily="34" charset="0"/>
                <a:cs typeface="Tahoma" panose="020B0604030504040204" pitchFamily="34" charset="0"/>
              </a:rPr>
              <a:t>Результатом второй русско-турецкой войны стало внешнеполитическое усиление позиций России на мировой арене. В состав Российской Империи вошли новые земли, с большим экономическим потенциалом. Так же была решена проблема безопасности на южных границах Империи.</a:t>
            </a:r>
          </a:p>
          <a:p>
            <a:pPr algn="ctr"/>
            <a:endParaRPr lang="ru-RU" sz="4800"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521152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92696"/>
          </a:xfrm>
        </p:spPr>
        <p:txBody>
          <a:bodyPr/>
          <a:lstStyle/>
          <a:p>
            <a:pPr algn="ctr"/>
            <a:r>
              <a:rPr lang="ru-RU" b="1" u="sng" dirty="0" smtClean="0">
                <a:effectLst>
                  <a:outerShdw blurRad="38100" dist="38100" dir="2700000" algn="tl">
                    <a:srgbClr val="000000">
                      <a:alpha val="43137"/>
                    </a:srgbClr>
                  </a:outerShdw>
                </a:effectLst>
              </a:rPr>
              <a:t>Карты-схемы трёх русско-турецких войн.</a:t>
            </a:r>
            <a:endParaRPr lang="ru-RU" b="1" u="sng" dirty="0">
              <a:effectLst>
                <a:outerShdw blurRad="38100" dist="38100" dir="2700000" algn="tl">
                  <a:srgbClr val="000000">
                    <a:alpha val="43137"/>
                  </a:srgbClr>
                </a:outerShdw>
              </a:effectLst>
            </a:endParaRPr>
          </a:p>
        </p:txBody>
      </p:sp>
      <p:pic>
        <p:nvPicPr>
          <p:cNvPr id="8194" name="Picture 2" descr="C:\Users\Антон\Desktop\Нужные вещицы\История\0011-011-Russko-turetskaja-vojna-1768-1774-g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519829"/>
            <a:ext cx="4225008" cy="3168756"/>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Users\Антон\Desktop\Нужные вещицы\История\img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19829"/>
            <a:ext cx="4087746" cy="316875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Users\Антон\Desktop\Нужные вещицы\История\27.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8819" y="3789040"/>
            <a:ext cx="4633677" cy="3050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89673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txBody>
          <a:bodyPr>
            <a:normAutofit/>
          </a:bodyPr>
          <a:lstStyle/>
          <a:p>
            <a:pPr algn="ctr"/>
            <a:r>
              <a:rPr lang="ru-RU" sz="1800" b="1" u="sng" dirty="0" smtClean="0">
                <a:solidFill>
                  <a:srgbClr val="FFFF00"/>
                </a:solidFill>
                <a:effectLst>
                  <a:outerShdw blurRad="38100" dist="38100" dir="2700000" algn="tl">
                    <a:srgbClr val="000000">
                      <a:alpha val="43137"/>
                    </a:srgbClr>
                  </a:outerShdw>
                </a:effectLst>
              </a:rPr>
              <a:t>Присоединение Крыма к России(1783).</a:t>
            </a:r>
          </a:p>
          <a:p>
            <a:pPr algn="l"/>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Сохраняющаяся угроза со стороны Турции (для которой Крым являлся возможным плацдармом в случае нападения на Россию) вынуждала строить мощные укреплённые линии на южных рубежах страны и отвлекала силы и средства от хозяйственного освоения пограничных губерний. Потёмкин как наместник этих областей, видя сложность и нестабильность политического положения в Крыму, пришёл к окончательному выводу о необходимости присоединения его к России, что завершило бы территориальное расширение империи на юг до естественных границ и создало единую экономическую область — Северное Причерноморье. </a:t>
            </a:r>
          </a:p>
          <a:p>
            <a:pPr algn="l"/>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14 декабря 1782 года императрица направила Потёмкину «секретнейший» рескрипт, в котором объявила ему свою волю «на присвоение полуострова</a:t>
            </a:r>
            <a:r>
              <a:rPr lang="ru-RU" sz="180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endParaRPr lang="ru-RU"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l"/>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Весной 1783 года было решено, что Потёмкин отправится на юг и будет лично руководить присоединением Крымского ханства к России. </a:t>
            </a:r>
            <a:endParaRPr lang="ru-RU" sz="18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algn="l"/>
            <a:r>
              <a:rPr lang="ru-RU" sz="1800" dirty="0" smtClean="0">
                <a:solidFill>
                  <a:schemeClr val="tx1"/>
                </a:solidFill>
                <a:latin typeface="Tahoma" panose="020B0604030504040204" pitchFamily="34" charset="0"/>
                <a:ea typeface="Tahoma" panose="020B0604030504040204" pitchFamily="34" charset="0"/>
                <a:cs typeface="Tahoma" panose="020B0604030504040204" pitchFamily="34" charset="0"/>
              </a:rPr>
              <a:t>Прибыв </a:t>
            </a: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в Херсон, Потёмкин встретился с </a:t>
            </a:r>
            <a:r>
              <a:rPr lang="ru-RU" sz="1800" dirty="0" err="1">
                <a:solidFill>
                  <a:schemeClr val="tx1"/>
                </a:solidFill>
                <a:latin typeface="Tahoma" panose="020B0604030504040204" pitchFamily="34" charset="0"/>
                <a:ea typeface="Tahoma" panose="020B0604030504040204" pitchFamily="34" charset="0"/>
                <a:cs typeface="Tahoma" panose="020B0604030504040204" pitchFamily="34" charset="0"/>
              </a:rPr>
              <a:t>Шахин</a:t>
            </a: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ru-RU" sz="1800" dirty="0" err="1">
                <a:solidFill>
                  <a:schemeClr val="tx1"/>
                </a:solidFill>
                <a:latin typeface="Tahoma" panose="020B0604030504040204" pitchFamily="34" charset="0"/>
                <a:ea typeface="Tahoma" panose="020B0604030504040204" pitchFamily="34" charset="0"/>
                <a:cs typeface="Tahoma" panose="020B0604030504040204" pitchFamily="34" charset="0"/>
              </a:rPr>
              <a:t>Гиреем</a:t>
            </a: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 и окончательно утвердился в мысли о необходимости скорейшего устранения хана с крымской политической арены. Полагая, что наибольшие трудности могут возникнуть на Кубани, он отдал распоряжения Александру Суворову и своему родственнику П. С. Потёмкину выдвинуть войска на правобережную Кубань. </a:t>
            </a:r>
          </a:p>
        </p:txBody>
      </p:sp>
    </p:spTree>
    <p:extLst>
      <p:ext uri="{BB962C8B-B14F-4D97-AF65-F5344CB8AC3E}">
        <p14:creationId xmlns:p14="http://schemas.microsoft.com/office/powerpoint/2010/main" val="19615418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78" y="0"/>
            <a:ext cx="9144000" cy="6858000"/>
          </a:xfrm>
        </p:spPr>
        <p:txBody>
          <a:bodyPr>
            <a:normAutofit/>
          </a:bodyPr>
          <a:lstStyle/>
          <a:p>
            <a:pPr lvl="0">
              <a:buClr>
                <a:srgbClr val="F3A447"/>
              </a:buClr>
            </a:pPr>
            <a:r>
              <a:rPr lang="ru-RU" sz="1800" b="1" u="sng" dirty="0">
                <a:solidFill>
                  <a:srgbClr val="FFFF00"/>
                </a:solidFill>
                <a:effectLst>
                  <a:outerShdw blurRad="38100" dist="38100" dir="2700000" algn="tl">
                    <a:srgbClr val="000000">
                      <a:alpha val="43137"/>
                    </a:srgbClr>
                  </a:outerShdw>
                </a:effectLst>
              </a:rPr>
              <a:t>Присоединение Крыма к России(1783</a:t>
            </a:r>
            <a:r>
              <a:rPr lang="ru-RU" sz="1800" b="1" u="sng" dirty="0" smtClean="0">
                <a:solidFill>
                  <a:srgbClr val="FFFF00"/>
                </a:solidFill>
                <a:effectLst>
                  <a:outerShdw blurRad="38100" dist="38100" dir="2700000" algn="tl">
                    <a:srgbClr val="000000">
                      <a:alpha val="43137"/>
                    </a:srgbClr>
                  </a:outerShdw>
                </a:effectLst>
              </a:rPr>
              <a:t>)(продолжение).</a:t>
            </a:r>
            <a:endParaRPr lang="ru-RU" sz="1800" b="1" u="sng" dirty="0">
              <a:solidFill>
                <a:srgbClr val="FFFF00"/>
              </a:solidFill>
              <a:effectLst>
                <a:outerShdw blurRad="38100" dist="38100" dir="2700000" algn="tl">
                  <a:srgbClr val="000000">
                    <a:alpha val="43137"/>
                  </a:srgbClr>
                </a:outerShdw>
              </a:effectLst>
            </a:endParaRPr>
          </a:p>
          <a:p>
            <a:pPr lvl="0" algn="l">
              <a:buClr>
                <a:srgbClr val="F3A447"/>
              </a:buClr>
            </a:pPr>
            <a:r>
              <a:rPr lang="ru-RU" sz="1400" dirty="0" smtClean="0">
                <a:solidFill>
                  <a:prstClr val="white"/>
                </a:solidFill>
                <a:latin typeface="Tahoma" panose="020B0604030504040204" pitchFamily="34" charset="0"/>
                <a:ea typeface="Tahoma" panose="020B0604030504040204" pitchFamily="34" charset="0"/>
                <a:cs typeface="Tahoma" panose="020B0604030504040204" pitchFamily="34" charset="0"/>
              </a:rPr>
              <a:t>Получив </a:t>
            </a:r>
            <a:r>
              <a:rPr lang="ru-RU" sz="1400" dirty="0">
                <a:solidFill>
                  <a:prstClr val="white"/>
                </a:solidFill>
                <a:latin typeface="Tahoma" panose="020B0604030504040204" pitchFamily="34" charset="0"/>
                <a:ea typeface="Tahoma" panose="020B0604030504040204" pitchFamily="34" charset="0"/>
                <a:cs typeface="Tahoma" panose="020B0604030504040204" pitchFamily="34" charset="0"/>
              </a:rPr>
              <a:t>приказания князя, Суворов занял укрепления бывшей Кубанской линии и стал готовиться привести ногайцев к присяге в назначенный Потёмкиным день — 28 июня, день восшествия Екатерины II на престол. Одновременно командующий Кавказским корпусом П. С. Потёмкин должен был принимать присягу в верховьях Кубани.</a:t>
            </a:r>
          </a:p>
          <a:p>
            <a:pPr lvl="0" algn="l">
              <a:buClr>
                <a:srgbClr val="F3A447"/>
              </a:buClr>
            </a:pPr>
            <a:r>
              <a:rPr lang="ru-RU" sz="1400" dirty="0">
                <a:solidFill>
                  <a:prstClr val="white"/>
                </a:solidFill>
                <a:latin typeface="Tahoma" panose="020B0604030504040204" pitchFamily="34" charset="0"/>
                <a:ea typeface="Tahoma" panose="020B0604030504040204" pitchFamily="34" charset="0"/>
                <a:cs typeface="Tahoma" panose="020B0604030504040204" pitchFamily="34" charset="0"/>
              </a:rPr>
              <a:t>Тем временем по распоряжению Екатерины II, уже весной были предприняты срочные меры по выбору гавани для будущего Черноморского флота на юго-западном побережье полуострова. Капитан II ранга И. М. </a:t>
            </a:r>
            <a:r>
              <a:rPr lang="ru-RU" sz="1400" dirty="0" err="1">
                <a:solidFill>
                  <a:prstClr val="white"/>
                </a:solidFill>
                <a:latin typeface="Tahoma" panose="020B0604030504040204" pitchFamily="34" charset="0"/>
                <a:ea typeface="Tahoma" panose="020B0604030504040204" pitchFamily="34" charset="0"/>
                <a:cs typeface="Tahoma" panose="020B0604030504040204" pitchFamily="34" charset="0"/>
              </a:rPr>
              <a:t>Берсенев</a:t>
            </a:r>
            <a:r>
              <a:rPr lang="ru-RU" sz="1400" dirty="0">
                <a:solidFill>
                  <a:prstClr val="white"/>
                </a:solidFill>
                <a:latin typeface="Tahoma" panose="020B0604030504040204" pitchFamily="34" charset="0"/>
                <a:ea typeface="Tahoma" panose="020B0604030504040204" pitchFamily="34" charset="0"/>
                <a:cs typeface="Tahoma" panose="020B0604030504040204" pitchFamily="34" charset="0"/>
              </a:rPr>
              <a:t> на фрегате «Осторожный» рекомендовал использовать бухту у посёлка </a:t>
            </a:r>
            <a:r>
              <a:rPr lang="ru-RU" sz="1400" dirty="0" err="1">
                <a:solidFill>
                  <a:prstClr val="white"/>
                </a:solidFill>
                <a:latin typeface="Tahoma" panose="020B0604030504040204" pitchFamily="34" charset="0"/>
                <a:ea typeface="Tahoma" panose="020B0604030504040204" pitchFamily="34" charset="0"/>
                <a:cs typeface="Tahoma" panose="020B0604030504040204" pitchFamily="34" charset="0"/>
              </a:rPr>
              <a:t>Ахтиар</a:t>
            </a:r>
            <a:r>
              <a:rPr lang="ru-RU" sz="1400" dirty="0">
                <a:solidFill>
                  <a:prstClr val="white"/>
                </a:solidFill>
                <a:latin typeface="Tahoma" panose="020B0604030504040204" pitchFamily="34" charset="0"/>
                <a:ea typeface="Tahoma" panose="020B0604030504040204" pitchFamily="34" charset="0"/>
                <a:cs typeface="Tahoma" panose="020B0604030504040204" pitchFamily="34" charset="0"/>
              </a:rPr>
              <a:t>, недалеко от развалин Херсонеса-Таврического. В начале 1784 года был заложен порт-крепость, которому Екатерина II дала имя Севастополь.</a:t>
            </a:r>
          </a:p>
          <a:p>
            <a:pPr lvl="0" algn="l">
              <a:buClr>
                <a:srgbClr val="F3A447"/>
              </a:buClr>
            </a:pPr>
            <a:endParaRPr lang="ru-RU" sz="14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lvl="0" algn="l">
              <a:buClr>
                <a:srgbClr val="F3A447"/>
              </a:buClr>
            </a:pPr>
            <a:r>
              <a:rPr lang="ru-RU" sz="1400" dirty="0">
                <a:solidFill>
                  <a:prstClr val="white"/>
                </a:solidFill>
                <a:latin typeface="Tahoma" panose="020B0604030504040204" pitchFamily="34" charset="0"/>
                <a:ea typeface="Tahoma" panose="020B0604030504040204" pitchFamily="34" charset="0"/>
                <a:cs typeface="Tahoma" panose="020B0604030504040204" pitchFamily="34" charset="0"/>
              </a:rPr>
              <a:t>28 июня 1783 года манифест Екатерины II был наконец обнародован в ходе торжественной присяги крымской знати, которую принимал лично князь Потёмкин на плоской вершине скалы Ак-Кая под </a:t>
            </a:r>
            <a:r>
              <a:rPr lang="ru-RU" sz="1400" dirty="0" err="1">
                <a:solidFill>
                  <a:prstClr val="white"/>
                </a:solidFill>
                <a:latin typeface="Tahoma" panose="020B0604030504040204" pitchFamily="34" charset="0"/>
                <a:ea typeface="Tahoma" panose="020B0604030504040204" pitchFamily="34" charset="0"/>
                <a:cs typeface="Tahoma" panose="020B0604030504040204" pitchFamily="34" charset="0"/>
              </a:rPr>
              <a:t>Карасубазаром</a:t>
            </a:r>
            <a:r>
              <a:rPr lang="ru-RU" sz="1400" dirty="0">
                <a:solidFill>
                  <a:prstClr val="white"/>
                </a:solidFill>
                <a:latin typeface="Tahoma" panose="020B0604030504040204" pitchFamily="34" charset="0"/>
                <a:ea typeface="Tahoma" panose="020B0604030504040204" pitchFamily="34" charset="0"/>
                <a:cs typeface="Tahoma" panose="020B0604030504040204" pitchFamily="34" charset="0"/>
              </a:rPr>
              <a:t>. 10 июля Потёмкин из лагеря при </a:t>
            </a:r>
            <a:r>
              <a:rPr lang="ru-RU" sz="1400" dirty="0" err="1">
                <a:solidFill>
                  <a:prstClr val="white"/>
                </a:solidFill>
                <a:latin typeface="Tahoma" panose="020B0604030504040204" pitchFamily="34" charset="0"/>
                <a:ea typeface="Tahoma" panose="020B0604030504040204" pitchFamily="34" charset="0"/>
                <a:cs typeface="Tahoma" panose="020B0604030504040204" pitchFamily="34" charset="0"/>
              </a:rPr>
              <a:t>Карасубазаре</a:t>
            </a:r>
            <a:r>
              <a:rPr lang="ru-RU" sz="1400" dirty="0">
                <a:solidFill>
                  <a:prstClr val="white"/>
                </a:solidFill>
                <a:latin typeface="Tahoma" panose="020B0604030504040204" pitchFamily="34" charset="0"/>
                <a:ea typeface="Tahoma" panose="020B0604030504040204" pitchFamily="34" charset="0"/>
                <a:cs typeface="Tahoma" panose="020B0604030504040204" pitchFamily="34" charset="0"/>
              </a:rPr>
              <a:t> отправил императрице послание с известием об окончательном разрешении крымской проблемы.</a:t>
            </a:r>
          </a:p>
          <a:p>
            <a:pPr lvl="0" algn="l">
              <a:buClr>
                <a:srgbClr val="F3A447"/>
              </a:buClr>
            </a:pPr>
            <a:r>
              <a:rPr lang="ru-RU" sz="1400" dirty="0">
                <a:solidFill>
                  <a:prstClr val="white"/>
                </a:solidFill>
                <a:latin typeface="Tahoma" panose="020B0604030504040204" pitchFamily="34" charset="0"/>
                <a:ea typeface="Tahoma" panose="020B0604030504040204" pitchFamily="34" charset="0"/>
                <a:cs typeface="Tahoma" panose="020B0604030504040204" pitchFamily="34" charset="0"/>
              </a:rPr>
              <a:t>Очевидно, что именно политические шаги князя Потёмкина, направленные на наиболее миролюбивое и дружелюбное отношение войск к населению, высказывание уважения и соответствующих знаков внимания татарской знати оказали должное воздействие и привели к «бескровному» присоединению Крыма. Так же мирно и торжественно прошло присоединение Кубани: две крупнейшие ногайские орды — </a:t>
            </a:r>
            <a:r>
              <a:rPr lang="ru-RU" sz="1400" dirty="0" err="1">
                <a:solidFill>
                  <a:prstClr val="white"/>
                </a:solidFill>
                <a:latin typeface="Tahoma" panose="020B0604030504040204" pitchFamily="34" charset="0"/>
                <a:ea typeface="Tahoma" panose="020B0604030504040204" pitchFamily="34" charset="0"/>
                <a:cs typeface="Tahoma" panose="020B0604030504040204" pitchFamily="34" charset="0"/>
              </a:rPr>
              <a:t>Едисанская</a:t>
            </a:r>
            <a:r>
              <a:rPr lang="ru-RU" sz="1400" dirty="0">
                <a:solidFill>
                  <a:prstClr val="white"/>
                </a:solidFill>
                <a:latin typeface="Tahoma" panose="020B0604030504040204" pitchFamily="34" charset="0"/>
                <a:ea typeface="Tahoma" panose="020B0604030504040204" pitchFamily="34" charset="0"/>
                <a:cs typeface="Tahoma" panose="020B0604030504040204" pitchFamily="34" charset="0"/>
              </a:rPr>
              <a:t> и </a:t>
            </a:r>
            <a:r>
              <a:rPr lang="ru-RU" sz="1400" dirty="0" err="1">
                <a:solidFill>
                  <a:prstClr val="white"/>
                </a:solidFill>
                <a:latin typeface="Tahoma" panose="020B0604030504040204" pitchFamily="34" charset="0"/>
                <a:ea typeface="Tahoma" panose="020B0604030504040204" pitchFamily="34" charset="0"/>
                <a:cs typeface="Tahoma" panose="020B0604030504040204" pitchFamily="34" charset="0"/>
              </a:rPr>
              <a:t>Джамбулуцкая</a:t>
            </a:r>
            <a:r>
              <a:rPr lang="ru-RU" sz="1400" dirty="0">
                <a:solidFill>
                  <a:prstClr val="white"/>
                </a:solidFill>
                <a:latin typeface="Tahoma" panose="020B0604030504040204" pitchFamily="34" charset="0"/>
                <a:ea typeface="Tahoma" panose="020B0604030504040204" pitchFamily="34" charset="0"/>
                <a:cs typeface="Tahoma" panose="020B0604030504040204" pitchFamily="34" charset="0"/>
              </a:rPr>
              <a:t> — присягнули на верность России.</a:t>
            </a:r>
          </a:p>
          <a:p>
            <a:pPr lvl="0" algn="l">
              <a:buClr>
                <a:srgbClr val="F3A447"/>
              </a:buClr>
            </a:pPr>
            <a:r>
              <a:rPr lang="ru-RU" sz="1400" dirty="0">
                <a:solidFill>
                  <a:prstClr val="white"/>
                </a:solidFill>
                <a:latin typeface="Tahoma" panose="020B0604030504040204" pitchFamily="34" charset="0"/>
                <a:ea typeface="Tahoma" panose="020B0604030504040204" pitchFamily="34" charset="0"/>
                <a:cs typeface="Tahoma" panose="020B0604030504040204" pitchFamily="34" charset="0"/>
              </a:rPr>
              <a:t>Когда Россия официально уведомила европейские державы о присоединении Крыма, с протестом выступила только Франция. В ответ на французские протесты президент Коллегии иностранных дел И. А. Остерман напомнил французскому посланнику, что Екатерина II в своё время смотрела сквозь пальцы на захват Францией Корсики, произошедший в 1768 году.</a:t>
            </a:r>
          </a:p>
          <a:p>
            <a:pPr algn="ctr"/>
            <a:endParaRPr lang="ru-RU" sz="4800"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422152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txBody>
          <a:bodyPr>
            <a:normAutofit/>
          </a:bodyPr>
          <a:lstStyle/>
          <a:p>
            <a:pPr algn="ctr"/>
            <a:r>
              <a:rPr lang="ru-RU" sz="1800" b="1" u="sng" dirty="0">
                <a:solidFill>
                  <a:srgbClr val="FFFF00"/>
                </a:solidFill>
                <a:effectLst>
                  <a:outerShdw blurRad="38100" dist="38100" dir="2700000" algn="tl">
                    <a:srgbClr val="000000">
                      <a:alpha val="43137"/>
                    </a:srgbClr>
                  </a:outerShdw>
                </a:effectLst>
              </a:rPr>
              <a:t>РАЗДЕЛЫ </a:t>
            </a:r>
            <a:r>
              <a:rPr lang="ru-RU" sz="1800" b="1" u="sng" dirty="0" smtClean="0">
                <a:solidFill>
                  <a:srgbClr val="FFFF00"/>
                </a:solidFill>
                <a:effectLst>
                  <a:outerShdw blurRad="38100" dist="38100" dir="2700000" algn="tl">
                    <a:srgbClr val="000000">
                      <a:alpha val="43137"/>
                    </a:srgbClr>
                  </a:outerShdw>
                </a:effectLst>
              </a:rPr>
              <a:t>ПОЛЬШИ</a:t>
            </a:r>
            <a:endParaRPr lang="ru-RU" sz="1800" b="1" u="sng" dirty="0">
              <a:solidFill>
                <a:srgbClr val="FFFF00"/>
              </a:solidFill>
              <a:effectLst>
                <a:outerShdw blurRad="38100" dist="38100" dir="2700000" algn="tl">
                  <a:srgbClr val="000000">
                    <a:alpha val="43137"/>
                  </a:srgbClr>
                </a:outerShdw>
              </a:effectLst>
            </a:endParaRPr>
          </a:p>
          <a:p>
            <a:pPr algn="l"/>
            <a:r>
              <a:rPr lang="ru-RU" sz="1700" dirty="0" smtClean="0">
                <a:latin typeface="Tahoma" panose="020B0604030504040204" pitchFamily="34" charset="0"/>
                <a:ea typeface="Tahoma" panose="020B0604030504040204" pitchFamily="34" charset="0"/>
                <a:cs typeface="Tahoma" panose="020B0604030504040204" pitchFamily="34" charset="0"/>
              </a:rPr>
              <a:t>В </a:t>
            </a:r>
            <a:r>
              <a:rPr lang="ru-RU" sz="1700" dirty="0">
                <a:latin typeface="Tahoma" panose="020B0604030504040204" pitchFamily="34" charset="0"/>
                <a:ea typeface="Tahoma" panose="020B0604030504040204" pitchFamily="34" charset="0"/>
                <a:cs typeface="Tahoma" panose="020B0604030504040204" pitchFamily="34" charset="0"/>
              </a:rPr>
              <a:t>18 в. Речь </a:t>
            </a:r>
            <a:r>
              <a:rPr lang="ru-RU" sz="1700" dirty="0" err="1">
                <a:latin typeface="Tahoma" panose="020B0604030504040204" pitchFamily="34" charset="0"/>
                <a:ea typeface="Tahoma" panose="020B0604030504040204" pitchFamily="34" charset="0"/>
                <a:cs typeface="Tahoma" panose="020B0604030504040204" pitchFamily="34" charset="0"/>
              </a:rPr>
              <a:t>Посполитая</a:t>
            </a:r>
            <a:r>
              <a:rPr lang="ru-RU" sz="1700" dirty="0">
                <a:latin typeface="Tahoma" panose="020B0604030504040204" pitchFamily="34" charset="0"/>
                <a:ea typeface="Tahoma" panose="020B0604030504040204" pitchFamily="34" charset="0"/>
                <a:cs typeface="Tahoma" panose="020B0604030504040204" pitchFamily="34" charset="0"/>
              </a:rPr>
              <a:t> переживала экономический и политический упадок. Ее раздирала борьба партий, которой способствовал устаревший государственный </a:t>
            </a:r>
            <a:r>
              <a:rPr lang="ru-RU" sz="1700" dirty="0" smtClean="0">
                <a:latin typeface="Tahoma" panose="020B0604030504040204" pitchFamily="34" charset="0"/>
                <a:ea typeface="Tahoma" panose="020B0604030504040204" pitchFamily="34" charset="0"/>
                <a:cs typeface="Tahoma" panose="020B0604030504040204" pitchFamily="34" charset="0"/>
              </a:rPr>
              <a:t>строй. Соседние </a:t>
            </a:r>
            <a:r>
              <a:rPr lang="ru-RU" sz="1700" dirty="0">
                <a:latin typeface="Tahoma" panose="020B0604030504040204" pitchFamily="34" charset="0"/>
                <a:ea typeface="Tahoma" panose="020B0604030504040204" pitchFamily="34" charset="0"/>
                <a:cs typeface="Tahoma" panose="020B0604030504040204" pitchFamily="34" charset="0"/>
              </a:rPr>
              <a:t>державы – Россия, Австрия, Пруссия – все чаще вмешивались в ее внутренние </a:t>
            </a:r>
            <a:r>
              <a:rPr lang="ru-RU" sz="1700" dirty="0" smtClean="0">
                <a:latin typeface="Tahoma" panose="020B0604030504040204" pitchFamily="34" charset="0"/>
                <a:ea typeface="Tahoma" panose="020B0604030504040204" pitchFamily="34" charset="0"/>
                <a:cs typeface="Tahoma" panose="020B0604030504040204" pitchFamily="34" charset="0"/>
              </a:rPr>
              <a:t>дела.</a:t>
            </a:r>
            <a:endParaRPr lang="ru-RU" sz="1700" dirty="0">
              <a:latin typeface="Tahoma" panose="020B0604030504040204" pitchFamily="34" charset="0"/>
              <a:ea typeface="Tahoma" panose="020B0604030504040204" pitchFamily="34" charset="0"/>
              <a:cs typeface="Tahoma" panose="020B0604030504040204" pitchFamily="34" charset="0"/>
            </a:endParaRPr>
          </a:p>
          <a:p>
            <a:pPr algn="l"/>
            <a:r>
              <a:rPr lang="ru-RU" sz="1700" dirty="0">
                <a:latin typeface="Tahoma" panose="020B0604030504040204" pitchFamily="34" charset="0"/>
                <a:ea typeface="Tahoma" panose="020B0604030504040204" pitchFamily="34" charset="0"/>
                <a:cs typeface="Tahoma" panose="020B0604030504040204" pitchFamily="34" charset="0"/>
              </a:rPr>
              <a:t>            </a:t>
            </a:r>
            <a:r>
              <a:rPr lang="ru-RU" sz="1700" b="1" u="sng" dirty="0">
                <a:latin typeface="Tahoma" panose="020B0604030504040204" pitchFamily="34" charset="0"/>
                <a:ea typeface="Tahoma" panose="020B0604030504040204" pitchFamily="34" charset="0"/>
                <a:cs typeface="Tahoma" panose="020B0604030504040204" pitchFamily="34" charset="0"/>
              </a:rPr>
              <a:t>Первый раздел Польши (1772). </a:t>
            </a:r>
            <a:r>
              <a:rPr lang="ru-RU" sz="1700" dirty="0">
                <a:latin typeface="Tahoma" panose="020B0604030504040204" pitchFamily="34" charset="0"/>
                <a:ea typeface="Tahoma" panose="020B0604030504040204" pitchFamily="34" charset="0"/>
                <a:cs typeface="Tahoma" panose="020B0604030504040204" pitchFamily="34" charset="0"/>
              </a:rPr>
              <a:t>В 1764 Россия ввела свои войска в Польшу и заставила </a:t>
            </a:r>
            <a:r>
              <a:rPr lang="ru-RU" sz="1700" dirty="0" err="1">
                <a:latin typeface="Tahoma" panose="020B0604030504040204" pitchFamily="34" charset="0"/>
                <a:ea typeface="Tahoma" panose="020B0604030504040204" pitchFamily="34" charset="0"/>
                <a:cs typeface="Tahoma" panose="020B0604030504040204" pitchFamily="34" charset="0"/>
              </a:rPr>
              <a:t>Конвокационный</a:t>
            </a:r>
            <a:r>
              <a:rPr lang="ru-RU" sz="1700" dirty="0">
                <a:latin typeface="Tahoma" panose="020B0604030504040204" pitchFamily="34" charset="0"/>
                <a:ea typeface="Tahoma" panose="020B0604030504040204" pitchFamily="34" charset="0"/>
                <a:cs typeface="Tahoma" panose="020B0604030504040204" pitchFamily="34" charset="0"/>
              </a:rPr>
              <a:t> сейм признать равноправие диссидентов и отказаться от планов упразднения </a:t>
            </a:r>
            <a:r>
              <a:rPr lang="ru-RU" sz="1700" dirty="0" err="1">
                <a:latin typeface="Tahoma" panose="020B0604030504040204" pitchFamily="34" charset="0"/>
                <a:ea typeface="Tahoma" panose="020B0604030504040204" pitchFamily="34" charset="0"/>
                <a:cs typeface="Tahoma" panose="020B0604030504040204" pitchFamily="34" charset="0"/>
              </a:rPr>
              <a:t>liberum</a:t>
            </a:r>
            <a:r>
              <a:rPr lang="ru-RU" sz="1700" dirty="0">
                <a:latin typeface="Tahoma" panose="020B0604030504040204" pitchFamily="34" charset="0"/>
                <a:ea typeface="Tahoma" panose="020B0604030504040204" pitchFamily="34" charset="0"/>
                <a:cs typeface="Tahoma" panose="020B0604030504040204" pitchFamily="34" charset="0"/>
              </a:rPr>
              <a:t> </a:t>
            </a:r>
            <a:r>
              <a:rPr lang="ru-RU" sz="1700" dirty="0" err="1">
                <a:latin typeface="Tahoma" panose="020B0604030504040204" pitchFamily="34" charset="0"/>
                <a:ea typeface="Tahoma" panose="020B0604030504040204" pitchFamily="34" charset="0"/>
                <a:cs typeface="Tahoma" panose="020B0604030504040204" pitchFamily="34" charset="0"/>
              </a:rPr>
              <a:t>veto</a:t>
            </a:r>
            <a:r>
              <a:rPr lang="ru-RU" sz="1700" dirty="0">
                <a:latin typeface="Tahoma" panose="020B0604030504040204" pitchFamily="34" charset="0"/>
                <a:ea typeface="Tahoma" panose="020B0604030504040204" pitchFamily="34" charset="0"/>
                <a:cs typeface="Tahoma" panose="020B0604030504040204" pitchFamily="34" charset="0"/>
              </a:rPr>
              <a:t>. </a:t>
            </a:r>
            <a:r>
              <a:rPr lang="ru-RU" sz="1700" dirty="0" smtClean="0">
                <a:latin typeface="Tahoma" panose="020B0604030504040204" pitchFamily="34" charset="0"/>
                <a:ea typeface="Tahoma" panose="020B0604030504040204" pitchFamily="34" charset="0"/>
                <a:cs typeface="Tahoma" panose="020B0604030504040204" pitchFamily="34" charset="0"/>
              </a:rPr>
              <a:t>Под </a:t>
            </a:r>
            <a:r>
              <a:rPr lang="ru-RU" sz="1700" dirty="0">
                <a:latin typeface="Tahoma" panose="020B0604030504040204" pitchFamily="34" charset="0"/>
                <a:ea typeface="Tahoma" panose="020B0604030504040204" pitchFamily="34" charset="0"/>
                <a:cs typeface="Tahoma" panose="020B0604030504040204" pitchFamily="34" charset="0"/>
              </a:rPr>
              <a:t>давлением российского посланника </a:t>
            </a:r>
            <a:r>
              <a:rPr lang="ru-RU" sz="1700" dirty="0" err="1">
                <a:latin typeface="Tahoma" panose="020B0604030504040204" pitchFamily="34" charset="0"/>
                <a:ea typeface="Tahoma" panose="020B0604030504040204" pitchFamily="34" charset="0"/>
                <a:cs typeface="Tahoma" panose="020B0604030504040204" pitchFamily="34" charset="0"/>
              </a:rPr>
              <a:t>Н.В.Репнина</a:t>
            </a:r>
            <a:r>
              <a:rPr lang="ru-RU" sz="1700" dirty="0">
                <a:latin typeface="Tahoma" panose="020B0604030504040204" pitchFamily="34" charset="0"/>
                <a:ea typeface="Tahoma" panose="020B0604030504040204" pitchFamily="34" charset="0"/>
                <a:cs typeface="Tahoma" panose="020B0604030504040204" pitchFamily="34" charset="0"/>
              </a:rPr>
              <a:t> польский сенат обратился за помощью к Екатерине II. Русские войска вступили в Польшу и в ходе кампаний 1768–1772 нанесли ряд поражений армии конфедератов. По предложению Австрии и Пруссии, опасавшихся захвата Россией всех польско-литовских земель, 17 февраля 1772 был осуществлен Первый раздел Речи </a:t>
            </a:r>
            <a:r>
              <a:rPr lang="ru-RU" sz="1700" dirty="0" err="1">
                <a:latin typeface="Tahoma" panose="020B0604030504040204" pitchFamily="34" charset="0"/>
                <a:ea typeface="Tahoma" panose="020B0604030504040204" pitchFamily="34" charset="0"/>
                <a:cs typeface="Tahoma" panose="020B0604030504040204" pitchFamily="34" charset="0"/>
              </a:rPr>
              <a:t>Посполитой</a:t>
            </a:r>
            <a:r>
              <a:rPr lang="ru-RU" sz="1700" dirty="0">
                <a:latin typeface="Tahoma" panose="020B0604030504040204" pitchFamily="34" charset="0"/>
                <a:ea typeface="Tahoma" panose="020B0604030504040204" pitchFamily="34" charset="0"/>
                <a:cs typeface="Tahoma" panose="020B0604030504040204" pitchFamily="34" charset="0"/>
              </a:rPr>
              <a:t>, в результате которого она лишилась ряда важных пограничных территорий: к России отошли Южная Лифляндия с </a:t>
            </a:r>
            <a:r>
              <a:rPr lang="ru-RU" sz="1700" dirty="0" err="1">
                <a:latin typeface="Tahoma" panose="020B0604030504040204" pitchFamily="34" charset="0"/>
                <a:ea typeface="Tahoma" panose="020B0604030504040204" pitchFamily="34" charset="0"/>
                <a:cs typeface="Tahoma" panose="020B0604030504040204" pitchFamily="34" charset="0"/>
              </a:rPr>
              <a:t>Динабургом</a:t>
            </a:r>
            <a:r>
              <a:rPr lang="ru-RU" sz="1700" dirty="0">
                <a:latin typeface="Tahoma" panose="020B0604030504040204" pitchFamily="34" charset="0"/>
                <a:ea typeface="Tahoma" panose="020B0604030504040204" pitchFamily="34" charset="0"/>
                <a:cs typeface="Tahoma" panose="020B0604030504040204" pitchFamily="34" charset="0"/>
              </a:rPr>
              <a:t>, восточная Белоруссия с Полоцком, Витебском и </a:t>
            </a:r>
            <a:r>
              <a:rPr lang="ru-RU" sz="1700" dirty="0" err="1">
                <a:latin typeface="Tahoma" panose="020B0604030504040204" pitchFamily="34" charset="0"/>
                <a:ea typeface="Tahoma" panose="020B0604030504040204" pitchFamily="34" charset="0"/>
                <a:cs typeface="Tahoma" panose="020B0604030504040204" pitchFamily="34" charset="0"/>
              </a:rPr>
              <a:t>Могилевым</a:t>
            </a:r>
            <a:r>
              <a:rPr lang="ru-RU" sz="1700" dirty="0">
                <a:latin typeface="Tahoma" panose="020B0604030504040204" pitchFamily="34" charset="0"/>
                <a:ea typeface="Tahoma" panose="020B0604030504040204" pitchFamily="34" charset="0"/>
                <a:cs typeface="Tahoma" panose="020B0604030504040204" pitchFamily="34" charset="0"/>
              </a:rPr>
              <a:t> и восточная часть Черной </a:t>
            </a:r>
            <a:r>
              <a:rPr lang="ru-RU" sz="1700" dirty="0" smtClean="0">
                <a:latin typeface="Tahoma" panose="020B0604030504040204" pitchFamily="34" charset="0"/>
                <a:ea typeface="Tahoma" panose="020B0604030504040204" pitchFamily="34" charset="0"/>
                <a:cs typeface="Tahoma" panose="020B0604030504040204" pitchFamily="34" charset="0"/>
              </a:rPr>
              <a:t>Руси. Раздел </a:t>
            </a:r>
            <a:r>
              <a:rPr lang="ru-RU" sz="1700" dirty="0">
                <a:latin typeface="Tahoma" panose="020B0604030504040204" pitchFamily="34" charset="0"/>
                <a:ea typeface="Tahoma" panose="020B0604030504040204" pitchFamily="34" charset="0"/>
                <a:cs typeface="Tahoma" panose="020B0604030504040204" pitchFamily="34" charset="0"/>
              </a:rPr>
              <a:t>был одобрен сеймом 1773.</a:t>
            </a:r>
          </a:p>
          <a:p>
            <a:pPr algn="l"/>
            <a:r>
              <a:rPr lang="ru-RU" sz="1700" dirty="0">
                <a:latin typeface="Tahoma" panose="020B0604030504040204" pitchFamily="34" charset="0"/>
                <a:ea typeface="Tahoma" panose="020B0604030504040204" pitchFamily="34" charset="0"/>
                <a:cs typeface="Tahoma" panose="020B0604030504040204" pitchFamily="34" charset="0"/>
              </a:rPr>
              <a:t>            </a:t>
            </a:r>
            <a:r>
              <a:rPr lang="ru-RU" sz="1700" b="1" u="sng" dirty="0">
                <a:latin typeface="Tahoma" panose="020B0604030504040204" pitchFamily="34" charset="0"/>
                <a:ea typeface="Tahoma" panose="020B0604030504040204" pitchFamily="34" charset="0"/>
                <a:cs typeface="Tahoma" panose="020B0604030504040204" pitchFamily="34" charset="0"/>
              </a:rPr>
              <a:t>Второй раздел Польши (1792). </a:t>
            </a:r>
            <a:r>
              <a:rPr lang="ru-RU" sz="1700" dirty="0">
                <a:latin typeface="Tahoma" panose="020B0604030504040204" pitchFamily="34" charset="0"/>
                <a:ea typeface="Tahoma" panose="020B0604030504040204" pitchFamily="34" charset="0"/>
                <a:cs typeface="Tahoma" panose="020B0604030504040204" pitchFamily="34" charset="0"/>
              </a:rPr>
              <a:t>События 1768–1772 привели к росту патриотических настроений в польском обществе, которые особенно усилились после начала революции во Франции (1789). Партия «патриотов» во главе с </a:t>
            </a:r>
            <a:r>
              <a:rPr lang="ru-RU" sz="1700" dirty="0" err="1">
                <a:latin typeface="Tahoma" panose="020B0604030504040204" pitchFamily="34" charset="0"/>
                <a:ea typeface="Tahoma" panose="020B0604030504040204" pitchFamily="34" charset="0"/>
                <a:cs typeface="Tahoma" panose="020B0604030504040204" pitchFamily="34" charset="0"/>
              </a:rPr>
              <a:t>Т.Костюшко</a:t>
            </a:r>
            <a:r>
              <a:rPr lang="ru-RU" sz="1700" dirty="0">
                <a:latin typeface="Tahoma" panose="020B0604030504040204" pitchFamily="34" charset="0"/>
                <a:ea typeface="Tahoma" panose="020B0604030504040204" pitchFamily="34" charset="0"/>
                <a:cs typeface="Tahoma" panose="020B0604030504040204" pitchFamily="34" charset="0"/>
              </a:rPr>
              <a:t>, </a:t>
            </a:r>
            <a:r>
              <a:rPr lang="ru-RU" sz="1700" dirty="0" err="1">
                <a:latin typeface="Tahoma" panose="020B0604030504040204" pitchFamily="34" charset="0"/>
                <a:ea typeface="Tahoma" panose="020B0604030504040204" pitchFamily="34" charset="0"/>
                <a:cs typeface="Tahoma" panose="020B0604030504040204" pitchFamily="34" charset="0"/>
              </a:rPr>
              <a:t>И.Потоцким</a:t>
            </a:r>
            <a:r>
              <a:rPr lang="ru-RU" sz="1700" dirty="0">
                <a:latin typeface="Tahoma" panose="020B0604030504040204" pitchFamily="34" charset="0"/>
                <a:ea typeface="Tahoma" panose="020B0604030504040204" pitchFamily="34" charset="0"/>
                <a:cs typeface="Tahoma" panose="020B0604030504040204" pitchFamily="34" charset="0"/>
              </a:rPr>
              <a:t> и </a:t>
            </a:r>
            <a:r>
              <a:rPr lang="ru-RU" sz="1700" dirty="0" err="1">
                <a:latin typeface="Tahoma" panose="020B0604030504040204" pitchFamily="34" charset="0"/>
                <a:ea typeface="Tahoma" panose="020B0604030504040204" pitchFamily="34" charset="0"/>
                <a:cs typeface="Tahoma" panose="020B0604030504040204" pitchFamily="34" charset="0"/>
              </a:rPr>
              <a:t>Г.Коллонтаем</a:t>
            </a:r>
            <a:r>
              <a:rPr lang="ru-RU" sz="1700" dirty="0">
                <a:latin typeface="Tahoma" panose="020B0604030504040204" pitchFamily="34" charset="0"/>
                <a:ea typeface="Tahoma" panose="020B0604030504040204" pitchFamily="34" charset="0"/>
                <a:cs typeface="Tahoma" panose="020B0604030504040204" pitchFamily="34" charset="0"/>
              </a:rPr>
              <a:t> добилась создания Постоянного совета, заменившего дискредитировавший себя сенат, реформирования законодательства и налоговой системы. На Четырехлетнем сейме (1788–1792) «патриоты» одержали победу над прорусской «гетманской» </a:t>
            </a:r>
            <a:r>
              <a:rPr lang="ru-RU" sz="1700" dirty="0" smtClean="0">
                <a:latin typeface="Tahoma" panose="020B0604030504040204" pitchFamily="34" charset="0"/>
                <a:ea typeface="Tahoma" panose="020B0604030504040204" pitchFamily="34" charset="0"/>
                <a:cs typeface="Tahoma" panose="020B0604030504040204" pitchFamily="34" charset="0"/>
              </a:rPr>
              <a:t>партией.  </a:t>
            </a:r>
            <a:endParaRPr lang="ru-RU" sz="17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233867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78" y="0"/>
            <a:ext cx="9144000" cy="6858000"/>
          </a:xfrm>
        </p:spPr>
        <p:txBody>
          <a:bodyPr>
            <a:normAutofit/>
          </a:bodyPr>
          <a:lstStyle/>
          <a:p>
            <a:pPr lvl="0">
              <a:buClr>
                <a:srgbClr val="F3A447"/>
              </a:buClr>
            </a:pPr>
            <a:r>
              <a:rPr lang="ru-RU" sz="1800" b="1" u="sng" dirty="0">
                <a:solidFill>
                  <a:srgbClr val="FFFF00"/>
                </a:solidFill>
                <a:effectLst>
                  <a:outerShdw blurRad="38100" dist="38100" dir="2700000" algn="tl">
                    <a:srgbClr val="000000">
                      <a:alpha val="43137"/>
                    </a:srgbClr>
                  </a:outerShdw>
                </a:effectLst>
              </a:rPr>
              <a:t>РАЗДЕЛЫ </a:t>
            </a:r>
            <a:r>
              <a:rPr lang="ru-RU" sz="1800" b="1" u="sng" dirty="0" smtClean="0">
                <a:solidFill>
                  <a:srgbClr val="FFFF00"/>
                </a:solidFill>
                <a:effectLst>
                  <a:outerShdw blurRad="38100" dist="38100" dir="2700000" algn="tl">
                    <a:srgbClr val="000000">
                      <a:alpha val="43137"/>
                    </a:srgbClr>
                  </a:outerShdw>
                </a:effectLst>
              </a:rPr>
              <a:t>ПОЛЬШИ(продолжение)</a:t>
            </a:r>
            <a:endParaRPr lang="ru-RU" sz="1800" b="1" u="sng" dirty="0">
              <a:solidFill>
                <a:srgbClr val="FFFF00"/>
              </a:solidFill>
              <a:effectLst>
                <a:outerShdw blurRad="38100" dist="38100" dir="2700000" algn="tl">
                  <a:srgbClr val="000000">
                    <a:alpha val="43137"/>
                  </a:srgbClr>
                </a:outerShdw>
              </a:effectLst>
            </a:endParaRPr>
          </a:p>
          <a:p>
            <a:pPr lvl="0" algn="l">
              <a:buClr>
                <a:srgbClr val="F3A447"/>
              </a:buClr>
            </a:pPr>
            <a:r>
              <a:rPr lang="ru-RU" sz="1650" dirty="0" smtClean="0">
                <a:solidFill>
                  <a:srgbClr val="FEFAC9"/>
                </a:solidFill>
                <a:latin typeface="Tahoma" panose="020B0604030504040204" pitchFamily="34" charset="0"/>
                <a:ea typeface="Tahoma" panose="020B0604030504040204" pitchFamily="34" charset="0"/>
                <a:cs typeface="Tahoma" panose="020B0604030504040204" pitchFamily="34" charset="0"/>
              </a:rPr>
              <a:t>18 </a:t>
            </a:r>
            <a:r>
              <a:rPr lang="ru-RU" sz="1650" dirty="0">
                <a:solidFill>
                  <a:srgbClr val="FEFAC9"/>
                </a:solidFill>
                <a:latin typeface="Tahoma" panose="020B0604030504040204" pitchFamily="34" charset="0"/>
                <a:ea typeface="Tahoma" panose="020B0604030504040204" pitchFamily="34" charset="0"/>
                <a:cs typeface="Tahoma" panose="020B0604030504040204" pitchFamily="34" charset="0"/>
              </a:rPr>
              <a:t>мая 1792, после окончания русско-турецкой войны, Екатерина II выступила с протестом против новой конституции и призвала поляков к гражданскому неповиновению. Русские войска разбили литовское ополчение и заняли Варшаву. 13 января 1793 Россия и Пруссия подписали тайное соглашение о Втором разделе Речи </a:t>
            </a:r>
            <a:r>
              <a:rPr lang="ru-RU" sz="1650" dirty="0" err="1">
                <a:solidFill>
                  <a:srgbClr val="FEFAC9"/>
                </a:solidFill>
                <a:latin typeface="Tahoma" panose="020B0604030504040204" pitchFamily="34" charset="0"/>
                <a:ea typeface="Tahoma" panose="020B0604030504040204" pitchFamily="34" charset="0"/>
                <a:cs typeface="Tahoma" panose="020B0604030504040204" pitchFamily="34" charset="0"/>
              </a:rPr>
              <a:t>Посполитой</a:t>
            </a:r>
            <a:r>
              <a:rPr lang="ru-RU" sz="1650" dirty="0">
                <a:solidFill>
                  <a:srgbClr val="FEFAC9"/>
                </a:solidFill>
                <a:latin typeface="Tahoma" panose="020B0604030504040204" pitchFamily="34" charset="0"/>
                <a:ea typeface="Tahoma" panose="020B0604030504040204" pitchFamily="34" charset="0"/>
                <a:cs typeface="Tahoma" panose="020B0604030504040204" pitchFamily="34" charset="0"/>
              </a:rPr>
              <a:t>; его условия были объявлены полякам 27 марта в волынском местечке </a:t>
            </a:r>
            <a:r>
              <a:rPr lang="ru-RU" sz="1650" dirty="0" err="1">
                <a:solidFill>
                  <a:srgbClr val="FEFAC9"/>
                </a:solidFill>
                <a:latin typeface="Tahoma" panose="020B0604030504040204" pitchFamily="34" charset="0"/>
                <a:ea typeface="Tahoma" panose="020B0604030504040204" pitchFamily="34" charset="0"/>
                <a:cs typeface="Tahoma" panose="020B0604030504040204" pitchFamily="34" charset="0"/>
              </a:rPr>
              <a:t>Полонном</a:t>
            </a:r>
            <a:r>
              <a:rPr lang="ru-RU" sz="1650" dirty="0">
                <a:solidFill>
                  <a:srgbClr val="FEFAC9"/>
                </a:solidFill>
                <a:latin typeface="Tahoma" panose="020B0604030504040204" pitchFamily="34" charset="0"/>
                <a:ea typeface="Tahoma" panose="020B0604030504040204" pitchFamily="34" charset="0"/>
                <a:cs typeface="Tahoma" panose="020B0604030504040204" pitchFamily="34" charset="0"/>
              </a:rPr>
              <a:t>: Россия получила Западную Белоруссию с Минском, центральную часть Черной Руси, Восточное Полесье с Пинском, Правобережную Украину с Житомиром, Восточную Волынь и большую часть </a:t>
            </a:r>
            <a:r>
              <a:rPr lang="ru-RU" sz="1650" dirty="0" err="1">
                <a:solidFill>
                  <a:srgbClr val="FEFAC9"/>
                </a:solidFill>
                <a:latin typeface="Tahoma" panose="020B0604030504040204" pitchFamily="34" charset="0"/>
                <a:ea typeface="Tahoma" panose="020B0604030504040204" pitchFamily="34" charset="0"/>
                <a:cs typeface="Tahoma" panose="020B0604030504040204" pitchFamily="34" charset="0"/>
              </a:rPr>
              <a:t>Подолии</a:t>
            </a:r>
            <a:r>
              <a:rPr lang="ru-RU" sz="1650" dirty="0">
                <a:solidFill>
                  <a:srgbClr val="FEFAC9"/>
                </a:solidFill>
                <a:latin typeface="Tahoma" panose="020B0604030504040204" pitchFamily="34" charset="0"/>
                <a:ea typeface="Tahoma" panose="020B0604030504040204" pitchFamily="34" charset="0"/>
                <a:cs typeface="Tahoma" panose="020B0604030504040204" pitchFamily="34" charset="0"/>
              </a:rPr>
              <a:t> с Каменцом и Брацлавом. Территория Речи </a:t>
            </a:r>
            <a:r>
              <a:rPr lang="ru-RU" sz="1650" dirty="0" err="1">
                <a:solidFill>
                  <a:srgbClr val="FEFAC9"/>
                </a:solidFill>
                <a:latin typeface="Tahoma" panose="020B0604030504040204" pitchFamily="34" charset="0"/>
                <a:ea typeface="Tahoma" panose="020B0604030504040204" pitchFamily="34" charset="0"/>
                <a:cs typeface="Tahoma" panose="020B0604030504040204" pitchFamily="34" charset="0"/>
              </a:rPr>
              <a:t>Посполитой</a:t>
            </a:r>
            <a:r>
              <a:rPr lang="ru-RU" sz="1650" dirty="0">
                <a:solidFill>
                  <a:srgbClr val="FEFAC9"/>
                </a:solidFill>
                <a:latin typeface="Tahoma" panose="020B0604030504040204" pitchFamily="34" charset="0"/>
                <a:ea typeface="Tahoma" panose="020B0604030504040204" pitchFamily="34" charset="0"/>
                <a:cs typeface="Tahoma" panose="020B0604030504040204" pitchFamily="34" charset="0"/>
              </a:rPr>
              <a:t> сократилась вдвое.</a:t>
            </a:r>
          </a:p>
          <a:p>
            <a:pPr lvl="0" algn="l">
              <a:buClr>
                <a:srgbClr val="F3A447"/>
              </a:buClr>
            </a:pPr>
            <a:r>
              <a:rPr lang="ru-RU" sz="1650" b="1" dirty="0">
                <a:solidFill>
                  <a:srgbClr val="FEFAC9"/>
                </a:solidFill>
                <a:latin typeface="Tahoma" panose="020B0604030504040204" pitchFamily="34" charset="0"/>
                <a:ea typeface="Tahoma" panose="020B0604030504040204" pitchFamily="34" charset="0"/>
                <a:cs typeface="Tahoma" panose="020B0604030504040204" pitchFamily="34" charset="0"/>
              </a:rPr>
              <a:t>                 </a:t>
            </a:r>
            <a:r>
              <a:rPr lang="ru-RU" sz="1650" b="1" u="sng" dirty="0">
                <a:solidFill>
                  <a:srgbClr val="FEFAC9"/>
                </a:solidFill>
                <a:latin typeface="Tahoma" panose="020B0604030504040204" pitchFamily="34" charset="0"/>
                <a:ea typeface="Tahoma" panose="020B0604030504040204" pitchFamily="34" charset="0"/>
                <a:cs typeface="Tahoma" panose="020B0604030504040204" pitchFamily="34" charset="0"/>
              </a:rPr>
              <a:t>Третий раздел Польши и ликвидация независимого Польско-Литовского государства (1795). </a:t>
            </a:r>
            <a:r>
              <a:rPr lang="ru-RU" sz="1650" dirty="0">
                <a:solidFill>
                  <a:srgbClr val="FEFAC9"/>
                </a:solidFill>
                <a:latin typeface="Tahoma" panose="020B0604030504040204" pitchFamily="34" charset="0"/>
                <a:ea typeface="Tahoma" panose="020B0604030504040204" pitchFamily="34" charset="0"/>
                <a:cs typeface="Tahoma" panose="020B0604030504040204" pitchFamily="34" charset="0"/>
              </a:rPr>
              <a:t>В результате Второго раздела страна попала в полную зависимость от России. В Варшаве и ряде других польских городов были поставлены русские гарнизоны. Политическую власть узурпировали лидеры </a:t>
            </a:r>
            <a:r>
              <a:rPr lang="ru-RU" sz="1650" dirty="0" err="1">
                <a:solidFill>
                  <a:srgbClr val="FEFAC9"/>
                </a:solidFill>
                <a:latin typeface="Tahoma" panose="020B0604030504040204" pitchFamily="34" charset="0"/>
                <a:ea typeface="Tahoma" panose="020B0604030504040204" pitchFamily="34" charset="0"/>
                <a:cs typeface="Tahoma" panose="020B0604030504040204" pitchFamily="34" charset="0"/>
              </a:rPr>
              <a:t>Тарговицкой</a:t>
            </a:r>
            <a:r>
              <a:rPr lang="ru-RU" sz="1650" dirty="0">
                <a:solidFill>
                  <a:srgbClr val="FEFAC9"/>
                </a:solidFill>
                <a:latin typeface="Tahoma" panose="020B0604030504040204" pitchFamily="34" charset="0"/>
                <a:ea typeface="Tahoma" panose="020B0604030504040204" pitchFamily="34" charset="0"/>
                <a:cs typeface="Tahoma" panose="020B0604030504040204" pitchFamily="34" charset="0"/>
              </a:rPr>
              <a:t> конфедерации. Вожди «патриотов» бежали в Дрезден и стали готовить выступление, надеясь на помощь революционной Франции. 16 марта  1794 года в Кракове </a:t>
            </a:r>
            <a:r>
              <a:rPr lang="ru-RU" sz="1650" dirty="0" err="1">
                <a:solidFill>
                  <a:srgbClr val="FEFAC9"/>
                </a:solidFill>
                <a:latin typeface="Tahoma" panose="020B0604030504040204" pitchFamily="34" charset="0"/>
                <a:ea typeface="Tahoma" panose="020B0604030504040204" pitchFamily="34" charset="0"/>
                <a:cs typeface="Tahoma" panose="020B0604030504040204" pitchFamily="34" charset="0"/>
              </a:rPr>
              <a:t>Т.Костюшко</a:t>
            </a:r>
            <a:r>
              <a:rPr lang="ru-RU" sz="1650" dirty="0">
                <a:solidFill>
                  <a:srgbClr val="FEFAC9"/>
                </a:solidFill>
                <a:latin typeface="Tahoma" panose="020B0604030504040204" pitchFamily="34" charset="0"/>
                <a:ea typeface="Tahoma" panose="020B0604030504040204" pitchFamily="34" charset="0"/>
                <a:cs typeface="Tahoma" panose="020B0604030504040204" pitchFamily="34" charset="0"/>
              </a:rPr>
              <a:t> был провозглашен диктатором. Жители Варшавы и Вильно (совр. Вильнюс) изгнали русские гарнизоны. 5 ноября </a:t>
            </a:r>
            <a:r>
              <a:rPr lang="ru-RU" sz="1650" dirty="0" err="1">
                <a:solidFill>
                  <a:srgbClr val="FEFAC9"/>
                </a:solidFill>
                <a:latin typeface="Tahoma" panose="020B0604030504040204" pitchFamily="34" charset="0"/>
                <a:ea typeface="Tahoma" panose="020B0604030504040204" pitchFamily="34" charset="0"/>
                <a:cs typeface="Tahoma" panose="020B0604030504040204" pitchFamily="34" charset="0"/>
              </a:rPr>
              <a:t>А.В.Суворов</a:t>
            </a:r>
            <a:r>
              <a:rPr lang="ru-RU" sz="1650" dirty="0">
                <a:solidFill>
                  <a:srgbClr val="FEFAC9"/>
                </a:solidFill>
                <a:latin typeface="Tahoma" panose="020B0604030504040204" pitchFamily="34" charset="0"/>
                <a:ea typeface="Tahoma" panose="020B0604030504040204" pitchFamily="34" charset="0"/>
                <a:cs typeface="Tahoma" panose="020B0604030504040204" pitchFamily="34" charset="0"/>
              </a:rPr>
              <a:t> принудил к капитуляции Варшаву; восстание было подавлено. В 1795 Россия, Австрия и Пруссия произвели Третий, окончательный, раздел Речи </a:t>
            </a:r>
            <a:r>
              <a:rPr lang="ru-RU" sz="1650" dirty="0" err="1">
                <a:solidFill>
                  <a:srgbClr val="FEFAC9"/>
                </a:solidFill>
                <a:latin typeface="Tahoma" panose="020B0604030504040204" pitchFamily="34" charset="0"/>
                <a:ea typeface="Tahoma" panose="020B0604030504040204" pitchFamily="34" charset="0"/>
                <a:cs typeface="Tahoma" panose="020B0604030504040204" pitchFamily="34" charset="0"/>
              </a:rPr>
              <a:t>Посполитой</a:t>
            </a:r>
            <a:r>
              <a:rPr lang="ru-RU" sz="1650" dirty="0">
                <a:solidFill>
                  <a:srgbClr val="FEFAC9"/>
                </a:solidFill>
                <a:latin typeface="Tahoma" panose="020B0604030504040204" pitchFamily="34" charset="0"/>
                <a:ea typeface="Tahoma" panose="020B0604030504040204" pitchFamily="34" charset="0"/>
                <a:cs typeface="Tahoma" panose="020B0604030504040204" pitchFamily="34" charset="0"/>
              </a:rPr>
              <a:t>: к России отошли Курляндия и </a:t>
            </a:r>
            <a:r>
              <a:rPr lang="ru-RU" sz="1650" dirty="0" err="1">
                <a:solidFill>
                  <a:srgbClr val="FEFAC9"/>
                </a:solidFill>
                <a:latin typeface="Tahoma" panose="020B0604030504040204" pitchFamily="34" charset="0"/>
                <a:ea typeface="Tahoma" panose="020B0604030504040204" pitchFamily="34" charset="0"/>
                <a:cs typeface="Tahoma" panose="020B0604030504040204" pitchFamily="34" charset="0"/>
              </a:rPr>
              <a:t>Семигалия</a:t>
            </a:r>
            <a:r>
              <a:rPr lang="ru-RU" sz="1650" dirty="0">
                <a:solidFill>
                  <a:srgbClr val="FEFAC9"/>
                </a:solidFill>
                <a:latin typeface="Tahoma" panose="020B0604030504040204" pitchFamily="34" charset="0"/>
                <a:ea typeface="Tahoma" panose="020B0604030504040204" pitchFamily="34" charset="0"/>
                <a:cs typeface="Tahoma" panose="020B0604030504040204" pitchFamily="34" charset="0"/>
              </a:rPr>
              <a:t> с </a:t>
            </a:r>
            <a:r>
              <a:rPr lang="ru-RU" sz="1650" dirty="0" err="1">
                <a:solidFill>
                  <a:srgbClr val="FEFAC9"/>
                </a:solidFill>
                <a:latin typeface="Tahoma" panose="020B0604030504040204" pitchFamily="34" charset="0"/>
                <a:ea typeface="Tahoma" panose="020B0604030504040204" pitchFamily="34" charset="0"/>
                <a:cs typeface="Tahoma" panose="020B0604030504040204" pitchFamily="34" charset="0"/>
              </a:rPr>
              <a:t>Митавой</a:t>
            </a:r>
            <a:r>
              <a:rPr lang="ru-RU" sz="1650" dirty="0">
                <a:solidFill>
                  <a:srgbClr val="FEFAC9"/>
                </a:solidFill>
                <a:latin typeface="Tahoma" panose="020B0604030504040204" pitchFamily="34" charset="0"/>
                <a:ea typeface="Tahoma" panose="020B0604030504040204" pitchFamily="34" charset="0"/>
                <a:cs typeface="Tahoma" panose="020B0604030504040204" pitchFamily="34" charset="0"/>
              </a:rPr>
              <a:t> и </a:t>
            </a:r>
            <a:r>
              <a:rPr lang="ru-RU" sz="1650" dirty="0" err="1">
                <a:solidFill>
                  <a:srgbClr val="FEFAC9"/>
                </a:solidFill>
                <a:latin typeface="Tahoma" panose="020B0604030504040204" pitchFamily="34" charset="0"/>
                <a:ea typeface="Tahoma" panose="020B0604030504040204" pitchFamily="34" charset="0"/>
                <a:cs typeface="Tahoma" panose="020B0604030504040204" pitchFamily="34" charset="0"/>
              </a:rPr>
              <a:t>Либавой</a:t>
            </a:r>
            <a:r>
              <a:rPr lang="ru-RU" sz="1650" dirty="0">
                <a:solidFill>
                  <a:srgbClr val="FEFAC9"/>
                </a:solidFill>
                <a:latin typeface="Tahoma" panose="020B0604030504040204" pitchFamily="34" charset="0"/>
                <a:ea typeface="Tahoma" panose="020B0604030504040204" pitchFamily="34" charset="0"/>
                <a:cs typeface="Tahoma" panose="020B0604030504040204" pitchFamily="34" charset="0"/>
              </a:rPr>
              <a:t> (совр. Южная Латвия), Литва с Вильно и Гродно, западная часть Черной Руси, Западное Полесье с Брестом и Западная Волынь с Луцком. Станислав Август </a:t>
            </a:r>
            <a:r>
              <a:rPr lang="ru-RU" sz="1650" dirty="0" err="1">
                <a:solidFill>
                  <a:srgbClr val="FEFAC9"/>
                </a:solidFill>
                <a:latin typeface="Tahoma" panose="020B0604030504040204" pitchFamily="34" charset="0"/>
                <a:ea typeface="Tahoma" panose="020B0604030504040204" pitchFamily="34" charset="0"/>
                <a:cs typeface="Tahoma" panose="020B0604030504040204" pitchFamily="34" charset="0"/>
              </a:rPr>
              <a:t>Понятовский</a:t>
            </a:r>
            <a:r>
              <a:rPr lang="ru-RU" sz="1650" dirty="0">
                <a:solidFill>
                  <a:srgbClr val="FEFAC9"/>
                </a:solidFill>
                <a:latin typeface="Tahoma" panose="020B0604030504040204" pitchFamily="34" charset="0"/>
                <a:ea typeface="Tahoma" panose="020B0604030504040204" pitchFamily="34" charset="0"/>
                <a:cs typeface="Tahoma" panose="020B0604030504040204" pitchFamily="34" charset="0"/>
              </a:rPr>
              <a:t> отрекся от престола. Польско-Литовское государство прекратило свое существование.</a:t>
            </a:r>
          </a:p>
          <a:p>
            <a:pPr algn="ctr"/>
            <a:endParaRPr lang="ru-RU" sz="4800"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792969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txBody>
          <a:bodyPr>
            <a:normAutofit/>
          </a:bodyPr>
          <a:lstStyle/>
          <a:p>
            <a:pPr algn="ctr"/>
            <a:r>
              <a:rPr lang="ru-RU" sz="1800" b="1" u="sng" dirty="0" smtClean="0">
                <a:solidFill>
                  <a:schemeClr val="tx1"/>
                </a:solidFill>
                <a:effectLst>
                  <a:outerShdw blurRad="38100" dist="38100" dir="2700000" algn="tl">
                    <a:srgbClr val="000000">
                      <a:alpha val="43137"/>
                    </a:srgbClr>
                  </a:outerShdw>
                </a:effectLst>
              </a:rPr>
              <a:t>Карта-схема разделов Польши в 18-м веке.</a:t>
            </a:r>
            <a:endParaRPr lang="ru-RU" sz="1800" b="1" u="sng" dirty="0">
              <a:solidFill>
                <a:schemeClr val="tx1"/>
              </a:solidFill>
              <a:effectLst>
                <a:outerShdw blurRad="38100" dist="38100" dir="2700000" algn="tl">
                  <a:srgbClr val="000000">
                    <a:alpha val="43137"/>
                  </a:srgbClr>
                </a:outerShdw>
              </a:effectLst>
            </a:endParaRPr>
          </a:p>
        </p:txBody>
      </p:sp>
      <p:pic>
        <p:nvPicPr>
          <p:cNvPr id="9218" name="Picture 2" descr="C:\Users\Антон\Desktop\Нужные вещицы\История\polon_18.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3" y="692696"/>
            <a:ext cx="8784976" cy="5875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68976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2636912"/>
            <a:ext cx="9144000" cy="1224136"/>
          </a:xfrm>
        </p:spPr>
        <p:txBody>
          <a:bodyPr>
            <a:normAutofit/>
          </a:bodyPr>
          <a:lstStyle/>
          <a:p>
            <a:pPr algn="ctr"/>
            <a:r>
              <a:rPr lang="ru-RU" sz="6600" i="1" dirty="0" smtClean="0">
                <a:solidFill>
                  <a:srgbClr val="FFFF00"/>
                </a:solidFill>
                <a:effectLst>
                  <a:outerShdw blurRad="38100" dist="38100" dir="2700000" algn="tl">
                    <a:srgbClr val="000000">
                      <a:alpha val="43137"/>
                    </a:srgbClr>
                  </a:outerShdw>
                </a:effectLst>
              </a:rPr>
              <a:t>Спасибо за внимание!</a:t>
            </a:r>
            <a:endParaRPr lang="ru-RU" sz="6600"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8220064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272</TotalTime>
  <Words>4620</Words>
  <Application>Microsoft Office PowerPoint</Application>
  <PresentationFormat>Экран (4:3)</PresentationFormat>
  <Paragraphs>126</Paragraphs>
  <Slides>30</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Бумажная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Алексей</dc:creator>
  <cp:lastModifiedBy>Алексей</cp:lastModifiedBy>
  <cp:revision>26</cp:revision>
  <dcterms:created xsi:type="dcterms:W3CDTF">2015-10-28T17:34:50Z</dcterms:created>
  <dcterms:modified xsi:type="dcterms:W3CDTF">2015-11-12T05:55:51Z</dcterms:modified>
</cp:coreProperties>
</file>