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9" r:id="rId3"/>
    <p:sldId id="305" r:id="rId4"/>
    <p:sldId id="258" r:id="rId5"/>
    <p:sldId id="291" r:id="rId6"/>
    <p:sldId id="279" r:id="rId7"/>
    <p:sldId id="285" r:id="rId8"/>
    <p:sldId id="281" r:id="rId9"/>
    <p:sldId id="265" r:id="rId10"/>
    <p:sldId id="280" r:id="rId11"/>
    <p:sldId id="270" r:id="rId12"/>
    <p:sldId id="271" r:id="rId13"/>
    <p:sldId id="296" r:id="rId14"/>
    <p:sldId id="294" r:id="rId15"/>
    <p:sldId id="297" r:id="rId16"/>
    <p:sldId id="295" r:id="rId17"/>
    <p:sldId id="303" r:id="rId18"/>
    <p:sldId id="306" r:id="rId19"/>
    <p:sldId id="298" r:id="rId20"/>
    <p:sldId id="299" r:id="rId21"/>
    <p:sldId id="300" r:id="rId22"/>
    <p:sldId id="301" r:id="rId23"/>
    <p:sldId id="30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40647-D929-4219-A2C8-DBEA380FF25C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F5EFE-0CE6-4040-86B6-6DB86D80D1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39928"/>
            <a:ext cx="810612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МБОУ «СОШ№5» г. Курчатова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Плесневые </a:t>
            </a: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грибы и </a:t>
            </a: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дрожжи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биологии  высшей квалификационной категории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Матвеева Инна Михайловна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14"/>
            <a:ext cx="62151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Факты…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314" y="3500438"/>
            <a:ext cx="871540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мировые информационные агентства планеты передали тревожное сообщение – гибнут рукописи Леонардо Да Винчи. Так называемый "Кодекс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Атлантикус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великого Леонардо из миланской библиотеки уничтожают  грибы.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219" name="Picture 3" descr="«Кодекс Атлантикус» Леонардо да Винч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9067" y="285728"/>
            <a:ext cx="5148685" cy="285752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1727894"/>
            <a:ext cx="803126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Китайской армии двухтысячелетних терракотовых воинов - одному из самых значительных археологических открытий XX века – угрожают грибы. Выяснилось, что  из 7000 статуй 1400 поражены. Необходимо принимать срочные меры, чтобы они не разрушились.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flipH="1">
            <a:off x="1475656" y="476672"/>
            <a:ext cx="37444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/>
              <a:t>Факты…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418267010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236577"/>
              </p:ext>
            </p:extLst>
          </p:nvPr>
        </p:nvGraphicFramePr>
        <p:xfrm>
          <a:off x="1763684" y="1628799"/>
          <a:ext cx="6408720" cy="4907280"/>
        </p:xfrm>
        <a:graphic>
          <a:graphicData uri="http://schemas.openxmlformats.org/drawingml/2006/table">
            <a:tbl>
              <a:tblPr/>
              <a:tblGrid>
                <a:gridCol w="640872"/>
                <a:gridCol w="640872"/>
                <a:gridCol w="640872"/>
                <a:gridCol w="640872"/>
                <a:gridCol w="640872"/>
                <a:gridCol w="640872"/>
                <a:gridCol w="640872"/>
                <a:gridCol w="640872"/>
                <a:gridCol w="640872"/>
                <a:gridCol w="640872"/>
              </a:tblGrid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Ъ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67544" y="357599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Представить числа в виде суммы разрядных слагаемых: 38,51,77,44,44,88.  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764704"/>
            <a:ext cx="7200800" cy="3857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Где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Какое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725" y="260648"/>
            <a:ext cx="681675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42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7" t="3849" r="41854" b="-3836"/>
          <a:stretch/>
        </p:blipFill>
        <p:spPr>
          <a:xfrm rot="5400000">
            <a:off x="3950654" y="-604228"/>
            <a:ext cx="1459581" cy="3239494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20" y="285728"/>
            <a:ext cx="2162660" cy="3078186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73"/>
          <a:stretch/>
        </p:blipFill>
        <p:spPr>
          <a:xfrm>
            <a:off x="4693918" y="2000240"/>
            <a:ext cx="1894306" cy="1639865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48855" y="2258380"/>
            <a:ext cx="2065111" cy="1548833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58" y="4221089"/>
            <a:ext cx="2564003" cy="220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6" y="4605477"/>
            <a:ext cx="2073275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12160" y="4605477"/>
            <a:ext cx="30107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Она появилась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Земле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 млн. лет назад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" y="2481577"/>
            <a:ext cx="2886502" cy="191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8493"/>
            <a:ext cx="2690212" cy="200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isakuku.ru/news/images-up/5571/5571_14_b3c1270482ffcb104d44a1518056b82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500438"/>
            <a:ext cx="350046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kisakuku.ru/news/images-up/5571/5571_15_90353d8ff4928f2e2b28853bebb63c0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28604"/>
            <a:ext cx="413715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0499"/>
            <a:ext cx="3888432" cy="3101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0438"/>
            <a:ext cx="3906553" cy="313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157" y="428603"/>
            <a:ext cx="4613213" cy="296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isakuku.ru/news/images-up/5571/5571_0_4b60f05eb43ee8d671e707464c38b2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6"/>
            <a:ext cx="450059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kisakuku.ru/news/images-up/5571/5571_1_bca258a2f39d8a83a18748a3555373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714752"/>
            <a:ext cx="32659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04" y="692696"/>
            <a:ext cx="36830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739021"/>
            <a:ext cx="3456384" cy="269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206" y="610939"/>
            <a:ext cx="3745198" cy="301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51520" y="1205505"/>
            <a:ext cx="860676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Споры некоторых грибков могут становиться причиной плохого самочувствия, головокружения и отравления, они способны глубоко проникать в лёгочную ткань, вызывая её перерождение. Вот краткий перечень заболеваний, связанных с плесенью: мигрень, насморк, отит, бронхит, ринит, бронхиальная астма, сердечно - сосудистые нарушения,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микотоксикоз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Эти заболевания носят хронический характер течения и вызывают трудности при лечении.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t="3017" r="50876" b="51726"/>
          <a:stretch>
            <a:fillRect/>
          </a:stretch>
        </p:blipFill>
        <p:spPr>
          <a:xfrm>
            <a:off x="285720" y="2571744"/>
            <a:ext cx="2500330" cy="2884996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1" t="4815" r="4522" b="51853"/>
          <a:stretch>
            <a:fillRect/>
          </a:stretch>
        </p:blipFill>
        <p:spPr>
          <a:xfrm>
            <a:off x="6357950" y="2571744"/>
            <a:ext cx="2500330" cy="2812871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t="51216" r="50793" b="2999"/>
          <a:stretch>
            <a:fillRect/>
          </a:stretch>
        </p:blipFill>
        <p:spPr>
          <a:xfrm>
            <a:off x="3491623" y="3573016"/>
            <a:ext cx="2428892" cy="2763912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2" y="764704"/>
            <a:ext cx="3292475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188641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тайны и скрытые силы хранит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плесень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57158" y="313679"/>
            <a:ext cx="835824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Кейс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Сережа прочитал в газете, что некоторые лекарства можно получать из плесневых грибов. А Миша сказал, что дрожжи – это тоже плесневые грибы. Если это грибы – значит они растут в лесу. Но проходив два часа по лесу, плесневых грибов мальчики не нашли.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Помогите Мише и Сереже в решении проблемы: объясните, где должны были искать грибы школьники.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28596" y="708081"/>
            <a:ext cx="810384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кейса: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группы грибов по способу питания вы знаете?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Назовите представителей плесневых грибов.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строение имеет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пеницилл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(рассмотреть под микроскопом препарат плесени)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строение имеет </a:t>
            </a:r>
            <a:r>
              <a:rPr lang="ru-RU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мукор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(рассмотреть под микроскопом препарат плесени)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строение имеют дрожжи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Каким способом плесневые грибы размножаются?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чего используют плесневые грибы и дрожжи?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534400" cy="626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95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7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Плесневые грибы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916238" y="1600200"/>
            <a:ext cx="6227762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Мицелий пенициллина состоит из разветвленных нитей, разделенных перегородками на клетки, а спороношение напоминает кисть, отсюда и его название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кистевик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Этот гриб встречается в виде плесени (зеленого, сизого, голубого цвета) на почве и продуктах растительного происхождения (на плодах, овощах, варенье, томатной пасте и др.). Некоторые виды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пеницилла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используются для приготовления пенициллина— одного из наиболее известных антибиотиков. </a:t>
            </a:r>
          </a:p>
          <a:p>
            <a:pPr eaLnBrk="1" hangingPunct="1">
              <a:lnSpc>
                <a:spcPct val="8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484313"/>
            <a:ext cx="2300287" cy="4530725"/>
          </a:xfrm>
          <a:noFill/>
        </p:spPr>
      </p:pic>
    </p:spTree>
    <p:extLst>
      <p:ext uri="{BB962C8B-B14F-4D97-AF65-F5344CB8AC3E}">
        <p14:creationId xmlns:p14="http://schemas.microsoft.com/office/powerpoint/2010/main" val="307903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8534400" cy="595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Дрожжи</a:t>
            </a:r>
            <a:b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0063" y="785813"/>
            <a:ext cx="8332787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Одноклеточные грибы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имеют мицелия и представляют собой неподвижные клетки овальной формы размером 2—10 мкм  с одним ядром.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Размножаются дрожжи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почкованием или делением. </a:t>
            </a:r>
          </a:p>
          <a:p>
            <a:pPr eaLnBrk="1" hangingPunct="1">
              <a:lnSpc>
                <a:spcPct val="8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Наибольшее практическое значение имеют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пекарские дрожжи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представленные несколькими сотнями рас — винными, пивными, хлебопекарными и др. Они применяются в пивоварении, хлебопечении, производстве спирта. Некоторые виды дрожжей способны вызывать у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людей заболевания.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077072"/>
            <a:ext cx="222567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30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6632"/>
            <a:ext cx="4327665" cy="6475312"/>
          </a:xfrm>
        </p:spPr>
      </p:pic>
    </p:spTree>
    <p:extLst>
      <p:ext uri="{BB962C8B-B14F-4D97-AF65-F5344CB8AC3E}">
        <p14:creationId xmlns:p14="http://schemas.microsoft.com/office/powerpoint/2010/main" val="2576427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25507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7973"/>
            <a:ext cx="5456237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28" y="2924944"/>
            <a:ext cx="5143500" cy="3708400"/>
          </a:xfrm>
        </p:spPr>
      </p:pic>
    </p:spTree>
    <p:extLst>
      <p:ext uri="{BB962C8B-B14F-4D97-AF65-F5344CB8AC3E}">
        <p14:creationId xmlns:p14="http://schemas.microsoft.com/office/powerpoint/2010/main" val="3377688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611188" y="476250"/>
            <a:ext cx="7561262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Arial" charset="0"/>
                <a:cs typeface="Times New Roman" pitchFamily="18" charset="0"/>
              </a:rPr>
              <a:t>ВЫБЕРИ  ПРАВИЛЬНЫЙ  ОТВЕТ, ЗАПИШИ БУКВУ ОТВЕТА В ТАБЛИЦУ. ЕСЛИ ОТВЕТИЛ ПРАВИЛЬНО, ТО У ТЕБЯ ПОЛУЧИТСЯ СЛОВО.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1.По способу питания грибы похожи на животных, так как: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А) способны к фотосинтезу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Г) питаются готовыми органическими веществами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У) поглощают пищу путём всасывания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2.Оболочка клеток большинства грибов содержит: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Р) хитин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О) целлюлозу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Т) муреин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3.Симбиоз грибницы с корнем дерева называется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Ж) мицелий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Д) плодовое тело 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И) микориза</a:t>
            </a:r>
            <a:endParaRPr lang="ru-RU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7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684213" y="549275"/>
            <a:ext cx="6983412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4.Дрожжи размножаются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А) спорами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Б) почкованием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В) мицелием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5.Симбиоз – это тип взаимоотношений между двумя организмами, при котором: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К) выгодно одному из организмов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О) не выгодно обоим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Н) выгодно обоим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6.Гриб, питающийся органическими веществами отмерших организмов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М) мукор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И) трутовик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К) фитофтора</a:t>
            </a:r>
            <a:endParaRPr lang="ru-RU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2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755650" y="836613"/>
            <a:ext cx="74168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7.К пластинчатым грибам относится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Ц) лисичка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О) подосиновик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М) маслёнок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8.Половое размножение у грибов происходит 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А) при слиянии специализированных клеток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Г) с помощью спор</a:t>
            </a:r>
            <a:endParaRPr lang="ru-RU" sz="2400">
              <a:latin typeface="Arial" charset="0"/>
            </a:endParaRPr>
          </a:p>
          <a:p>
            <a:pPr eaLnBrk="0" hangingPunct="0"/>
            <a:r>
              <a:rPr lang="ru-RU" sz="2400">
                <a:latin typeface="Arial" charset="0"/>
                <a:cs typeface="Times New Roman" pitchFamily="18" charset="0"/>
              </a:rPr>
              <a:t>У) почкованием</a:t>
            </a:r>
            <a:endParaRPr lang="ru-RU" sz="2400">
              <a:latin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42988" y="4221163"/>
          <a:ext cx="6078537" cy="1643062"/>
        </p:xfrm>
        <a:graphic>
          <a:graphicData uri="http://schemas.openxmlformats.org/drawingml/2006/table">
            <a:tbl>
              <a:tblPr/>
              <a:tblGrid>
                <a:gridCol w="676275"/>
                <a:gridCol w="674687"/>
                <a:gridCol w="674688"/>
                <a:gridCol w="674687"/>
                <a:gridCol w="674688"/>
                <a:gridCol w="676275"/>
                <a:gridCol w="676275"/>
                <a:gridCol w="674687"/>
                <a:gridCol w="676275"/>
              </a:tblGrid>
              <a:tr h="622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0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84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58888" y="1412875"/>
          <a:ext cx="6078537" cy="2520950"/>
        </p:xfrm>
        <a:graphic>
          <a:graphicData uri="http://schemas.openxmlformats.org/drawingml/2006/table">
            <a:tbl>
              <a:tblPr/>
              <a:tblGrid>
                <a:gridCol w="676275"/>
                <a:gridCol w="674687"/>
                <a:gridCol w="674688"/>
                <a:gridCol w="674687"/>
                <a:gridCol w="674688"/>
                <a:gridCol w="676275"/>
                <a:gridCol w="676275"/>
                <a:gridCol w="674687"/>
                <a:gridCol w="676275"/>
              </a:tblGrid>
              <a:tr h="954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6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1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755650" y="620713"/>
            <a:ext cx="54054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600" b="1">
                <a:latin typeface="Arial" charset="0"/>
              </a:rPr>
              <a:t>ДОМАШНЕЕ ЗАДАНИЕ</a:t>
            </a:r>
          </a:p>
        </p:txBody>
      </p:sp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728663" y="1284288"/>
            <a:ext cx="71564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>
                <a:latin typeface="Arial" charset="0"/>
              </a:rPr>
              <a:t>§</a:t>
            </a:r>
            <a:r>
              <a:rPr lang="ru-RU" sz="2400" b="1" dirty="0" smtClean="0">
                <a:latin typeface="Arial" charset="0"/>
              </a:rPr>
              <a:t>1</a:t>
            </a:r>
            <a:r>
              <a:rPr lang="en-US" sz="2400" b="1" dirty="0" smtClean="0">
                <a:latin typeface="Arial" charset="0"/>
              </a:rPr>
              <a:t>5</a:t>
            </a:r>
            <a:r>
              <a:rPr lang="ru-RU" sz="2400" b="1" dirty="0" smtClean="0">
                <a:latin typeface="Arial" charset="0"/>
              </a:rPr>
              <a:t>, ответить на вопросы.</a:t>
            </a:r>
          </a:p>
          <a:p>
            <a:r>
              <a:rPr lang="ru-RU" sz="2400" b="1" dirty="0" smtClean="0">
                <a:latin typeface="Arial" charset="0"/>
              </a:rPr>
              <a:t>Индивидуальное </a:t>
            </a:r>
            <a:r>
              <a:rPr lang="ru-RU" sz="2400" b="1" dirty="0">
                <a:latin typeface="Arial" charset="0"/>
              </a:rPr>
              <a:t>задание на выбор:</a:t>
            </a:r>
          </a:p>
          <a:p>
            <a:r>
              <a:rPr lang="ru-RU" sz="2400" b="1" dirty="0">
                <a:latin typeface="Arial" charset="0"/>
              </a:rPr>
              <a:t>а) подготовить презентацию «В царстве </a:t>
            </a:r>
            <a:r>
              <a:rPr lang="ru-RU" sz="2400" b="1" dirty="0" smtClean="0">
                <a:latin typeface="Arial" charset="0"/>
              </a:rPr>
              <a:t>плесневых грибов</a:t>
            </a:r>
            <a:r>
              <a:rPr lang="ru-RU" sz="2400" b="1" dirty="0">
                <a:latin typeface="Arial" charset="0"/>
              </a:rPr>
              <a:t>»;</a:t>
            </a:r>
          </a:p>
          <a:p>
            <a:r>
              <a:rPr lang="ru-RU" sz="2400" b="1" dirty="0">
                <a:latin typeface="Arial" charset="0"/>
              </a:rPr>
              <a:t>б) устное сообщение «Грибы-рекордсмены» (необычные грибы);</a:t>
            </a:r>
          </a:p>
          <a:p>
            <a:r>
              <a:rPr lang="ru-RU" sz="2400" b="1" dirty="0" smtClean="0">
                <a:latin typeface="Arial" charset="0"/>
              </a:rPr>
              <a:t>в) </a:t>
            </a:r>
            <a:r>
              <a:rPr lang="ru-RU" sz="2400" b="1" dirty="0">
                <a:latin typeface="Arial" charset="0"/>
              </a:rPr>
              <a:t>сказка собственного сочинения по теме урока. </a:t>
            </a:r>
          </a:p>
        </p:txBody>
      </p:sp>
    </p:spTree>
    <p:extLst>
      <p:ext uri="{BB962C8B-B14F-4D97-AF65-F5344CB8AC3E}">
        <p14:creationId xmlns:p14="http://schemas.microsoft.com/office/powerpoint/2010/main" val="389498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799</Words>
  <Application>Microsoft Office PowerPoint</Application>
  <PresentationFormat>Экран (4:3)</PresentationFormat>
  <Paragraphs>206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Плесневые грибы</vt:lpstr>
      <vt:lpstr>Презентация PowerPoint</vt:lpstr>
      <vt:lpstr>                              Дрожжи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Плесневые грибы  и дрожжи</dc:title>
  <dc:creator>1</dc:creator>
  <cp:lastModifiedBy>Учитель</cp:lastModifiedBy>
  <cp:revision>45</cp:revision>
  <dcterms:created xsi:type="dcterms:W3CDTF">2013-03-20T14:07:03Z</dcterms:created>
  <dcterms:modified xsi:type="dcterms:W3CDTF">2014-11-26T14:00:22Z</dcterms:modified>
</cp:coreProperties>
</file>