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  <p:sldId id="271" r:id="rId11"/>
    <p:sldId id="272" r:id="rId12"/>
    <p:sldId id="273" r:id="rId13"/>
    <p:sldId id="265" r:id="rId14"/>
    <p:sldId id="267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06/relationships/legacyDocTextInfo" Target="legacyDocTextInfo.bin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214290"/>
            <a:ext cx="7211406" cy="350046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ПРОЕКТНАЯ ДЕЯТЕЛЬНОСТЬ— ИННОВАЦИОННАЯ ПЕДАГОГИЧЕСКАЯ ТЕХНОЛОГИЯ —ФАКТОР ПОВЫШЕНИЯ КАЧЕСТВА ОБРАЗОВАНИЯ В УСЛОВИЯХ РЕАЛИЗАЦИИ ФГОС НАЧАЛЬНОГО ОБРАЗОВАНИЯ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7554" y="5214950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Гончарова Н.А., </a:t>
            </a:r>
            <a:r>
              <a:rPr lang="ru-RU" dirty="0" smtClean="0"/>
              <a:t>учитель начальных классов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Системно-деятельностный</a:t>
            </a:r>
            <a:r>
              <a:rPr lang="ru-RU" dirty="0" smtClean="0"/>
              <a:t> подход -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подход к организации процесса обучения, в котором на первый план выходит проблема самоопределения ребенка в учебном процессе.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5909"/>
          <a:stretch>
            <a:fillRect/>
          </a:stretch>
        </p:blipFill>
        <p:spPr>
          <a:xfrm>
            <a:off x="995659" y="428604"/>
            <a:ext cx="8148341" cy="5286412"/>
          </a:xfrm>
        </p:spPr>
      </p:pic>
      <p:sp>
        <p:nvSpPr>
          <p:cNvPr id="5" name="Прямоугольник 4"/>
          <p:cNvSpPr/>
          <p:nvPr/>
        </p:nvSpPr>
        <p:spPr>
          <a:xfrm>
            <a:off x="1571604" y="5643578"/>
            <a:ext cx="928694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72396" y="5143512"/>
            <a:ext cx="1428760" cy="1071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основе проектной деятельности лежит: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Развитие познавательных навыков</a:t>
            </a:r>
          </a:p>
          <a:p>
            <a:r>
              <a:rPr lang="ru-RU" dirty="0" smtClean="0"/>
              <a:t>Умение конструировать свои знания</a:t>
            </a:r>
          </a:p>
          <a:p>
            <a:r>
              <a:rPr lang="ru-RU" dirty="0" smtClean="0"/>
              <a:t>Ориентироваться в информационном пространстве</a:t>
            </a:r>
          </a:p>
          <a:p>
            <a:r>
              <a:rPr lang="ru-RU" dirty="0" smtClean="0"/>
              <a:t>Развитие критического мышления</a:t>
            </a:r>
          </a:p>
          <a:p>
            <a:r>
              <a:rPr lang="ru-RU" dirty="0" smtClean="0"/>
              <a:t>Умение увидеть, сформулировать и решить проблему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3600" dirty="0" smtClean="0"/>
              <a:t>Внеурочная                             Урок</a:t>
            </a:r>
          </a:p>
          <a:p>
            <a:pPr>
              <a:buNone/>
            </a:pPr>
            <a:r>
              <a:rPr lang="ru-RU" sz="3600" dirty="0" smtClean="0"/>
              <a:t>деятельность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H="1">
            <a:off x="5572132" y="1714488"/>
            <a:ext cx="1000132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2607455" y="1750207"/>
            <a:ext cx="1071570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 низкий уровень самостоятельности учащихся в учебном процессе;</a:t>
            </a:r>
          </a:p>
          <a:p>
            <a:r>
              <a:rPr lang="ru-RU" b="1" dirty="0" smtClean="0"/>
              <a:t>неумение готовить рабочее место к учебным занятиям;</a:t>
            </a:r>
          </a:p>
          <a:p>
            <a:r>
              <a:rPr lang="ru-RU" b="1" dirty="0" smtClean="0"/>
              <a:t>неумение следовать инструкции, выраженное в неспособности внимательно слушать и выделить последовательность действий, а также выполнить работу от начала до конца в соответствии с заданием;</a:t>
            </a:r>
          </a:p>
          <a:p>
            <a:r>
              <a:rPr lang="ru-RU" b="1" dirty="0" smtClean="0"/>
              <a:t>невысокий уровень развития основных мыслительных операций;</a:t>
            </a:r>
          </a:p>
          <a:p>
            <a:r>
              <a:rPr lang="ru-RU" b="1" dirty="0" smtClean="0"/>
              <a:t>отсутствие переноса знаний из одной образовательной области в другую, из учебной ситуации в жизненную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6" name="Organization Chart 4"/>
          <p:cNvGraphicFramePr>
            <a:graphicFrameLocks/>
          </p:cNvGraphicFramePr>
          <p:nvPr>
            <p:ph idx="1"/>
          </p:nvPr>
        </p:nvGraphicFramePr>
        <p:xfrm>
          <a:off x="1000100" y="1142984"/>
          <a:ext cx="7499350" cy="48006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/>
          <a:lstStyle/>
          <a:p>
            <a:r>
              <a:rPr lang="ru-RU" dirty="0" smtClean="0"/>
              <a:t>Работа над проектом</a:t>
            </a:r>
            <a:endParaRPr lang="ru-RU" dirty="0"/>
          </a:p>
        </p:txBody>
      </p:sp>
      <p:grpSp>
        <p:nvGrpSpPr>
          <p:cNvPr id="4" name="Содержимое 3"/>
          <p:cNvGrpSpPr>
            <a:grpSpLocks noGrp="1"/>
          </p:cNvGrpSpPr>
          <p:nvPr>
            <p:ph idx="1"/>
          </p:nvPr>
        </p:nvGrpSpPr>
        <p:grpSpPr>
          <a:xfrm>
            <a:off x="714348" y="1214422"/>
            <a:ext cx="7929618" cy="5443542"/>
            <a:chOff x="357188" y="928688"/>
            <a:chExt cx="7358062" cy="5786437"/>
          </a:xfrm>
        </p:grpSpPr>
        <p:sp>
          <p:nvSpPr>
            <p:cNvPr id="5" name="Овал 4"/>
            <p:cNvSpPr/>
            <p:nvPr/>
          </p:nvSpPr>
          <p:spPr>
            <a:xfrm>
              <a:off x="3071813" y="928688"/>
              <a:ext cx="2357437" cy="64293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проблема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071813" y="3857625"/>
              <a:ext cx="1857375" cy="7143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план действия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rot="10800000" flipV="1">
              <a:off x="3071813" y="1571625"/>
              <a:ext cx="501650" cy="3571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1285875" y="1928813"/>
              <a:ext cx="2214563" cy="5715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цель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4572000" y="2000250"/>
              <a:ext cx="2143125" cy="5715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задача</a:t>
              </a: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>
              <a:off x="4857750" y="1571625"/>
              <a:ext cx="714375" cy="42862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3000375" y="2500313"/>
              <a:ext cx="639763" cy="26828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Овал 11"/>
            <p:cNvSpPr/>
            <p:nvPr/>
          </p:nvSpPr>
          <p:spPr>
            <a:xfrm>
              <a:off x="2786063" y="2786063"/>
              <a:ext cx="2714625" cy="71437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«звёздочка обдумывания»</a:t>
              </a:r>
            </a:p>
          </p:txBody>
        </p:sp>
        <p:sp>
          <p:nvSpPr>
            <p:cNvPr id="13" name="Овал 12"/>
            <p:cNvSpPr/>
            <p:nvPr/>
          </p:nvSpPr>
          <p:spPr>
            <a:xfrm>
              <a:off x="357188" y="4500563"/>
              <a:ext cx="2214562" cy="64293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составить синквейн</a:t>
              </a:r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 rot="10800000" flipV="1">
              <a:off x="4357688" y="2571750"/>
              <a:ext cx="714375" cy="19685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rot="5400000">
              <a:off x="3822700" y="3678238"/>
              <a:ext cx="35718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 rot="10800000" flipV="1">
              <a:off x="2571750" y="4429125"/>
              <a:ext cx="501650" cy="3571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>
              <a:endCxn id="20" idx="0"/>
            </p:cNvCxnSpPr>
            <p:nvPr/>
          </p:nvCxnSpPr>
          <p:spPr>
            <a:xfrm rot="10800000" flipV="1">
              <a:off x="2857500" y="4572000"/>
              <a:ext cx="714375" cy="42862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>
              <a:endCxn id="21" idx="0"/>
            </p:cNvCxnSpPr>
            <p:nvPr/>
          </p:nvCxnSpPr>
          <p:spPr>
            <a:xfrm>
              <a:off x="4502150" y="4572000"/>
              <a:ext cx="963613" cy="50006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4929188" y="4214813"/>
              <a:ext cx="714375" cy="35718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Овал 19"/>
            <p:cNvSpPr/>
            <p:nvPr/>
          </p:nvSpPr>
          <p:spPr>
            <a:xfrm>
              <a:off x="1785938" y="5000625"/>
              <a:ext cx="2143125" cy="71437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сделать сообщение</a:t>
              </a:r>
            </a:p>
          </p:txBody>
        </p:sp>
        <p:sp>
          <p:nvSpPr>
            <p:cNvPr id="21" name="Овал 20"/>
            <p:cNvSpPr/>
            <p:nvPr/>
          </p:nvSpPr>
          <p:spPr>
            <a:xfrm>
              <a:off x="3929063" y="5072063"/>
              <a:ext cx="3071812" cy="85725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изучить дополнительную </a:t>
              </a:r>
              <a:r>
                <a:rPr lang="ru-RU" b="1" dirty="0" err="1"/>
                <a:t>лит-ру</a:t>
              </a:r>
              <a:endParaRPr lang="ru-RU" b="1" dirty="0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5500688" y="4357688"/>
              <a:ext cx="2214562" cy="64293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выполнить рисунки</a:t>
              </a:r>
            </a:p>
          </p:txBody>
        </p:sp>
        <p:sp>
          <p:nvSpPr>
            <p:cNvPr id="23" name="Овал 22"/>
            <p:cNvSpPr/>
            <p:nvPr/>
          </p:nvSpPr>
          <p:spPr>
            <a:xfrm>
              <a:off x="2857500" y="5857875"/>
              <a:ext cx="2428875" cy="85725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защита проекта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представления продуктов проектной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Альбом 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Альманах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Анализ данных соцопроса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Атлас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Атрибуты класса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Бизнес-план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Видеофильм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Выставка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Газета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Журнал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Игра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Карта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Картина </a:t>
            </a:r>
          </a:p>
          <a:p>
            <a:pPr marL="333375" indent="-333375">
              <a:lnSpc>
                <a:spcPct val="12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Коллекция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Костюм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Макет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Модель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Оформление кабинета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Пакет рекомендаций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Письмо в…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Праздник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Презентация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Публикация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Путеводитель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Серия иллюстраций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Система классного (школьного) самоуправления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Сказка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Справочник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Сценарий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Учебное пособие</a:t>
            </a:r>
          </a:p>
          <a:p>
            <a:pPr marL="333375" indent="-333375">
              <a:lnSpc>
                <a:spcPct val="120000"/>
              </a:lnSpc>
              <a:spcBef>
                <a:spcPts val="450"/>
              </a:spcBef>
              <a:buClr>
                <a:srgbClr val="006666"/>
              </a:buClr>
              <a:buSzPct val="70000"/>
              <a:buFont typeface="Wingdings" charset="2"/>
              <a:buChar char=""/>
              <a:tabLst>
                <a:tab pos="973138" algn="l"/>
                <a:tab pos="1887538" algn="l"/>
                <a:tab pos="2801938" algn="l"/>
                <a:tab pos="3716338" algn="l"/>
                <a:tab pos="4630738" algn="l"/>
                <a:tab pos="5545138" algn="l"/>
                <a:tab pos="6459538" algn="l"/>
                <a:tab pos="7373938" algn="l"/>
                <a:tab pos="8288338" algn="l"/>
                <a:tab pos="9202738" algn="l"/>
                <a:tab pos="10117138" algn="l"/>
              </a:tabLst>
            </a:pPr>
            <a:r>
              <a:rPr lang="ru-RU" dirty="0" smtClean="0">
                <a:solidFill>
                  <a:srgbClr val="000000"/>
                </a:solidFill>
                <a:latin typeface="Georgia" pitchFamily="16" charset="0"/>
                <a:ea typeface="MS Gothic" charset="0"/>
                <a:cs typeface="MS Gothic" charset="0"/>
              </a:rPr>
              <a:t>Экскурсия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деятельности на уроке происходит через: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Постановку целей деятельности</a:t>
            </a:r>
          </a:p>
          <a:p>
            <a:r>
              <a:rPr lang="ru-RU" dirty="0" smtClean="0"/>
              <a:t>Планирование своих результатов по реализации цели</a:t>
            </a:r>
          </a:p>
          <a:p>
            <a:r>
              <a:rPr lang="ru-RU" dirty="0" smtClean="0"/>
              <a:t>Сама деятельность</a:t>
            </a:r>
          </a:p>
          <a:p>
            <a:r>
              <a:rPr lang="ru-RU" dirty="0" smtClean="0"/>
              <a:t>Рефлексия полученных результатов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Активные</a:t>
            </a:r>
          </a:p>
          <a:p>
            <a:r>
              <a:rPr lang="ru-RU" dirty="0" smtClean="0"/>
              <a:t>Интерактивные</a:t>
            </a:r>
          </a:p>
          <a:p>
            <a:r>
              <a:rPr lang="ru-RU" dirty="0" smtClean="0"/>
              <a:t>Исследовательские</a:t>
            </a:r>
          </a:p>
          <a:p>
            <a:r>
              <a:rPr lang="ru-RU" dirty="0" smtClean="0"/>
              <a:t>Проектные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Самоопределение начинается с мотивации</a:t>
            </a:r>
          </a:p>
          <a:p>
            <a:r>
              <a:rPr lang="ru-RU" dirty="0" smtClean="0"/>
              <a:t>Актуализация, фиксация затруднений</a:t>
            </a:r>
          </a:p>
          <a:p>
            <a:r>
              <a:rPr lang="ru-RU" dirty="0" smtClean="0"/>
              <a:t>Совместная с обучающимися постановка цели</a:t>
            </a:r>
          </a:p>
          <a:p>
            <a:r>
              <a:rPr lang="ru-RU" dirty="0" smtClean="0"/>
              <a:t>Совместный поиск решения проблемы</a:t>
            </a:r>
          </a:p>
          <a:p>
            <a:r>
              <a:rPr lang="ru-RU" dirty="0" smtClean="0"/>
              <a:t>Закрепление во внешней речи</a:t>
            </a:r>
          </a:p>
          <a:p>
            <a:r>
              <a:rPr lang="ru-RU" dirty="0" smtClean="0"/>
              <a:t>Самостоятельная работа с самопроверкой, самооценкой, взаимооценкой</a:t>
            </a:r>
          </a:p>
          <a:p>
            <a:r>
              <a:rPr lang="ru-RU" dirty="0" smtClean="0"/>
              <a:t>Практическое закрепление опыта</a:t>
            </a:r>
          </a:p>
          <a:p>
            <a:r>
              <a:rPr lang="ru-RU" dirty="0" smtClean="0"/>
              <a:t>Рефлексия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«Банк проектов»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550" t="15972" r="4259" b="14087"/>
          <a:stretch>
            <a:fillRect/>
          </a:stretch>
        </p:blipFill>
        <p:spPr bwMode="auto">
          <a:xfrm>
            <a:off x="142844" y="1142984"/>
            <a:ext cx="457203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15110" t="16578" r="8079" b="11018"/>
          <a:stretch>
            <a:fillRect/>
          </a:stretch>
        </p:blipFill>
        <p:spPr bwMode="auto">
          <a:xfrm>
            <a:off x="4786282" y="3571852"/>
            <a:ext cx="4357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«Банк проектов»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360" t="15972" r="4259" b="11111"/>
          <a:stretch>
            <a:fillRect/>
          </a:stretch>
        </p:blipFill>
        <p:spPr bwMode="auto">
          <a:xfrm>
            <a:off x="142844" y="1428736"/>
            <a:ext cx="464347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18164" t="15381" r="3906" b="12109"/>
          <a:stretch>
            <a:fillRect/>
          </a:stretch>
        </p:blipFill>
        <p:spPr bwMode="auto">
          <a:xfrm>
            <a:off x="5000596" y="3773812"/>
            <a:ext cx="4143404" cy="30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1768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    </a:t>
            </a:r>
            <a:r>
              <a:rPr lang="ru-RU" sz="4800" dirty="0" smtClean="0">
                <a:solidFill>
                  <a:schemeClr val="tx2"/>
                </a:solidFill>
              </a:rPr>
              <a:t>Спасибо за внимание!</a:t>
            </a:r>
            <a:endParaRPr lang="ru-RU" sz="4800" dirty="0">
              <a:solidFill>
                <a:schemeClr val="tx2"/>
              </a:solidFill>
            </a:endParaRPr>
          </a:p>
        </p:txBody>
      </p:sp>
      <p:pic>
        <p:nvPicPr>
          <p:cNvPr id="20483" name="Picture 3" descr="C:\Documents and Settings\Кинчина\Мои документы\сол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071679"/>
            <a:ext cx="4643471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</TotalTime>
  <Words>293</Words>
  <Application>Microsoft Office PowerPoint</Application>
  <PresentationFormat>Экран (4:3)</PresentationFormat>
  <Paragraphs>91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ПРОЕКТНАЯ ДЕЯТЕЛЬНОСТЬ— ИННОВАЦИОННАЯ ПЕДАГОГИЧЕСКАЯ ТЕХНОЛОГИЯ —ФАКТОР ПОВЫШЕНИЯ КАЧЕСТВА ОБРАЗОВАНИЯ В УСЛОВИЯХ РЕАЛИЗАЦИИ ФГОС НАЧАЛЬНОГО ОБРАЗОВАНИЯ</vt:lpstr>
      <vt:lpstr>Системно-деятельностный подход - </vt:lpstr>
      <vt:lpstr>Слайд 3</vt:lpstr>
      <vt:lpstr> В основе проектной деятельности лежит: </vt:lpstr>
      <vt:lpstr>Проектная деятельность</vt:lpstr>
      <vt:lpstr>Трудности</vt:lpstr>
      <vt:lpstr>Слайд 7</vt:lpstr>
      <vt:lpstr>Работа над проектом</vt:lpstr>
      <vt:lpstr>Формы представления продуктов проектной деятельности</vt:lpstr>
      <vt:lpstr>Организация деятельности на уроке происходит через:</vt:lpstr>
      <vt:lpstr>Методы</vt:lpstr>
      <vt:lpstr>Модель урока</vt:lpstr>
      <vt:lpstr>«Банк проектов»</vt:lpstr>
      <vt:lpstr>«Банк проектов»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ДЕЯТЕЛЬНОСТЬ— ИННОВАЦИОННАЯ ПЕДАГОГИЧЕСКАЯ ТЕХНОЛОГИЯ —ФАКТОР ПОВЫШЕНИЯ КАЧЕСТВА ОБРАЗОВАНИЯ В УСЛОВИЯХ РЕАЛИЗАЦИИ ФГОС НАЧАЛЬНОГО ОБРАЗОВАНИЯ</dc:title>
  <cp:lastModifiedBy>Наталья</cp:lastModifiedBy>
  <cp:revision>10</cp:revision>
  <dcterms:modified xsi:type="dcterms:W3CDTF">2015-04-11T07:10:08Z</dcterms:modified>
</cp:coreProperties>
</file>