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442111-6DDD-40EC-B525-1B572993ACA7}" type="datetimeFigureOut">
              <a:rPr lang="ru-RU" smtClean="0"/>
              <a:t>03.11.2015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0278CD-5D37-412A-BC23-9E21A15B996B}" type="slidenum">
              <a:rPr lang="ru-RU" smtClean="0"/>
              <a:t>‹#›</a:t>
            </a:fld>
            <a:endParaRPr lang="ru-RU"/>
          </a:p>
        </p:txBody>
      </p:sp>
    </p:spTree>
    <p:extLst>
      <p:ext uri="{BB962C8B-B14F-4D97-AF65-F5344CB8AC3E}">
        <p14:creationId xmlns:p14="http://schemas.microsoft.com/office/powerpoint/2010/main" val="519048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E0278CD-5D37-412A-BC23-9E21A15B996B}" type="slidenum">
              <a:rPr lang="ru-RU" smtClean="0"/>
              <a:t>4</a:t>
            </a:fld>
            <a:endParaRPr lang="ru-RU"/>
          </a:p>
        </p:txBody>
      </p:sp>
    </p:spTree>
    <p:extLst>
      <p:ext uri="{BB962C8B-B14F-4D97-AF65-F5344CB8AC3E}">
        <p14:creationId xmlns:p14="http://schemas.microsoft.com/office/powerpoint/2010/main" val="25461835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03.11.2015</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03.11.2015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03.11.2015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03.11.2015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03.11.2015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03.11.2015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03.11.2015</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3340" y="1387736"/>
            <a:ext cx="7061067" cy="2041263"/>
          </a:xfrm>
        </p:spPr>
        <p:txBody>
          <a:bodyPr>
            <a:scene3d>
              <a:camera prst="orthographicFront"/>
              <a:lightRig rig="soft" dir="t">
                <a:rot lat="0" lon="0" rev="10800000"/>
              </a:lightRig>
            </a:scene3d>
            <a:sp3d>
              <a:bevelT w="27940" h="12700"/>
              <a:contourClr>
                <a:srgbClr val="DDDDDD"/>
              </a:contourClr>
            </a:sp3d>
          </a:bodyPr>
          <a:lstStyle/>
          <a:p>
            <a:r>
              <a:rPr lang="ru-RU" b="1" spc="150" dirty="0" smtClean="0">
                <a:ln w="11430"/>
                <a:solidFill>
                  <a:srgbClr val="F8F8F8"/>
                </a:solidFill>
                <a:effectLst>
                  <a:outerShdw blurRad="25400" algn="tl" rotWithShape="0">
                    <a:srgbClr val="000000">
                      <a:alpha val="43000"/>
                    </a:srgbClr>
                  </a:outerShdw>
                </a:effectLst>
              </a:rPr>
              <a:t>Итальянская мафия</a:t>
            </a:r>
            <a:r>
              <a:rPr lang="ru-RU" b="1" spc="150" dirty="0">
                <a:ln w="11430"/>
                <a:solidFill>
                  <a:srgbClr val="F8F8F8"/>
                </a:solidFill>
                <a:effectLst>
                  <a:outerShdw blurRad="25400" algn="tl" rotWithShape="0">
                    <a:srgbClr val="000000">
                      <a:alpha val="43000"/>
                    </a:srgbClr>
                  </a:outerShdw>
                </a:effectLst>
              </a:rPr>
              <a:t/>
            </a:r>
            <a:br>
              <a:rPr lang="ru-RU" b="1" spc="150" dirty="0">
                <a:ln w="11430"/>
                <a:solidFill>
                  <a:srgbClr val="F8F8F8"/>
                </a:solidFill>
                <a:effectLst>
                  <a:outerShdw blurRad="25400" algn="tl" rotWithShape="0">
                    <a:srgbClr val="000000">
                      <a:alpha val="43000"/>
                    </a:srgbClr>
                  </a:outerShdw>
                </a:effectLst>
              </a:rPr>
            </a:br>
            <a:endParaRPr lang="ru-RU" b="1" spc="150" dirty="0">
              <a:ln w="11430"/>
              <a:solidFill>
                <a:srgbClr val="F8F8F8"/>
              </a:solidFill>
              <a:effectLst>
                <a:outerShdw blurRad="25400" algn="tl" rotWithShape="0">
                  <a:srgbClr val="000000">
                    <a:alpha val="43000"/>
                  </a:srgbClr>
                </a:outerShdw>
              </a:effectLst>
            </a:endParaRPr>
          </a:p>
        </p:txBody>
      </p:sp>
      <p:sp>
        <p:nvSpPr>
          <p:cNvPr id="3" name="Подзаголовок 2"/>
          <p:cNvSpPr>
            <a:spLocks noGrp="1"/>
          </p:cNvSpPr>
          <p:nvPr>
            <p:ph type="subTitle" idx="1"/>
          </p:nvPr>
        </p:nvSpPr>
        <p:spPr>
          <a:xfrm>
            <a:off x="6372200" y="4869160"/>
            <a:ext cx="2048272" cy="1821378"/>
          </a:xfrm>
        </p:spPr>
        <p:txBody>
          <a:bodyPr>
            <a:normAutofit/>
          </a:bodyPr>
          <a:lstStyle/>
          <a:p>
            <a:r>
              <a:rPr lang="ru-RU" sz="1600" dirty="0" smtClean="0"/>
              <a:t>Подготовила Завольская Евгения 11 «А»</a:t>
            </a:r>
            <a:endParaRPr lang="ru-RU" sz="1600" dirty="0"/>
          </a:p>
        </p:txBody>
      </p:sp>
    </p:spTree>
    <p:extLst>
      <p:ext uri="{BB962C8B-B14F-4D97-AF65-F5344CB8AC3E}">
        <p14:creationId xmlns:p14="http://schemas.microsoft.com/office/powerpoint/2010/main" val="485782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8640"/>
            <a:ext cx="8568951" cy="6408711"/>
          </a:xfrm>
        </p:spPr>
        <p:txBody>
          <a:bodyPr>
            <a:normAutofit lnSpcReduction="10000"/>
          </a:bodyPr>
          <a:lstStyle/>
          <a:p>
            <a:pPr marL="411480" lvl="1" indent="0">
              <a:buNone/>
            </a:pPr>
            <a:r>
              <a:rPr lang="ru-RU" sz="2800" b="1" dirty="0"/>
              <a:t>Итальянская мафия. История и мифы</a:t>
            </a:r>
          </a:p>
          <a:p>
            <a:pPr marL="411480" lvl="1" indent="0">
              <a:buNone/>
            </a:pPr>
            <a:r>
              <a:rPr lang="ru-RU" sz="1600" dirty="0"/>
              <a:t>	</a:t>
            </a:r>
            <a:endParaRPr lang="ru-RU" sz="1600" dirty="0" smtClean="0"/>
          </a:p>
          <a:p>
            <a:pPr marL="411480" lvl="1" indent="0">
              <a:buNone/>
            </a:pPr>
            <a:r>
              <a:rPr lang="ru-RU" sz="1600" dirty="0"/>
              <a:t>	</a:t>
            </a:r>
            <a:endParaRPr lang="ru-RU" sz="1600" dirty="0" smtClean="0"/>
          </a:p>
          <a:p>
            <a:pPr marL="411480" lvl="1" indent="0">
              <a:buNone/>
            </a:pPr>
            <a:endParaRPr lang="ru-RU" sz="1600" dirty="0"/>
          </a:p>
          <a:p>
            <a:pPr marL="411480" lvl="1" indent="0">
              <a:buNone/>
            </a:pPr>
            <a:endParaRPr lang="ru-RU" sz="1600" dirty="0" smtClean="0"/>
          </a:p>
          <a:p>
            <a:pPr marL="411480" lvl="1" indent="0">
              <a:buNone/>
            </a:pPr>
            <a:endParaRPr lang="ru-RU" sz="1600" dirty="0"/>
          </a:p>
          <a:p>
            <a:pPr marL="411480" lvl="1" indent="0">
              <a:buNone/>
            </a:pPr>
            <a:endParaRPr lang="ru-RU" sz="1600" dirty="0" smtClean="0"/>
          </a:p>
          <a:p>
            <a:pPr marL="411480" lvl="1" indent="0">
              <a:buNone/>
            </a:pPr>
            <a:endParaRPr lang="ru-RU" sz="1600" dirty="0"/>
          </a:p>
          <a:p>
            <a:pPr marL="411480" lvl="1" indent="0">
              <a:buNone/>
            </a:pPr>
            <a:endParaRPr lang="ru-RU" sz="1900" dirty="0" smtClean="0"/>
          </a:p>
          <a:p>
            <a:pPr marL="411480" lvl="1" indent="0">
              <a:buNone/>
            </a:pPr>
            <a:endParaRPr lang="ru-RU" sz="1900" dirty="0"/>
          </a:p>
          <a:p>
            <a:pPr marL="411480" lvl="1" indent="0">
              <a:buNone/>
            </a:pPr>
            <a:endParaRPr lang="ru-RU" sz="1900" dirty="0" smtClean="0"/>
          </a:p>
          <a:p>
            <a:pPr marL="411480" lvl="1" indent="0">
              <a:buNone/>
            </a:pPr>
            <a:endParaRPr lang="ru-RU" sz="1900" dirty="0"/>
          </a:p>
          <a:p>
            <a:pPr marL="411480" lvl="1" indent="0">
              <a:buNone/>
            </a:pPr>
            <a:endParaRPr lang="ru-RU" sz="1900" dirty="0" smtClean="0"/>
          </a:p>
          <a:p>
            <a:r>
              <a:rPr lang="ru-RU" sz="1600" dirty="0"/>
              <a:t>МАФИЯ – наименование одной из самостоятельных преступных организаций итальянского криминального мира. Это специфически итальянское явление, точных аналогов которому в мире нет. Существует несколько версий происхождения самого слова «мафия». Согласно первой, оно является аббревиатурой девиза восстания 1282 года – «Смерть Франции! Вздохни, Италия!» (</a:t>
            </a:r>
            <a:r>
              <a:rPr lang="en-US" sz="1600" dirty="0" err="1"/>
              <a:t>MorteallaFrancia</a:t>
            </a:r>
            <a:r>
              <a:rPr lang="en-US" sz="1600" dirty="0"/>
              <a:t> Italia </a:t>
            </a:r>
            <a:r>
              <a:rPr lang="en-US" sz="1600" dirty="0" err="1"/>
              <a:t>Anelia</a:t>
            </a:r>
            <a:r>
              <a:rPr lang="ru-RU" sz="1600" dirty="0"/>
              <a:t>!).Согласно второй, слово «мафия» – наследие времен, когда Сицилия была арабской территорией, и является понятием из арабского права, обозначавшим защиту простых людей от беззакония властей. «Мафия» – исключительно сицилийское понятие.</a:t>
            </a:r>
          </a:p>
          <a:p>
            <a:pPr marL="411480" lvl="1" indent="0">
              <a:buNone/>
            </a:pPr>
            <a:r>
              <a:rPr lang="ru-RU" sz="1600" dirty="0" smtClean="0"/>
              <a:t>	</a:t>
            </a:r>
            <a:endParaRPr lang="ru-RU" sz="1600" dirty="0"/>
          </a:p>
        </p:txBody>
      </p:sp>
      <p:pic>
        <p:nvPicPr>
          <p:cNvPr id="2051" name="Picture 3" descr="C:\Users\User\Desktop\загруженно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1340768"/>
            <a:ext cx="7810500" cy="215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7886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5496" y="3429000"/>
            <a:ext cx="8428992" cy="3877815"/>
          </a:xfrm>
        </p:spPr>
        <p:txBody>
          <a:bodyPr>
            <a:noAutofit/>
          </a:bodyPr>
          <a:lstStyle/>
          <a:p>
            <a:pPr marL="0" indent="0">
              <a:buNone/>
            </a:pPr>
            <a:r>
              <a:rPr lang="ru-RU" sz="1600" dirty="0"/>
              <a:t>Мафия – семейная преступность с особыми историческими корнями. Она возникла где-то в IX–X веке как добровольное ополчение с целью охранять сицилийских рыбаков и земледельцев от набегов арабских пиратов. За это члены мафии получали «охранные деньги». Но они стали требовать этой оплаты и тогда, когда угроза пиратов исчезла. Мафия стала жить шантажом, и шантаж, вымогательство были до недавнего времени главными преступлениями мафии. При слабости и бездеятельности властей, мафиози обеспечивали и известную охрану порядка. Простой народ относился к ним со смесью страха, уважения и восхищения. В конце XIII века на Сицилии существовали сообщества, по своей структуре напоминающие зачаточный вариант мафии. Однако настоящие мафиозные кланы сформировались на Сицилии в XVI веке после того, как остров был захвачен испанцами. </a:t>
            </a:r>
            <a:r>
              <a:rPr lang="ru-RU" sz="1600" dirty="0" err="1"/>
              <a:t>Сицилийцы</a:t>
            </a:r>
            <a:r>
              <a:rPr lang="ru-RU" sz="1600" dirty="0"/>
              <a:t> не особенно доверяли испанским властям и формировали тайные общества, первоначально выполнявшие функции по поддержанию порядка и защите самых слабых членов общины.</a:t>
            </a:r>
          </a:p>
          <a:p>
            <a:endParaRPr lang="ru-RU" sz="1800" dirty="0"/>
          </a:p>
        </p:txBody>
      </p:sp>
      <p:pic>
        <p:nvPicPr>
          <p:cNvPr id="1026" name="Picture 2" descr="C:\Users\User\Desktop\tak-xoronit-krestnyx-otcov-italyanskaya-mafiya-v-rime-video-smotre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55" y="401128"/>
            <a:ext cx="4477988" cy="273984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220072" y="430185"/>
            <a:ext cx="3729203" cy="2800767"/>
          </a:xfrm>
          <a:prstGeom prst="rect">
            <a:avLst/>
          </a:prstGeom>
        </p:spPr>
        <p:txBody>
          <a:bodyPr wrap="square">
            <a:spAutoFit/>
          </a:bodyPr>
          <a:lstStyle/>
          <a:p>
            <a:r>
              <a:rPr lang="ru-RU" sz="1600" dirty="0"/>
              <a:t>В других регионах Италии аналогичные организации носили и носят иные названия («</a:t>
            </a:r>
            <a:r>
              <a:rPr lang="ru-RU" sz="1600" dirty="0" err="1"/>
              <a:t>Ндрангетта</a:t>
            </a:r>
            <a:r>
              <a:rPr lang="ru-RU" sz="1600" dirty="0"/>
              <a:t>» – в Калабрии, «</a:t>
            </a:r>
            <a:r>
              <a:rPr lang="ru-RU" sz="1600" dirty="0" err="1"/>
              <a:t>Сакра</a:t>
            </a:r>
            <a:r>
              <a:rPr lang="ru-RU" sz="1600" dirty="0"/>
              <a:t> корона юнита» – в </a:t>
            </a:r>
            <a:r>
              <a:rPr lang="ru-RU" sz="1600" dirty="0" err="1"/>
              <a:t>Апулии</a:t>
            </a:r>
            <a:r>
              <a:rPr lang="ru-RU" sz="1600" dirty="0"/>
              <a:t>, «Каморра» – в Неаполе).</a:t>
            </a:r>
          </a:p>
          <a:p>
            <a:r>
              <a:rPr lang="ru-RU" sz="1600" dirty="0"/>
              <a:t>Широкую известность слово «мафия» получило в 1862–1863 годах, когда в театре Палермо с большим успехом прошел спектакль по пьесе Джузеппе </a:t>
            </a:r>
            <a:r>
              <a:rPr lang="ru-RU" sz="1600" dirty="0" err="1"/>
              <a:t>Риццотто</a:t>
            </a:r>
            <a:r>
              <a:rPr lang="ru-RU" sz="1600" dirty="0"/>
              <a:t> «Мафиози из наместничества».</a:t>
            </a:r>
          </a:p>
        </p:txBody>
      </p:sp>
    </p:spTree>
    <p:extLst>
      <p:ext uri="{BB962C8B-B14F-4D97-AF65-F5344CB8AC3E}">
        <p14:creationId xmlns:p14="http://schemas.microsoft.com/office/powerpoint/2010/main" val="1227118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9024" y="332656"/>
            <a:ext cx="8784976" cy="3096344"/>
          </a:xfrm>
        </p:spPr>
        <p:txBody>
          <a:bodyPr>
            <a:normAutofit/>
          </a:bodyPr>
          <a:lstStyle/>
          <a:p>
            <a:pPr marL="0" indent="0">
              <a:buNone/>
            </a:pPr>
            <a:r>
              <a:rPr lang="ru-RU" sz="1700" dirty="0">
                <a:solidFill>
                  <a:schemeClr val="tx1"/>
                </a:solidFill>
              </a:rPr>
              <a:t>Интересно, что на заре своей истории мафия была исключительно сельским явлением. Постепенно архаичная деревенская мафия модернизировалась, приспособляясь к новым условиям. К концу XIX – началу XX века ведущие итальянские мафиозные кланы по большей части переместились в города, мафия стала проникать в сферу строительства, контрабанды наркотиков, так называемой индустрии развлечений (игорные дома и прочее), внедрилась в политическую жизнь. Она стала использоваться во время выборов для мобилизации голосов в пользу того или иного кандидата, который, будучи избранным, оказывал ей услуги. Мафия заимела тесные связи с полицией, судебными чиновниками, с определёнными политическими кругами в Риме.</a:t>
            </a:r>
          </a:p>
          <a:p>
            <a:endParaRPr lang="ru-RU" dirty="0"/>
          </a:p>
        </p:txBody>
      </p:sp>
      <p:pic>
        <p:nvPicPr>
          <p:cNvPr id="4" name="Picture 2" descr="C:\Users\User\Desktop\rek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4525" y="2924944"/>
            <a:ext cx="4726975" cy="360195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67544" y="3356992"/>
            <a:ext cx="3384375" cy="2446824"/>
          </a:xfrm>
          <a:prstGeom prst="rect">
            <a:avLst/>
          </a:prstGeom>
        </p:spPr>
        <p:txBody>
          <a:bodyPr wrap="square">
            <a:spAutoFit/>
          </a:bodyPr>
          <a:lstStyle/>
          <a:p>
            <a:r>
              <a:rPr lang="ru-RU" sz="1700" dirty="0" smtClean="0"/>
              <a:t>Сицилийская </a:t>
            </a:r>
            <a:r>
              <a:rPr lang="ru-RU" sz="1700" dirty="0"/>
              <a:t>мафия тесно связана с организациями преступного мира в других странах, в частности с гангстерскими организациями в США, куда организационные формы мафии были привнесены итальянскими эмигрантами – </a:t>
            </a:r>
            <a:r>
              <a:rPr lang="ru-RU" sz="1700" dirty="0" err="1"/>
              <a:t>сицилийцами</a:t>
            </a:r>
            <a:r>
              <a:rPr lang="ru-RU" sz="1700" dirty="0"/>
              <a:t> конца XIX – начала XX веков. </a:t>
            </a:r>
            <a:endParaRPr lang="ru-RU" sz="1700" dirty="0"/>
          </a:p>
        </p:txBody>
      </p:sp>
    </p:spTree>
    <p:extLst>
      <p:ext uri="{BB962C8B-B14F-4D97-AF65-F5344CB8AC3E}">
        <p14:creationId xmlns:p14="http://schemas.microsoft.com/office/powerpoint/2010/main" val="3733989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85628" y="4149080"/>
            <a:ext cx="8420750" cy="3877815"/>
          </a:xfrm>
        </p:spPr>
        <p:txBody>
          <a:bodyPr>
            <a:normAutofit/>
          </a:bodyPr>
          <a:lstStyle/>
          <a:p>
            <a:pPr marL="0" indent="0">
              <a:buNone/>
            </a:pPr>
            <a:r>
              <a:rPr lang="ru-RU" sz="1600" dirty="0"/>
              <a:t>В 1950-х – 1960-х годах прошлого века итальянское правительство под давлением демократических сил начало официальную борьбу с мафиозной преступностью; был создан специальный орган – «</a:t>
            </a:r>
            <a:r>
              <a:rPr lang="ru-RU" sz="1600" dirty="0" err="1"/>
              <a:t>Антимафия</a:t>
            </a:r>
            <a:r>
              <a:rPr lang="ru-RU" sz="1600" dirty="0"/>
              <a:t>», арестован ряд крупных вожаков этой организации. Однако итальянская мафия не прекратила своей деятельности. Мафия вступает в союз с разными политическими силами. Один из самых известных итальянских политиков, неоднократный премьер Джулио </a:t>
            </a:r>
            <a:r>
              <a:rPr lang="ru-RU" sz="1600" dirty="0" err="1"/>
              <a:t>Андреотти</a:t>
            </a:r>
            <a:r>
              <a:rPr lang="ru-RU" sz="1600" dirty="0"/>
              <a:t> обвинялся в связях с мафией, но доказать это не удалось. Мафия организовывает террористические акты и покушения на жизнь политиков, прокуроров и судей. Но власти борются с мафией и, особенно в последнее время, с заметными успехами.</a:t>
            </a:r>
          </a:p>
          <a:p>
            <a:endParaRPr lang="ru-RU" dirty="0"/>
          </a:p>
        </p:txBody>
      </p:sp>
      <p:pic>
        <p:nvPicPr>
          <p:cNvPr id="3074" name="Picture 2" descr="C:\Users\User\Desktop\E1CFK6mgkWJI2L4tFbj24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8640"/>
            <a:ext cx="624069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4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15"/>
          <p:cNvGrpSpPr/>
          <p:nvPr/>
        </p:nvGrpSpPr>
        <p:grpSpPr>
          <a:xfrm>
            <a:off x="206085" y="908721"/>
            <a:ext cx="8784976" cy="5738429"/>
            <a:chOff x="395536" y="1456748"/>
            <a:chExt cx="8496943" cy="4858283"/>
          </a:xfrm>
        </p:grpSpPr>
        <p:sp>
          <p:nvSpPr>
            <p:cNvPr id="6" name="Полилиния 5"/>
            <p:cNvSpPr/>
            <p:nvPr/>
          </p:nvSpPr>
          <p:spPr>
            <a:xfrm>
              <a:off x="395536" y="1456748"/>
              <a:ext cx="8496943" cy="487709"/>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Никто не может сам подойти и представиться кому-то из «наших» друзей. Их должен познакомить кто-то третий.</a:t>
              </a:r>
              <a:endParaRPr lang="ru-RU" sz="1600" kern="1200" dirty="0"/>
            </a:p>
          </p:txBody>
        </p:sp>
        <p:sp>
          <p:nvSpPr>
            <p:cNvPr id="7" name="Полилиния 6"/>
            <p:cNvSpPr/>
            <p:nvPr/>
          </p:nvSpPr>
          <p:spPr>
            <a:xfrm>
              <a:off x="395536" y="2005420"/>
              <a:ext cx="8496943" cy="365781"/>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Никогда не смотрите на жен друзей.</a:t>
              </a:r>
              <a:endParaRPr lang="ru-RU" sz="1600" kern="1200" dirty="0"/>
            </a:p>
          </p:txBody>
        </p:sp>
        <p:sp>
          <p:nvSpPr>
            <p:cNvPr id="8" name="Полилиния 7"/>
            <p:cNvSpPr/>
            <p:nvPr/>
          </p:nvSpPr>
          <p:spPr>
            <a:xfrm>
              <a:off x="395536" y="2432165"/>
              <a:ext cx="8496943" cy="426745"/>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Не допускайте, чтобы вас видели в обществе полицейских.</a:t>
              </a:r>
              <a:endParaRPr lang="ru-RU" sz="1600" kern="1200" dirty="0"/>
            </a:p>
          </p:txBody>
        </p:sp>
        <p:sp>
          <p:nvSpPr>
            <p:cNvPr id="9" name="Полилиния 8"/>
            <p:cNvSpPr/>
            <p:nvPr/>
          </p:nvSpPr>
          <p:spPr>
            <a:xfrm>
              <a:off x="395536" y="2919874"/>
              <a:ext cx="8496943" cy="426745"/>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Не ходите в клубы и бары.</a:t>
              </a:r>
              <a:endParaRPr lang="ru-RU" sz="1600" kern="1200" dirty="0"/>
            </a:p>
          </p:txBody>
        </p:sp>
        <p:sp>
          <p:nvSpPr>
            <p:cNvPr id="10" name="Полилиния 9"/>
            <p:cNvSpPr/>
            <p:nvPr/>
          </p:nvSpPr>
          <p:spPr>
            <a:xfrm>
              <a:off x="395536" y="3407583"/>
              <a:ext cx="8496943" cy="426745"/>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Ваш долг – всегда находиться в распоряжении «Коза </a:t>
              </a:r>
              <a:r>
                <a:rPr lang="ru-RU" sz="1600" kern="1200" dirty="0" err="1" smtClean="0"/>
                <a:t>ностра</a:t>
              </a:r>
              <a:r>
                <a:rPr lang="ru-RU" sz="1600" kern="1200" dirty="0" smtClean="0"/>
                <a:t>», даже если ваша жена вот-вот родит.</a:t>
              </a:r>
              <a:endParaRPr lang="ru-RU" sz="1600" kern="1200" dirty="0"/>
            </a:p>
          </p:txBody>
        </p:sp>
        <p:sp>
          <p:nvSpPr>
            <p:cNvPr id="11" name="Полилиния 10"/>
            <p:cNvSpPr/>
            <p:nvPr/>
          </p:nvSpPr>
          <p:spPr>
            <a:xfrm>
              <a:off x="395536" y="3895291"/>
              <a:ext cx="8496943" cy="426746"/>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Всегда являйтесь на назначенные встречи вовремя.</a:t>
              </a:r>
              <a:endParaRPr lang="ru-RU" sz="1600" kern="1200" dirty="0"/>
            </a:p>
          </p:txBody>
        </p:sp>
        <p:sp>
          <p:nvSpPr>
            <p:cNvPr id="12" name="Полилиния 11"/>
            <p:cNvSpPr/>
            <p:nvPr/>
          </p:nvSpPr>
          <p:spPr>
            <a:xfrm>
              <a:off x="395536" y="4322037"/>
              <a:ext cx="8496943" cy="395439"/>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С женами надо обращаться уважительно.</a:t>
              </a:r>
              <a:endParaRPr lang="ru-RU" sz="1600" kern="1200" dirty="0"/>
            </a:p>
          </p:txBody>
        </p:sp>
        <p:sp>
          <p:nvSpPr>
            <p:cNvPr id="13" name="Полилиния 12"/>
            <p:cNvSpPr/>
            <p:nvPr/>
          </p:nvSpPr>
          <p:spPr>
            <a:xfrm>
              <a:off x="395536" y="4752035"/>
              <a:ext cx="8496943" cy="375729"/>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Если вас просят дать любую информацию, отвечайте правдиво.</a:t>
              </a:r>
              <a:endParaRPr lang="ru-RU" sz="1600" kern="1200" dirty="0"/>
            </a:p>
          </p:txBody>
        </p:sp>
        <p:sp>
          <p:nvSpPr>
            <p:cNvPr id="14" name="Полилиния 13"/>
            <p:cNvSpPr/>
            <p:nvPr/>
          </p:nvSpPr>
          <p:spPr>
            <a:xfrm>
              <a:off x="395536" y="5127764"/>
              <a:ext cx="8496943" cy="499902"/>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Нельзя присваивать деньги, которые принадлежат другим членам «Коза </a:t>
              </a:r>
              <a:r>
                <a:rPr lang="ru-RU" sz="1600" kern="1200" dirty="0" err="1" smtClean="0"/>
                <a:t>ностра</a:t>
              </a:r>
              <a:r>
                <a:rPr lang="ru-RU" sz="1600" kern="1200" dirty="0" smtClean="0"/>
                <a:t>» или их родственникам.</a:t>
              </a:r>
              <a:endParaRPr lang="ru-RU" sz="1600" kern="1200" dirty="0"/>
            </a:p>
          </p:txBody>
        </p:sp>
        <p:sp>
          <p:nvSpPr>
            <p:cNvPr id="15" name="Полилиния 14"/>
            <p:cNvSpPr/>
            <p:nvPr/>
          </p:nvSpPr>
          <p:spPr>
            <a:xfrm>
              <a:off x="395536" y="5627666"/>
              <a:ext cx="8496943" cy="687365"/>
            </a:xfrm>
            <a:custGeom>
              <a:avLst/>
              <a:gdLst>
                <a:gd name="connsiteX0" fmla="*/ 0 w 8496943"/>
                <a:gd name="connsiteY0" fmla="*/ 76052 h 456300"/>
                <a:gd name="connsiteX1" fmla="*/ 76052 w 8496943"/>
                <a:gd name="connsiteY1" fmla="*/ 0 h 456300"/>
                <a:gd name="connsiteX2" fmla="*/ 8420891 w 8496943"/>
                <a:gd name="connsiteY2" fmla="*/ 0 h 456300"/>
                <a:gd name="connsiteX3" fmla="*/ 8496943 w 8496943"/>
                <a:gd name="connsiteY3" fmla="*/ 76052 h 456300"/>
                <a:gd name="connsiteX4" fmla="*/ 8496943 w 8496943"/>
                <a:gd name="connsiteY4" fmla="*/ 380248 h 456300"/>
                <a:gd name="connsiteX5" fmla="*/ 8420891 w 8496943"/>
                <a:gd name="connsiteY5" fmla="*/ 456300 h 456300"/>
                <a:gd name="connsiteX6" fmla="*/ 76052 w 8496943"/>
                <a:gd name="connsiteY6" fmla="*/ 456300 h 456300"/>
                <a:gd name="connsiteX7" fmla="*/ 0 w 8496943"/>
                <a:gd name="connsiteY7" fmla="*/ 380248 h 456300"/>
                <a:gd name="connsiteX8" fmla="*/ 0 w 8496943"/>
                <a:gd name="connsiteY8" fmla="*/ 76052 h 4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96943" h="456300">
                  <a:moveTo>
                    <a:pt x="0" y="76052"/>
                  </a:moveTo>
                  <a:cubicBezTo>
                    <a:pt x="0" y="34050"/>
                    <a:pt x="34050" y="0"/>
                    <a:pt x="76052" y="0"/>
                  </a:cubicBezTo>
                  <a:lnTo>
                    <a:pt x="8420891" y="0"/>
                  </a:lnTo>
                  <a:cubicBezTo>
                    <a:pt x="8462893" y="0"/>
                    <a:pt x="8496943" y="34050"/>
                    <a:pt x="8496943" y="76052"/>
                  </a:cubicBezTo>
                  <a:lnTo>
                    <a:pt x="8496943" y="380248"/>
                  </a:lnTo>
                  <a:cubicBezTo>
                    <a:pt x="8496943" y="422250"/>
                    <a:pt x="8462893" y="456300"/>
                    <a:pt x="8420891" y="456300"/>
                  </a:cubicBezTo>
                  <a:lnTo>
                    <a:pt x="76052" y="456300"/>
                  </a:lnTo>
                  <a:cubicBezTo>
                    <a:pt x="34050" y="456300"/>
                    <a:pt x="0" y="422250"/>
                    <a:pt x="0" y="380248"/>
                  </a:cubicBezTo>
                  <a:lnTo>
                    <a:pt x="0" y="76052"/>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7995" tIns="67995" rIns="67995" bIns="67995" numCol="1" spcCol="1270" anchor="ctr" anchorCtr="0">
              <a:noAutofit/>
            </a:bodyPr>
            <a:lstStyle/>
            <a:p>
              <a:pPr lvl="0" algn="l" defTabSz="533400" rtl="0">
                <a:lnSpc>
                  <a:spcPct val="90000"/>
                </a:lnSpc>
                <a:spcBef>
                  <a:spcPct val="0"/>
                </a:spcBef>
                <a:spcAft>
                  <a:spcPct val="35000"/>
                </a:spcAft>
              </a:pPr>
              <a:r>
                <a:rPr lang="ru-RU" sz="1600" kern="1200" dirty="0" smtClean="0"/>
                <a:t>В "Коза </a:t>
              </a:r>
              <a:r>
                <a:rPr lang="ru-RU" sz="1600" kern="1200" dirty="0" err="1" smtClean="0"/>
                <a:t>ностра</a:t>
              </a:r>
              <a:r>
                <a:rPr lang="ru-RU" sz="1600" kern="1200" dirty="0" smtClean="0"/>
                <a:t>" не могут входить следующие лица: тот, чей близкий родственник служит в полиции, тот, чей родственник или родственница изменяет супруге (супругу), тот, кто ведет себя дурно и не соблюдает нравственных принципов.</a:t>
              </a:r>
              <a:endParaRPr lang="ru-RU" sz="1600" kern="1200" dirty="0"/>
            </a:p>
          </p:txBody>
        </p:sp>
      </p:grpSp>
      <p:sp>
        <p:nvSpPr>
          <p:cNvPr id="3" name="Заголовок 2"/>
          <p:cNvSpPr>
            <a:spLocks noGrp="1"/>
          </p:cNvSpPr>
          <p:nvPr>
            <p:ph type="title"/>
          </p:nvPr>
        </p:nvSpPr>
        <p:spPr>
          <a:xfrm>
            <a:off x="-324544" y="312275"/>
            <a:ext cx="8188311" cy="699699"/>
          </a:xfrm>
        </p:spPr>
        <p:txBody>
          <a:bodyPr>
            <a:scene3d>
              <a:camera prst="orthographicFront"/>
              <a:lightRig rig="balanced" dir="t">
                <a:rot lat="0" lon="0" rev="2100000"/>
              </a:lightRig>
            </a:scene3d>
            <a:sp3d extrusionH="57150" prstMaterial="metal">
              <a:bevelT w="38100" h="25400"/>
              <a:contourClr>
                <a:schemeClr val="bg2"/>
              </a:contourClr>
            </a:sp3d>
          </a:bodyPr>
          <a:lstStyle/>
          <a:p>
            <a:r>
              <a:rPr lang="ru-RU" sz="3200" b="1" dirty="0">
                <a:ln w="50800"/>
                <a:solidFill>
                  <a:schemeClr val="tx1"/>
                </a:solidFill>
              </a:rPr>
              <a:t>Десять заповедей итальянской мафии</a:t>
            </a:r>
            <a:br>
              <a:rPr lang="ru-RU" sz="3200" b="1" dirty="0">
                <a:ln w="50800"/>
                <a:solidFill>
                  <a:schemeClr val="tx1"/>
                </a:solidFill>
              </a:rPr>
            </a:br>
            <a:endParaRPr lang="ru-RU" sz="3200" b="1" dirty="0">
              <a:ln w="50800"/>
              <a:solidFill>
                <a:schemeClr val="tx1"/>
              </a:solidFill>
            </a:endParaRPr>
          </a:p>
        </p:txBody>
      </p:sp>
    </p:spTree>
    <p:extLst>
      <p:ext uri="{BB962C8B-B14F-4D97-AF65-F5344CB8AC3E}">
        <p14:creationId xmlns:p14="http://schemas.microsoft.com/office/powerpoint/2010/main" val="621992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2348880"/>
            <a:ext cx="3456384" cy="3960440"/>
          </a:xfrm>
        </p:spPr>
        <p:txBody>
          <a:bodyPr>
            <a:normAutofit/>
          </a:bodyPr>
          <a:lstStyle/>
          <a:p>
            <a:pPr marL="0" indent="0">
              <a:buNone/>
            </a:pPr>
            <a:r>
              <a:rPr lang="ru-RU" sz="1800" dirty="0" smtClean="0">
                <a:solidFill>
                  <a:schemeClr val="tx1"/>
                </a:solidFill>
              </a:rPr>
              <a:t>Основа существования мафии </a:t>
            </a:r>
            <a:r>
              <a:rPr lang="ru-RU" sz="1800" dirty="0">
                <a:solidFill>
                  <a:schemeClr val="tx1"/>
                </a:solidFill>
              </a:rPr>
              <a:t>– </a:t>
            </a:r>
            <a:r>
              <a:rPr lang="ru-RU" sz="1800" dirty="0" err="1" smtClean="0">
                <a:solidFill>
                  <a:schemeClr val="tx1"/>
                </a:solidFill>
              </a:rPr>
              <a:t>омерта</a:t>
            </a:r>
            <a:r>
              <a:rPr lang="ru-RU" sz="1800" dirty="0" smtClean="0">
                <a:solidFill>
                  <a:schemeClr val="tx1"/>
                </a:solidFill>
              </a:rPr>
              <a:t> </a:t>
            </a:r>
            <a:r>
              <a:rPr lang="ru-RU" sz="1800" dirty="0">
                <a:solidFill>
                  <a:schemeClr val="tx1"/>
                </a:solidFill>
              </a:rPr>
              <a:t>–</a:t>
            </a:r>
            <a:r>
              <a:rPr lang="ru-RU" sz="1800" dirty="0" smtClean="0">
                <a:solidFill>
                  <a:schemeClr val="tx1"/>
                </a:solidFill>
              </a:rPr>
              <a:t> строжайший </a:t>
            </a:r>
            <a:r>
              <a:rPr lang="ru-RU" sz="1800" dirty="0">
                <a:solidFill>
                  <a:schemeClr val="tx1"/>
                </a:solidFill>
              </a:rPr>
              <a:t>кодекс молчания. Он позволил мафии просуществовать больше тысячи лет и на вершине ее взлета практически подчинить Соединенные Штаты Америки итальянскому влиянию.</a:t>
            </a:r>
            <a:endParaRPr lang="ru-RU" sz="1800" dirty="0">
              <a:solidFill>
                <a:schemeClr val="tx1"/>
              </a:solidFill>
            </a:endParaRPr>
          </a:p>
        </p:txBody>
      </p:sp>
      <p:sp>
        <p:nvSpPr>
          <p:cNvPr id="3" name="Заголовок 2"/>
          <p:cNvSpPr>
            <a:spLocks noGrp="1"/>
          </p:cNvSpPr>
          <p:nvPr>
            <p:ph type="title"/>
          </p:nvPr>
        </p:nvSpPr>
        <p:spPr>
          <a:xfrm>
            <a:off x="-1116632" y="332656"/>
            <a:ext cx="7756263" cy="1054250"/>
          </a:xfrm>
        </p:spPr>
        <p:txBody>
          <a:bodyPr/>
          <a:lstStyle/>
          <a:p>
            <a:r>
              <a:rPr lang="ru-RU" sz="2800" b="1" dirty="0" err="1">
                <a:solidFill>
                  <a:schemeClr val="tx1"/>
                </a:solidFill>
              </a:rPr>
              <a:t>Омерта</a:t>
            </a:r>
            <a:r>
              <a:rPr lang="ru-RU" sz="2800" b="1" dirty="0">
                <a:solidFill>
                  <a:schemeClr val="tx1"/>
                </a:solidFill>
              </a:rPr>
              <a:t> – Обет молчания</a:t>
            </a:r>
            <a:r>
              <a:rPr lang="ru-RU" dirty="0"/>
              <a:t/>
            </a:r>
            <a:br>
              <a:rPr lang="ru-RU" dirty="0"/>
            </a:br>
            <a:endParaRPr lang="ru-RU" dirty="0"/>
          </a:p>
        </p:txBody>
      </p:sp>
      <p:pic>
        <p:nvPicPr>
          <p:cNvPr id="4098" name="Picture 2" descr="C:\Users\User\Desktop\8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980728"/>
            <a:ext cx="4870671" cy="386561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01486" y="5157192"/>
            <a:ext cx="8784976" cy="1200329"/>
          </a:xfrm>
          <a:prstGeom prst="rect">
            <a:avLst/>
          </a:prstGeom>
        </p:spPr>
        <p:txBody>
          <a:bodyPr wrap="square">
            <a:spAutoFit/>
          </a:bodyPr>
          <a:lstStyle/>
          <a:p>
            <a:r>
              <a:rPr lang="ru-RU" dirty="0"/>
              <a:t>Мафия возникла не как криминальная организация, а как результат стремления сицилийского среднего класса любыми способами обрести возможность распоряжаться своей жизнью и имуществом. Так же как триады, тамплиеры и другие тайные общества средних веков, первоначально мафия не имела отношения к криминальному миру. </a:t>
            </a:r>
            <a:endParaRPr lang="ru-RU" dirty="0"/>
          </a:p>
        </p:txBody>
      </p:sp>
    </p:spTree>
    <p:extLst>
      <p:ext uri="{BB962C8B-B14F-4D97-AF65-F5344CB8AC3E}">
        <p14:creationId xmlns:p14="http://schemas.microsoft.com/office/powerpoint/2010/main" val="3095479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052736"/>
            <a:ext cx="8424936" cy="5616624"/>
          </a:xfrm>
        </p:spPr>
        <p:txBody>
          <a:bodyPr>
            <a:noAutofit/>
          </a:bodyPr>
          <a:lstStyle/>
          <a:p>
            <a:pPr marL="0" indent="0">
              <a:buNone/>
            </a:pPr>
            <a:r>
              <a:rPr lang="ru-RU" sz="1600" dirty="0" smtClean="0"/>
              <a:t>	</a:t>
            </a:r>
            <a:r>
              <a:rPr lang="ru-RU" sz="1700" dirty="0" smtClean="0">
                <a:solidFill>
                  <a:schemeClr val="tx1"/>
                </a:solidFill>
              </a:rPr>
              <a:t>Прежде </a:t>
            </a:r>
            <a:r>
              <a:rPr lang="ru-RU" sz="1700" dirty="0">
                <a:solidFill>
                  <a:schemeClr val="tx1"/>
                </a:solidFill>
              </a:rPr>
              <a:t>всего следует уяснить, что все о мафии не известно ни кому. Даже если кто-либо из крестных отцов мафии рассказал бы все, что знает, это была бы не полная картина. Существуют разные ритуалы посвящения в мафию (если, конечно, они существуют вообще). Структура мафии довольно туманна, так что такие хорошо нам известные словечки, как «подручный» (</a:t>
            </a:r>
            <a:r>
              <a:rPr lang="ru-RU" sz="1700" dirty="0" err="1">
                <a:solidFill>
                  <a:schemeClr val="tx1"/>
                </a:solidFill>
              </a:rPr>
              <a:t>Capo</a:t>
            </a:r>
            <a:r>
              <a:rPr lang="ru-RU" sz="1700" dirty="0">
                <a:solidFill>
                  <a:schemeClr val="tx1"/>
                </a:solidFill>
              </a:rPr>
              <a:t>) и «советник» (</a:t>
            </a:r>
            <a:r>
              <a:rPr lang="ru-RU" sz="1700" dirty="0" err="1">
                <a:solidFill>
                  <a:schemeClr val="tx1"/>
                </a:solidFill>
              </a:rPr>
              <a:t>Consigliere</a:t>
            </a:r>
            <a:r>
              <a:rPr lang="ru-RU" sz="1700" dirty="0">
                <a:solidFill>
                  <a:schemeClr val="tx1"/>
                </a:solidFill>
              </a:rPr>
              <a:t>), возможно, во многих кланах мафии не употребляются вообще. Да и само слово «мафия» произносят не везде, чаще говорят «Каморра» или «Почетное общество».</a:t>
            </a:r>
          </a:p>
          <a:p>
            <a:pPr marL="0" indent="0">
              <a:buNone/>
            </a:pPr>
            <a:r>
              <a:rPr lang="ru-RU" sz="1700" dirty="0">
                <a:solidFill>
                  <a:schemeClr val="tx1"/>
                </a:solidFill>
              </a:rPr>
              <a:t>	</a:t>
            </a:r>
            <a:r>
              <a:rPr lang="ru-RU" sz="1700" dirty="0" smtClean="0">
                <a:solidFill>
                  <a:schemeClr val="tx1"/>
                </a:solidFill>
              </a:rPr>
              <a:t>Некоторые </a:t>
            </a:r>
            <a:r>
              <a:rPr lang="ru-RU" sz="1700" dirty="0">
                <a:solidFill>
                  <a:schemeClr val="tx1"/>
                </a:solidFill>
              </a:rPr>
              <a:t>(в том числе сами гангстеры) именуют свою организацию «клан», «компания», «организация», «мы», «наши», «свои», «честные» и т.п. Название «</a:t>
            </a:r>
            <a:r>
              <a:rPr lang="ru-RU" sz="1700" dirty="0" err="1">
                <a:solidFill>
                  <a:schemeClr val="tx1"/>
                </a:solidFill>
              </a:rPr>
              <a:t>CosaNostra</a:t>
            </a:r>
            <a:r>
              <a:rPr lang="ru-RU" sz="1700" dirty="0">
                <a:solidFill>
                  <a:schemeClr val="tx1"/>
                </a:solidFill>
              </a:rPr>
              <a:t>» (Наше дело) было пущено в оборот с легкой руки ФБР, когда стало ясно, что отрицать существование мафии больше нельзя. Так директор ФБР Джон Эдгар Гувер, вместо того чтобы признать свою беспомощность, заявил: «Нет никакой мафии, есть некая Коза </a:t>
            </a:r>
            <a:r>
              <a:rPr lang="ru-RU" sz="1700" dirty="0" err="1">
                <a:solidFill>
                  <a:schemeClr val="tx1"/>
                </a:solidFill>
              </a:rPr>
              <a:t>Ностра</a:t>
            </a:r>
            <a:r>
              <a:rPr lang="ru-RU" sz="1700" dirty="0">
                <a:solidFill>
                  <a:schemeClr val="tx1"/>
                </a:solidFill>
              </a:rPr>
              <a:t>. И она у нас под колпаком</a:t>
            </a:r>
            <a:r>
              <a:rPr lang="ru-RU" sz="1700" dirty="0" smtClean="0">
                <a:solidFill>
                  <a:schemeClr val="tx1"/>
                </a:solidFill>
              </a:rPr>
              <a:t>!».</a:t>
            </a:r>
          </a:p>
          <a:p>
            <a:pPr marL="0" indent="0">
              <a:buNone/>
            </a:pPr>
            <a:r>
              <a:rPr lang="ru-RU" sz="1700" dirty="0" smtClean="0">
                <a:solidFill>
                  <a:schemeClr val="tx1"/>
                </a:solidFill>
              </a:rPr>
              <a:t>	Не </a:t>
            </a:r>
            <a:r>
              <a:rPr lang="ru-RU" sz="1700" dirty="0">
                <a:solidFill>
                  <a:schemeClr val="tx1"/>
                </a:solidFill>
              </a:rPr>
              <a:t>исключено, таким образом, что некоторые мафиози действительно прошли через какой-то ритуал посвящения с применением (по меньшей мере) ножа, револьвера и клятвы. По традиции «кровь за кровь» рисовали «пиской» (кусочком бритвы), хотя позднее на смену ей пришел более символический ритуал: укол булавкой. Такая клятва означала, что член мафии (или «Почетного общества, или Каморры») «живет» ножом и пистолетом и готов умереть от ножа или пистолета, если нарушит закон чести.</a:t>
            </a:r>
            <a:endParaRPr lang="ru-RU" sz="1700" dirty="0">
              <a:solidFill>
                <a:schemeClr val="tx1"/>
              </a:solidFill>
            </a:endParaRPr>
          </a:p>
        </p:txBody>
      </p:sp>
      <p:sp>
        <p:nvSpPr>
          <p:cNvPr id="4" name="Прямоугольник 3"/>
          <p:cNvSpPr/>
          <p:nvPr/>
        </p:nvSpPr>
        <p:spPr>
          <a:xfrm>
            <a:off x="539552" y="306083"/>
            <a:ext cx="4680520" cy="584775"/>
          </a:xfrm>
          <a:prstGeom prst="rect">
            <a:avLst/>
          </a:prstGeom>
        </p:spPr>
        <p:txBody>
          <a:bodyPr wrap="square">
            <a:spAutoFit/>
          </a:bodyPr>
          <a:lstStyle/>
          <a:p>
            <a:r>
              <a:rPr lang="ru-RU" sz="3200" b="1" dirty="0"/>
              <a:t>Ритуалы мафии</a:t>
            </a:r>
            <a:endParaRPr lang="ru-RU" sz="3200" dirty="0"/>
          </a:p>
        </p:txBody>
      </p:sp>
    </p:spTree>
    <p:extLst>
      <p:ext uri="{BB962C8B-B14F-4D97-AF65-F5344CB8AC3E}">
        <p14:creationId xmlns:p14="http://schemas.microsoft.com/office/powerpoint/2010/main" val="1982595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488632" y="3214531"/>
            <a:ext cx="3384376" cy="3744416"/>
          </a:xfrm>
        </p:spPr>
        <p:txBody>
          <a:bodyPr>
            <a:normAutofit/>
          </a:bodyPr>
          <a:lstStyle/>
          <a:p>
            <a:pPr marL="0" indent="0">
              <a:buNone/>
            </a:pPr>
            <a:r>
              <a:rPr lang="ru-RU" sz="1700" dirty="0" smtClean="0">
                <a:solidFill>
                  <a:schemeClr val="tx1"/>
                </a:solidFill>
              </a:rPr>
              <a:t>	Что </a:t>
            </a:r>
            <a:r>
              <a:rPr lang="ru-RU" sz="1700" dirty="0">
                <a:solidFill>
                  <a:schemeClr val="tx1"/>
                </a:solidFill>
              </a:rPr>
              <a:t>касается утверждения, что посвящаемый якобы должен подтвердить свою преданность мафии, убив заранее намеченную жертву, то хочется верить, что такого ритуала на самом деле не существует. Но пишущей братии по душе подобные картины. Они любят смаковать такие фразы, как «доказать кровью».</a:t>
            </a:r>
          </a:p>
          <a:p>
            <a:pPr marL="0" indent="0">
              <a:buNone/>
            </a:pPr>
            <a:endParaRPr lang="ru-RU" dirty="0"/>
          </a:p>
        </p:txBody>
      </p:sp>
      <p:pic>
        <p:nvPicPr>
          <p:cNvPr id="5122" name="Picture 2" descr="C:\Users\User\Desktop\1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14531"/>
            <a:ext cx="4824536" cy="328498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29038" y="260648"/>
            <a:ext cx="8640960" cy="2708434"/>
          </a:xfrm>
          <a:prstGeom prst="rect">
            <a:avLst/>
          </a:prstGeom>
        </p:spPr>
        <p:txBody>
          <a:bodyPr wrap="square">
            <a:spAutoFit/>
          </a:bodyPr>
          <a:lstStyle/>
          <a:p>
            <a:r>
              <a:rPr lang="ru-RU" sz="1700" dirty="0" smtClean="0"/>
              <a:t>	Не </a:t>
            </a:r>
            <a:r>
              <a:rPr lang="ru-RU" sz="1700" dirty="0"/>
              <a:t>исключено, таким образом, что некоторые мафиози действительно прошли через какой-то ритуал посвящения с применением (по меньшей мере) ножа, револьвера и клятвы. По традиции «кровь за кровь» рисовали «пиской» (кусочком бритвы), хотя позднее на смену ей пришел более символический ритуал: укол булавкой. Такая клятва означала, что член мафии (или «Почетного общества, или Каморры») «живет» ножом и пистолетом и готов умереть от ножа или пистолета, если нарушит закон чести.</a:t>
            </a:r>
          </a:p>
          <a:p>
            <a:r>
              <a:rPr lang="ru-RU" sz="1700" dirty="0" smtClean="0"/>
              <a:t>	Кроме </a:t>
            </a:r>
            <a:r>
              <a:rPr lang="ru-RU" sz="1700" dirty="0"/>
              <a:t>ножа, револьвера и крови, клялись на Библии, изображении Пресвятой Богородицы или на четках с крестом. Не понятно, каким образом христианские символы совместимы с воровским законом. Как бы то ни было, многие члены мафии выдают себя за благочестивых католиков.</a:t>
            </a:r>
          </a:p>
        </p:txBody>
      </p:sp>
    </p:spTree>
    <p:extLst>
      <p:ext uri="{BB962C8B-B14F-4D97-AF65-F5344CB8AC3E}">
        <p14:creationId xmlns:p14="http://schemas.microsoft.com/office/powerpoint/2010/main" val="10288754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41</TotalTime>
  <Words>716</Words>
  <Application>Microsoft Office PowerPoint</Application>
  <PresentationFormat>Экран (4:3)</PresentationFormat>
  <Paragraphs>45</Paragraphs>
  <Slides>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Твердый переплет</vt:lpstr>
      <vt:lpstr>Итальянская мафия </vt:lpstr>
      <vt:lpstr>Презентация PowerPoint</vt:lpstr>
      <vt:lpstr>Презентация PowerPoint</vt:lpstr>
      <vt:lpstr>Презентация PowerPoint</vt:lpstr>
      <vt:lpstr>Презентация PowerPoint</vt:lpstr>
      <vt:lpstr>Десять заповедей итальянской мафии </vt:lpstr>
      <vt:lpstr>Омерта – Обет молчания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мафии </dc:title>
  <dc:creator>User</dc:creator>
  <cp:lastModifiedBy>User</cp:lastModifiedBy>
  <cp:revision>6</cp:revision>
  <dcterms:created xsi:type="dcterms:W3CDTF">2015-11-03T15:13:55Z</dcterms:created>
  <dcterms:modified xsi:type="dcterms:W3CDTF">2015-11-03T17:00:59Z</dcterms:modified>
</cp:coreProperties>
</file>