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0" r:id="rId3"/>
    <p:sldId id="271" r:id="rId4"/>
    <p:sldId id="270" r:id="rId5"/>
    <p:sldId id="273" r:id="rId6"/>
    <p:sldId id="265" r:id="rId7"/>
    <p:sldId id="277" r:id="rId8"/>
    <p:sldId id="278" r:id="rId9"/>
    <p:sldId id="280" r:id="rId10"/>
    <p:sldId id="274" r:id="rId11"/>
    <p:sldId id="276" r:id="rId12"/>
    <p:sldId id="275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E8AA9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27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B8BC-67F7-4878-A5B6-B743561C3911}" type="datetimeFigureOut">
              <a:rPr lang="ru-RU"/>
              <a:pPr>
                <a:defRPr/>
              </a:pPr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0E0E3-FD79-48D5-80F2-35C3FE5FC6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AD23C-F3C1-4005-9F97-16E062803E5A}" type="datetimeFigureOut">
              <a:rPr lang="ru-RU"/>
              <a:pPr>
                <a:defRPr/>
              </a:pPr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42727-F740-4176-B688-EC1FFBC98C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9558F-73CC-4A9F-956C-BE8C797FE757}" type="datetimeFigureOut">
              <a:rPr lang="ru-RU"/>
              <a:pPr>
                <a:defRPr/>
              </a:pPr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A0F5D-3104-4124-9844-F52039CFC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EE77-EBEE-4D2F-BDDE-5AE93021452E}" type="datetimeFigureOut">
              <a:rPr lang="ru-RU"/>
              <a:pPr>
                <a:defRPr/>
              </a:pPr>
              <a:t>16.12.2014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9299D-4EEE-4D85-A744-83161B63D4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52826-3F80-4EB0-BC35-3C07A31472F2}" type="datetimeFigureOut">
              <a:rPr lang="ru-RU"/>
              <a:pPr>
                <a:defRPr/>
              </a:pPr>
              <a:t>16.12.2014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0D363-0DBE-4CB9-A66F-27EECF0618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5A1AE-AA64-42BB-BAA0-096050CA0B17}" type="datetimeFigureOut">
              <a:rPr lang="ru-RU"/>
              <a:pPr>
                <a:defRPr/>
              </a:pPr>
              <a:t>16.12.2014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1D945-484D-423A-BB90-54D4C7FA7E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7B292-283D-4AB0-8ACB-553426A3181C}" type="datetimeFigureOut">
              <a:rPr lang="ru-RU"/>
              <a:pPr>
                <a:defRPr/>
              </a:pPr>
              <a:t>16.12.2014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9F245-06ED-49FF-97D1-846F5AEE14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88396-01A8-4105-9AB3-86FDC8A96578}" type="datetimeFigureOut">
              <a:rPr lang="ru-RU"/>
              <a:pPr>
                <a:defRPr/>
              </a:pPr>
              <a:t>16.12.2014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C1BE3-B014-4AD6-A570-0028CE85A9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49003-3DDE-4C5D-9D6F-8DB0CC9BBA73}" type="datetimeFigureOut">
              <a:rPr lang="ru-RU"/>
              <a:pPr>
                <a:defRPr/>
              </a:pPr>
              <a:t>16.12.2014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0AC16-FE87-4506-B558-153DBF9841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EAD37-7F16-4CB2-B461-B3C148ABB4D3}" type="datetimeFigureOut">
              <a:rPr lang="ru-RU"/>
              <a:pPr>
                <a:defRPr/>
              </a:pPr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404CC-D3E0-4BE0-B469-5D1B2131E0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BDBB0-4993-49CD-BFF3-93069ADA6829}" type="datetimeFigureOut">
              <a:rPr lang="ru-RU"/>
              <a:pPr>
                <a:defRPr/>
              </a:pPr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8A7FA-B8DD-4791-B768-178A685837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E8AA9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6818B8-A0FA-4B5C-A620-D4A349FDB1C1}" type="datetimeFigureOut">
              <a:rPr lang="ru-RU"/>
              <a:pPr>
                <a:defRPr/>
              </a:pPr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F9ADB5D-ECFB-4C41-8803-DFC846B841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2" r:id="rId2"/>
    <p:sldLayoutId id="2147483761" r:id="rId3"/>
    <p:sldLayoutId id="2147483760" r:id="rId4"/>
    <p:sldLayoutId id="2147483759" r:id="rId5"/>
    <p:sldLayoutId id="2147483758" r:id="rId6"/>
    <p:sldLayoutId id="2147483757" r:id="rId7"/>
    <p:sldLayoutId id="2147483756" r:id="rId8"/>
    <p:sldLayoutId id="2147483755" r:id="rId9"/>
    <p:sldLayoutId id="2147483754" r:id="rId10"/>
    <p:sldLayoutId id="21474837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Прямоугольник 3"/>
          <p:cNvSpPr>
            <a:spLocks noChangeArrowheads="1"/>
          </p:cNvSpPr>
          <p:nvPr/>
        </p:nvSpPr>
        <p:spPr bwMode="auto">
          <a:xfrm>
            <a:off x="285720" y="4214818"/>
            <a:ext cx="56435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Руководитель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Марченкова Е.В.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7" name="Прямоугольник 4"/>
          <p:cNvSpPr>
            <a:spLocks noChangeArrowheads="1"/>
          </p:cNvSpPr>
          <p:nvPr/>
        </p:nvSpPr>
        <p:spPr bwMode="auto">
          <a:xfrm>
            <a:off x="2500298" y="142852"/>
            <a:ext cx="42862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МКОУ Хуторская ООШ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1071546"/>
            <a:ext cx="744306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Вредная привычка –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КУРЕНИЕ</a:t>
            </a:r>
            <a:endParaRPr lang="ru-RU" sz="5400" b="1" cap="none" spc="50" dirty="0">
              <a:ln w="11430"/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Picture 6" descr="сигареты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813" t="12309" r="49895" b="14973"/>
          <a:stretch>
            <a:fillRect/>
          </a:stretch>
        </p:blipFill>
        <p:spPr>
          <a:xfrm>
            <a:off x="6143636" y="3214686"/>
            <a:ext cx="2285984" cy="3188346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357166"/>
            <a:ext cx="8229600" cy="654050"/>
          </a:xfrm>
        </p:spPr>
        <p:txBody>
          <a:bodyPr/>
          <a:lstStyle/>
          <a:p>
            <a:pPr algn="l" eaLnBrk="1" hangingPunct="1"/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</a:rPr>
              <a:t>Как  воздействует курение на организм человека?</a:t>
            </a:r>
            <a:br>
              <a:rPr lang="ru-RU" sz="3200" b="1" dirty="0" smtClean="0">
                <a:solidFill>
                  <a:srgbClr val="0000FF"/>
                </a:solidFill>
                <a:latin typeface="Times New Roman" pitchFamily="18" charset="0"/>
              </a:rPr>
            </a:br>
            <a:endParaRPr lang="ru-RU" sz="3200" dirty="0" smtClean="0">
              <a:solidFill>
                <a:srgbClr val="0000FF"/>
              </a:solidFill>
            </a:endParaRPr>
          </a:p>
        </p:txBody>
      </p:sp>
      <p:sp>
        <p:nvSpPr>
          <p:cNvPr id="4099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071546"/>
            <a:ext cx="8786842" cy="512603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1800" b="1" dirty="0" smtClean="0">
                <a:latin typeface="Times New Roman" pitchFamily="18" charset="0"/>
              </a:rPr>
              <a:t>  </a:t>
            </a: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</a:rPr>
              <a:t>Курение </a:t>
            </a:r>
            <a:r>
              <a:rPr lang="ru-RU" sz="1800" b="1" dirty="0" smtClean="0">
                <a:latin typeface="Times New Roman" pitchFamily="18" charset="0"/>
              </a:rPr>
              <a:t>— это заболевание, ведущее к инвалидности и смертельному исходу. </a:t>
            </a:r>
          </a:p>
          <a:p>
            <a:pPr eaLnBrk="1" hangingPunct="1">
              <a:buFont typeface="Arial" charset="0"/>
              <a:buNone/>
            </a:pPr>
            <a:r>
              <a:rPr lang="ru-RU" sz="1800" b="1" dirty="0" smtClean="0">
                <a:latin typeface="Times New Roman" pitchFamily="18" charset="0"/>
              </a:rPr>
              <a:t>  По причине курения уходят из жизни до 70 тысяч в год.</a:t>
            </a:r>
          </a:p>
          <a:p>
            <a:pPr eaLnBrk="1" hangingPunct="1">
              <a:buFont typeface="Arial" charset="0"/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</a:rPr>
              <a:t>  Каким заболеваниям способствует курение?</a:t>
            </a:r>
            <a:r>
              <a:rPr lang="ru-RU" sz="1800" b="1" dirty="0" smtClean="0">
                <a:latin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</a:rPr>
              <a:t>- Бронхит, </a:t>
            </a:r>
            <a:br>
              <a:rPr lang="ru-RU" sz="1800" b="1" dirty="0" smtClean="0">
                <a:latin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</a:rPr>
              <a:t>- Болезни сердца, инфаркты;</a:t>
            </a:r>
            <a:br>
              <a:rPr lang="ru-RU" sz="1800" b="1" dirty="0" smtClean="0">
                <a:latin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</a:rPr>
              <a:t>- Рак легких и иные раковые заболевания;</a:t>
            </a:r>
            <a:br>
              <a:rPr lang="ru-RU" sz="1800" b="1" dirty="0" smtClean="0">
                <a:latin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</a:rPr>
              <a:t>- Болезни желудка и двенадцатиперстной кишки;</a:t>
            </a:r>
            <a:br>
              <a:rPr lang="ru-RU" sz="1800" b="1" dirty="0" smtClean="0">
                <a:latin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</a:rPr>
              <a:t>- 85% от всех умерших от рака легких были курящими людьми;</a:t>
            </a:r>
            <a:br>
              <a:rPr lang="ru-RU" sz="1800" b="1" dirty="0" smtClean="0">
                <a:latin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</a:rPr>
              <a:t>- 25% от всех умерших от инфаркта миокарда были курящими людьми.</a:t>
            </a:r>
            <a:br>
              <a:rPr lang="ru-RU" sz="1800" b="1" dirty="0" smtClean="0">
                <a:latin typeface="Times New Roman" pitchFamily="18" charset="0"/>
              </a:rPr>
            </a:br>
            <a:endParaRPr lang="ru-RU" sz="1800" b="1" dirty="0" smtClean="0">
              <a:latin typeface="Times New Roman" pitchFamily="18" charset="0"/>
            </a:endParaRPr>
          </a:p>
        </p:txBody>
      </p:sp>
      <p:pic>
        <p:nvPicPr>
          <p:cNvPr id="4100" name="Picture 11" descr="information_items_11892762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7" y="4055768"/>
            <a:ext cx="2071702" cy="26042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Содержимое 5" descr="1227071771_cigarette.jpg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14282" y="928646"/>
            <a:ext cx="8825058" cy="5929354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Из чего состоит сигарета?</a:t>
            </a:r>
            <a:endParaRPr lang="ru-RU" sz="3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Изображение 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Вред от табачного дыма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Лёгкие курящего человека.</a:t>
            </a:r>
          </a:p>
        </p:txBody>
      </p:sp>
      <p:pic>
        <p:nvPicPr>
          <p:cNvPr id="4100" name="Содержимое 6" descr="smok2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179638"/>
            <a:ext cx="4040188" cy="3941762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Лёгкие не курящего человека.</a:t>
            </a:r>
            <a:endParaRPr lang="ru-RU" dirty="0"/>
          </a:p>
        </p:txBody>
      </p:sp>
      <p:pic>
        <p:nvPicPr>
          <p:cNvPr id="4102" name="Содержимое 7" descr="nosmok2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645025" y="2214563"/>
            <a:ext cx="4041775" cy="3929062"/>
          </a:xfr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3786188" y="1000125"/>
            <a:ext cx="2071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1619250" y="29972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1600200" y="30908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786058"/>
            <a:ext cx="2283149" cy="364332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271" name="Прямоугольник 8"/>
          <p:cNvSpPr>
            <a:spLocks noChangeArrowheads="1"/>
          </p:cNvSpPr>
          <p:nvPr/>
        </p:nvSpPr>
        <p:spPr bwMode="auto">
          <a:xfrm>
            <a:off x="142844" y="142852"/>
            <a:ext cx="878687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Для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человека смертельная доза никотина составляет 2-3 капли. Именно такая доза поступает ежедневно в кровь после выкуривания 20-25 сигарет (в одной сигарете содержится примерно 6-8 мг никотина, из которых 3-4 мг попадает в кровь).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Курильщик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 погибает потому, что доза вводится постепенно, не в один прием.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Влияние курения на </a:t>
            </a:r>
            <a:br>
              <a:rPr 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здоровье женщины</a:t>
            </a:r>
          </a:p>
        </p:txBody>
      </p:sp>
      <p:sp>
        <p:nvSpPr>
          <p:cNvPr id="10243" name="Прямоугольник 2"/>
          <p:cNvSpPr>
            <a:spLocks noChangeArrowheads="1"/>
          </p:cNvSpPr>
          <p:nvPr/>
        </p:nvSpPr>
        <p:spPr bwMode="auto">
          <a:xfrm>
            <a:off x="214282" y="1357298"/>
            <a:ext cx="514353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Курящие женщины чаще бывают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бесплодными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беременность у них наступает реже, чем у некурящих. Кроме этого, у первых быстрее наступает менопауза. Это свидетельствует о том, что курение неблагоприятно влияет на функции яичников. У курящих женщин несколько повышен риск спонтанного аборта, кровотечения во время беременности.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Курящие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женщины в несколько раз быстрее стареют, чем некурящие.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428736"/>
            <a:ext cx="3313112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4071942"/>
            <a:ext cx="324485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Влияние курения на развитие плода</a:t>
            </a:r>
          </a:p>
        </p:txBody>
      </p:sp>
      <p:sp>
        <p:nvSpPr>
          <p:cNvPr id="11267" name="Прямоугольник 2"/>
          <p:cNvSpPr>
            <a:spLocks noChangeArrowheads="1"/>
          </p:cNvSpPr>
          <p:nvPr/>
        </p:nvSpPr>
        <p:spPr bwMode="auto">
          <a:xfrm>
            <a:off x="3857620" y="1214422"/>
            <a:ext cx="500066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Масса тела ребенка,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рожденного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курящей матерью,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примерно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200 грамм меньше, чем у не курящей. У детей, рожденных курящими женщинами, несколько чаще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риск смерти в раннем возрасте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Это связано с ослаблением и задержкой развития плода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из-за токсинов входящих в состав сигарет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/>
          <a:srcRect l="4285" t="4500" r="3572" b="8500"/>
          <a:stretch>
            <a:fillRect/>
          </a:stretch>
        </p:blipFill>
        <p:spPr bwMode="auto">
          <a:xfrm>
            <a:off x="357158" y="1357298"/>
            <a:ext cx="3071834" cy="414340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Aнюта\Учёба\курение\15008090_img_2673084_169_0.jpg"/>
          <p:cNvPicPr>
            <a:picLocks noChangeAspect="1" noChangeArrowheads="1"/>
          </p:cNvPicPr>
          <p:nvPr/>
        </p:nvPicPr>
        <p:blipFill>
          <a:blip r:embed="rId2"/>
          <a:srcRect l="3175" t="6519" b="20686"/>
          <a:stretch>
            <a:fillRect/>
          </a:stretch>
        </p:blipFill>
        <p:spPr bwMode="auto">
          <a:xfrm>
            <a:off x="142844" y="1928802"/>
            <a:ext cx="8715404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500042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Будущие курильщика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Зачем ВЫ курите?</a:t>
            </a:r>
            <a:b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Содержимое 3" descr="1236024024_auto.ru-no-smoking.png"/>
          <p:cNvPicPr>
            <a:picLocks noGrp="1" noChangeAspect="1"/>
          </p:cNvPicPr>
          <p:nvPr>
            <p:ph idx="1"/>
          </p:nvPr>
        </p:nvPicPr>
        <p:blipFill>
          <a:blip r:embed="rId2"/>
          <a:srcRect l="9917" t="9722" r="11570" b="31944"/>
          <a:stretch>
            <a:fillRect/>
          </a:stretch>
        </p:blipFill>
        <p:spPr>
          <a:xfrm>
            <a:off x="214281" y="1071546"/>
            <a:ext cx="8564093" cy="4214842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75"/>
            <a:ext cx="7772400" cy="5715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 бросить курить?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0" y="857250"/>
            <a:ext cx="8572500" cy="585787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мнению специалистов, вкус таких продуктов, как помидоры, перец, сельдерей, баклажаны, фасоль, спаржа, огурцы, кабачки и молоко, может способствовать избавиться от пагубной привычки. </a:t>
            </a: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Есть также продукты, которые делают вкус сигареты наиболее приятным, - это продукты, содержащие кофеин (чай, кофе, кока-кола). </a:t>
            </a: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Ученые советуют курильщикам употреблять больше цитрусовых, богатых витамином С. </a:t>
            </a: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организме курящего человека не хватает этого витамина, потому стоит есть побольше апельсинов, мандаринов, грейпфрутов, лимонов, а также смородины. </a:t>
            </a:r>
          </a:p>
          <a:p>
            <a:pPr algn="l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Также, рекомендуют врачи, полезно для здоровья легких употреблять в еду брокколи. Они содержат составляющие, которые помогают противостоять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нехорошиму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влиянию курения на здоровье человека, пояснили специалисты.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928670"/>
            <a:ext cx="642942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Спасибо </a:t>
            </a:r>
          </a:p>
          <a:p>
            <a:pPr algn="ctr"/>
            <a:r>
              <a:rPr lang="ru-RU" sz="6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за </a:t>
            </a:r>
          </a:p>
          <a:p>
            <a:pPr algn="ctr"/>
            <a:r>
              <a:rPr lang="ru-RU" sz="6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внимание!</a:t>
            </a:r>
            <a:endParaRPr lang="ru-RU" sz="6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328</Words>
  <Application>Microsoft Office PowerPoint</Application>
  <PresentationFormat>Экран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Как  воздействует курение на организм человека? </vt:lpstr>
      <vt:lpstr>Из чего состоит сигарета?</vt:lpstr>
      <vt:lpstr>Презентация PowerPoint</vt:lpstr>
      <vt:lpstr>Вред от табачного дыма</vt:lpstr>
      <vt:lpstr>Презентация PowerPoint</vt:lpstr>
      <vt:lpstr>Влияние курения на  здоровье женщины</vt:lpstr>
      <vt:lpstr>Влияние курения на развитие плода</vt:lpstr>
      <vt:lpstr>Презентация PowerPoint</vt:lpstr>
      <vt:lpstr>Зачем ВЫ курите? </vt:lpstr>
      <vt:lpstr>Как бросить курить?</vt:lpstr>
      <vt:lpstr>Презентация PowerPoint</vt:lpstr>
    </vt:vector>
  </TitlesOfParts>
  <Company>MultiDVD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вреде курения</dc:title>
  <dc:creator>комп</dc:creator>
  <cp:lastModifiedBy>Админ</cp:lastModifiedBy>
  <cp:revision>28</cp:revision>
  <dcterms:created xsi:type="dcterms:W3CDTF">2010-01-18T15:09:09Z</dcterms:created>
  <dcterms:modified xsi:type="dcterms:W3CDTF">2014-12-16T07:39:17Z</dcterms:modified>
</cp:coreProperties>
</file>