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3" r:id="rId2"/>
    <p:sldId id="266" r:id="rId3"/>
    <p:sldId id="267" r:id="rId4"/>
    <p:sldId id="268" r:id="rId5"/>
    <p:sldId id="257" r:id="rId6"/>
    <p:sldId id="260" r:id="rId7"/>
    <p:sldId id="259" r:id="rId8"/>
    <p:sldId id="265" r:id="rId9"/>
    <p:sldId id="269" r:id="rId10"/>
    <p:sldId id="270" r:id="rId11"/>
    <p:sldId id="271" r:id="rId12"/>
    <p:sldId id="272" r:id="rId13"/>
    <p:sldId id="273" r:id="rId14"/>
    <p:sldId id="264" r:id="rId15"/>
    <p:sldId id="261" r:id="rId16"/>
    <p:sldId id="274" r:id="rId17"/>
    <p:sldId id="275" r:id="rId18"/>
    <p:sldId id="258" r:id="rId19"/>
    <p:sldId id="276" r:id="rId2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588" autoAdjust="0"/>
    <p:restoredTop sz="94590" autoAdjust="0"/>
  </p:normalViewPr>
  <p:slideViewPr>
    <p:cSldViewPr>
      <p:cViewPr varScale="1">
        <p:scale>
          <a:sx n="69" d="100"/>
          <a:sy n="69" d="100"/>
        </p:scale>
        <p:origin x="-1404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18.04.2016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18.04.2016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18.04.2016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18.04.2016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18.04.2016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18.04.2016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18.04.2016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18.04.2016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18.04.2016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18.04.2016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18.04.2016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18.04.2016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jpe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13" Type="http://schemas.openxmlformats.org/officeDocument/2006/relationships/image" Target="../media/image21.png"/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12" Type="http://schemas.openxmlformats.org/officeDocument/2006/relationships/image" Target="../media/image20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11" Type="http://schemas.openxmlformats.org/officeDocument/2006/relationships/image" Target="../media/image19.png"/><Relationship Id="rId5" Type="http://schemas.openxmlformats.org/officeDocument/2006/relationships/image" Target="../media/image13.png"/><Relationship Id="rId10" Type="http://schemas.openxmlformats.org/officeDocument/2006/relationships/image" Target="../media/image18.png"/><Relationship Id="rId4" Type="http://schemas.openxmlformats.org/officeDocument/2006/relationships/image" Target="../media/image12.png"/><Relationship Id="rId9" Type="http://schemas.openxmlformats.org/officeDocument/2006/relationships/image" Target="../media/image17.png"/><Relationship Id="rId14" Type="http://schemas.openxmlformats.org/officeDocument/2006/relationships/image" Target="../media/image2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" Target="slide9.xml"/><Relationship Id="rId2" Type="http://schemas.openxmlformats.org/officeDocument/2006/relationships/slide" Target="slide11.xml"/><Relationship Id="rId1" Type="http://schemas.openxmlformats.org/officeDocument/2006/relationships/slideLayout" Target="../slideLayouts/slideLayout2.xml"/><Relationship Id="rId5" Type="http://schemas.openxmlformats.org/officeDocument/2006/relationships/slide" Target="slide12.xml"/><Relationship Id="rId4" Type="http://schemas.openxmlformats.org/officeDocument/2006/relationships/slide" Target="slide10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" Target="slide8.xml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" Target="slide8.xml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4" Type="http://schemas.openxmlformats.org/officeDocument/2006/relationships/slide" Target="slide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" Target="slide8.xml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hyperlink" Target="http://pictures-full.org/wall/foto/img/f2fe6d702b77b98ddadd644bf7931f59.jpg" TargetMode="External"/><Relationship Id="rId13" Type="http://schemas.openxmlformats.org/officeDocument/2006/relationships/hyperlink" Target="http://www.world-globe.ru/files/flags/slovakia_l.png" TargetMode="External"/><Relationship Id="rId3" Type="http://schemas.openxmlformats.org/officeDocument/2006/relationships/hyperlink" Target="http://czech-rurepublic-gb.ru/wp-content/gallery/kafedralnyj-sobor-svyatogo-vitta/czech11105.jpg" TargetMode="External"/><Relationship Id="rId7" Type="http://schemas.openxmlformats.org/officeDocument/2006/relationships/hyperlink" Target="http://www.bspu.by/teacher/Maliugin/Ancient1/Ludi/cro-magnon.gif" TargetMode="External"/><Relationship Id="rId12" Type="http://schemas.openxmlformats.org/officeDocument/2006/relationships/hyperlink" Target="http://www.world-globe.ru/files/flags/czech-republic_l.png" TargetMode="External"/><Relationship Id="rId2" Type="http://schemas.openxmlformats.org/officeDocument/2006/relationships/hyperlink" Target="http://www.strani.ru/st/vev/vev.JPG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antropogenez.ru/uploads/tx_antropedia/ris._3.19._Sapiens.jpg" TargetMode="External"/><Relationship Id="rId11" Type="http://schemas.openxmlformats.org/officeDocument/2006/relationships/hyperlink" Target="http://www.world-globe.ru/files/flags/poland_l.png" TargetMode="External"/><Relationship Id="rId5" Type="http://schemas.openxmlformats.org/officeDocument/2006/relationships/hyperlink" Target="http://fb.ru/misc/i/gallery/30592/817846.jpg" TargetMode="External"/><Relationship Id="rId10" Type="http://schemas.openxmlformats.org/officeDocument/2006/relationships/hyperlink" Target="http://333v.ru/uploads/cf/cfa9fe27c54c2e40607966f301424df8.jpg" TargetMode="External"/><Relationship Id="rId4" Type="http://schemas.openxmlformats.org/officeDocument/2006/relationships/hyperlink" Target="http://static.panoramio.com/photos/large/96309865.jpg" TargetMode="External"/><Relationship Id="rId9" Type="http://schemas.openxmlformats.org/officeDocument/2006/relationships/hyperlink" Target="http://static.tonkosti.ru/images/b/bf/%D0%97%D0%B0%D0%BC%D0%BE%D0%BA_%D0%94%D1%80%D0%B0%D0%BA%D1%83%D0%BB%D1%8B_%D0%B2_%D0%A2%D1%80%D0%B0%D0%BD%D1%81%D0%B8%D0%BB%D1%8C%D0%B2%D0%B0%D0%BD%D0%B8%D0%B8.jpg" TargetMode="Externa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hyperlink" Target="http://www.world-globe.ru/files/flags/montenegro_l.png" TargetMode="External"/><Relationship Id="rId13" Type="http://schemas.openxmlformats.org/officeDocument/2006/relationships/hyperlink" Target="http://ic.pics.livejournal.com/katriona_cat/14352497/46701/46701_original.jpg" TargetMode="External"/><Relationship Id="rId3" Type="http://schemas.openxmlformats.org/officeDocument/2006/relationships/hyperlink" Target="http://www.world-globe.ru/files/flags/romania_l.png" TargetMode="External"/><Relationship Id="rId7" Type="http://schemas.openxmlformats.org/officeDocument/2006/relationships/hyperlink" Target="http://www.world-globe.ru/files/flags/serbia_l.png" TargetMode="External"/><Relationship Id="rId12" Type="http://schemas.openxmlformats.org/officeDocument/2006/relationships/hyperlink" Target="http://travelask.ru/system/images/files/000/035/976/wysiwyg/650eb0acc6f786aaa8b3392d21cb6876.jpg?1429007763" TargetMode="External"/><Relationship Id="rId17" Type="http://schemas.openxmlformats.org/officeDocument/2006/relationships/hyperlink" Target="http://lichnosti.net/photos/1975/quotes/8_51f29bff741b2.jpg" TargetMode="External"/><Relationship Id="rId2" Type="http://schemas.openxmlformats.org/officeDocument/2006/relationships/hyperlink" Target="http://www.world-globe.ru/files/flags/hungary_l.png" TargetMode="External"/><Relationship Id="rId16" Type="http://schemas.openxmlformats.org/officeDocument/2006/relationships/hyperlink" Target="http://cs623431.vk.me/v623431955/2e9af/ckConA3rOv0.jpg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world-globe.ru/files/flags/macedonia_l.png" TargetMode="External"/><Relationship Id="rId11" Type="http://schemas.openxmlformats.org/officeDocument/2006/relationships/hyperlink" Target="http://www.world-globe.ru/files/flags/croatia_l.png" TargetMode="External"/><Relationship Id="rId5" Type="http://schemas.openxmlformats.org/officeDocument/2006/relationships/hyperlink" Target="http://www.world-globe.ru/files/flags/bulgaria_l.png" TargetMode="External"/><Relationship Id="rId15" Type="http://schemas.openxmlformats.org/officeDocument/2006/relationships/hyperlink" Target="http://www.turspeak.ru/sites/default/files/imagecache/full/vysoke_tatry_1.jpg" TargetMode="External"/><Relationship Id="rId10" Type="http://schemas.openxmlformats.org/officeDocument/2006/relationships/hyperlink" Target="http://www.world-globe.ru/files/flags/slovenia_l.png" TargetMode="External"/><Relationship Id="rId4" Type="http://schemas.openxmlformats.org/officeDocument/2006/relationships/hyperlink" Target="http://www.world-globe.ru/files/flags/albania_l.png" TargetMode="External"/><Relationship Id="rId9" Type="http://schemas.openxmlformats.org/officeDocument/2006/relationships/hyperlink" Target="http://www.world-globe.ru/files/flags/bosnia_l.png" TargetMode="External"/><Relationship Id="rId14" Type="http://schemas.openxmlformats.org/officeDocument/2006/relationships/hyperlink" Target="http://www.nice-places.com/data/articles/gallery/715/11979_850.jpg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Блок-схема: перфолента 3"/>
          <p:cNvSpPr/>
          <p:nvPr/>
        </p:nvSpPr>
        <p:spPr>
          <a:xfrm>
            <a:off x="325226" y="30572"/>
            <a:ext cx="5256584" cy="1952137"/>
          </a:xfrm>
          <a:prstGeom prst="flowChartPunchedTap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Какой город расположен на реке Темзе?</a:t>
            </a:r>
            <a:endParaRPr lang="ru-RU" sz="2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Блок-схема: перфолента 4"/>
          <p:cNvSpPr/>
          <p:nvPr/>
        </p:nvSpPr>
        <p:spPr>
          <a:xfrm>
            <a:off x="300136" y="3284984"/>
            <a:ext cx="5256584" cy="2060258"/>
          </a:xfrm>
          <a:prstGeom prst="flowChartPunchedTape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какой стране расположен крупный курортный  район – Лазурный берег?</a:t>
            </a:r>
            <a:endParaRPr lang="ru-RU" sz="2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Двойная волна 6"/>
          <p:cNvSpPr/>
          <p:nvPr/>
        </p:nvSpPr>
        <p:spPr>
          <a:xfrm>
            <a:off x="3347864" y="1628800"/>
            <a:ext cx="5400600" cy="1656184"/>
          </a:xfrm>
          <a:prstGeom prst="doubleWave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какой стране практически однородный состав населения- более 90%?</a:t>
            </a:r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Выноска-облако 1"/>
          <p:cNvSpPr/>
          <p:nvPr/>
        </p:nvSpPr>
        <p:spPr>
          <a:xfrm>
            <a:off x="5746350" y="142545"/>
            <a:ext cx="3419872" cy="1342239"/>
          </a:xfrm>
          <a:prstGeom prst="cloudCallou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Вспомните… </a:t>
            </a:r>
            <a:endParaRPr lang="ru-RU" sz="2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Двойная волна 2"/>
          <p:cNvSpPr/>
          <p:nvPr/>
        </p:nvSpPr>
        <p:spPr>
          <a:xfrm>
            <a:off x="3347864" y="5085184"/>
            <a:ext cx="5400600" cy="1530879"/>
          </a:xfrm>
          <a:prstGeom prst="doubleWave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Сколько стран входит в состав  Западной Европы?</a:t>
            </a:r>
            <a:endParaRPr lang="ru-RU" sz="2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ятно 1 5"/>
          <p:cNvSpPr/>
          <p:nvPr/>
        </p:nvSpPr>
        <p:spPr>
          <a:xfrm>
            <a:off x="4972010" y="-711459"/>
            <a:ext cx="4968552" cy="3168351"/>
          </a:xfrm>
          <a:prstGeom prst="irregularSeal1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Молодцы</a:t>
            </a:r>
            <a:endParaRPr lang="ru-RU" sz="3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07504" y="5345242"/>
            <a:ext cx="3672408" cy="1396126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Автор презентации: </a:t>
            </a:r>
          </a:p>
          <a:p>
            <a:pPr algn="ctr"/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Учитель биологии и географии МАОУ СОШ №1 г. Заводоуковска</a:t>
            </a:r>
          </a:p>
          <a:p>
            <a:pPr algn="ctr"/>
            <a:r>
              <a:rPr lang="ru-RU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Янтыкова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Елена </a:t>
            </a:r>
            <a:r>
              <a:rPr lang="ru-RU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Ринатовна</a:t>
            </a: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139388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Скругленный прямоугольник 3"/>
          <p:cNvSpPr/>
          <p:nvPr/>
        </p:nvSpPr>
        <p:spPr>
          <a:xfrm>
            <a:off x="3131840" y="5949280"/>
            <a:ext cx="6012160" cy="90872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Кафедральный собор святого Витта</a:t>
            </a:r>
          </a:p>
        </p:txBody>
      </p:sp>
      <p:pic>
        <p:nvPicPr>
          <p:cNvPr id="1034" name="Picture 1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Скругленный прямоугольник 5"/>
          <p:cNvSpPr/>
          <p:nvPr/>
        </p:nvSpPr>
        <p:spPr>
          <a:xfrm>
            <a:off x="4283968" y="6093296"/>
            <a:ext cx="4860032" cy="7647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Карловы Вары </a:t>
            </a:r>
          </a:p>
        </p:txBody>
      </p:sp>
    </p:spTree>
    <p:extLst>
      <p:ext uri="{BB962C8B-B14F-4D97-AF65-F5344CB8AC3E}">
        <p14:creationId xmlns:p14="http://schemas.microsoft.com/office/powerpoint/2010/main" xmlns="" val="39190924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Скругленный прямоугольник 5"/>
          <p:cNvSpPr/>
          <p:nvPr/>
        </p:nvSpPr>
        <p:spPr>
          <a:xfrm>
            <a:off x="4716016" y="6008562"/>
            <a:ext cx="4427984" cy="83671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Кроманьонец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355976" y="0"/>
            <a:ext cx="4788024" cy="68452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9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16999" y="3729758"/>
            <a:ext cx="4355976" cy="31282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355976" cy="39330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3075" name="Picture 3" descr="C:\Users\User\Downloads\motto.net.ua-53853.jpg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Скругленный прямоугольник 3"/>
          <p:cNvSpPr/>
          <p:nvPr/>
        </p:nvSpPr>
        <p:spPr>
          <a:xfrm>
            <a:off x="4716016" y="6021288"/>
            <a:ext cx="4427984" cy="82398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Карпатские горы 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16999" y="0"/>
            <a:ext cx="9160999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Скругленный прямоугольник 4"/>
          <p:cNvSpPr/>
          <p:nvPr/>
        </p:nvSpPr>
        <p:spPr>
          <a:xfrm>
            <a:off x="4374649" y="6008562"/>
            <a:ext cx="4788024" cy="83671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Замок 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Бран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9910898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73209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274638"/>
            <a:ext cx="8147248" cy="4522514"/>
          </a:xfrm>
        </p:spPr>
        <p:txBody>
          <a:bodyPr>
            <a:noAutofit/>
          </a:bodyPr>
          <a:lstStyle/>
          <a:p>
            <a:r>
              <a:rPr lang="ru-RU" sz="8800" b="1" dirty="0" smtClean="0">
                <a:ln w="38100">
                  <a:solidFill>
                    <a:srgbClr val="FF0000"/>
                  </a:solidFill>
                  <a:prstDash val="solid"/>
                  <a:miter lim="800000"/>
                </a:ln>
                <a:solidFill>
                  <a:srgbClr val="FFFF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Страны Восточной Европы</a:t>
            </a:r>
            <a:endParaRPr lang="ru-RU" sz="8800" b="1" dirty="0">
              <a:ln w="38100">
                <a:solidFill>
                  <a:srgbClr val="FF0000"/>
                </a:solidFill>
                <a:prstDash val="solid"/>
                <a:miter lim="800000"/>
              </a:ln>
              <a:solidFill>
                <a:srgbClr val="FFFF00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5940152" y="6021288"/>
            <a:ext cx="3203848" cy="83671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Будапешт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Венгрия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977494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6084168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548680"/>
          </a:xfrm>
          <a:solidFill>
            <a:srgbClr val="FFFF00"/>
          </a:solidFill>
        </p:spPr>
        <p:txBody>
          <a:bodyPr>
            <a:noAutofit/>
          </a:bodyPr>
          <a:lstStyle/>
          <a:p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Страны Восточной Европы:</a:t>
            </a:r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6228184" y="620688"/>
            <a:ext cx="2664296" cy="36004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Польша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6228184" y="1052736"/>
            <a:ext cx="2664296" cy="36004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Чехия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6228184" y="1484784"/>
            <a:ext cx="2663044" cy="36004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Словакия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6228184" y="1947174"/>
            <a:ext cx="2679521" cy="32969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Венгрия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6228184" y="2367517"/>
            <a:ext cx="2679521" cy="3414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Румыния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6228185" y="2852936"/>
            <a:ext cx="2663044" cy="360040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Албания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6228184" y="3304583"/>
            <a:ext cx="2663045" cy="385012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Болгария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6228184" y="3790836"/>
            <a:ext cx="2679521" cy="324036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Македония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6228184" y="4255950"/>
            <a:ext cx="2663044" cy="360040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Сербия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6228185" y="4725145"/>
            <a:ext cx="2637643" cy="360040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Черногория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6228183" y="5163465"/>
            <a:ext cx="2637645" cy="648072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Босния и Герцеговина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6215481" y="5949279"/>
            <a:ext cx="2675747" cy="312803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Словения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6215481" y="6381328"/>
            <a:ext cx="2675747" cy="332275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Хорватия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023500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/>
          <p:cNvSpPr/>
          <p:nvPr/>
        </p:nvSpPr>
        <p:spPr>
          <a:xfrm>
            <a:off x="241300" y="1304925"/>
            <a:ext cx="8713788" cy="79216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Особенности географического положения</a:t>
            </a: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2051050" y="260350"/>
            <a:ext cx="4897438" cy="72072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Что мы узнаем?</a:t>
            </a: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241300" y="2349500"/>
            <a:ext cx="8678863" cy="79216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Особенности рельефа, климата, внутренних вод</a:t>
            </a: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241300" y="3357563"/>
            <a:ext cx="8651875" cy="100806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Разнообразие населения и их </a:t>
            </a:r>
          </a:p>
          <a:p>
            <a:pPr algn="ctr">
              <a:defRPr/>
            </a:pP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хозяйственную деятельность.</a:t>
            </a:r>
          </a:p>
        </p:txBody>
      </p:sp>
      <p:sp>
        <p:nvSpPr>
          <p:cNvPr id="2" name="Скругленный прямоугольник 1"/>
          <p:cNvSpPr/>
          <p:nvPr/>
        </p:nvSpPr>
        <p:spPr>
          <a:xfrm>
            <a:off x="2073275" y="4652963"/>
            <a:ext cx="4905375" cy="720725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Чему мы научимся?</a:t>
            </a: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241300" y="5661025"/>
            <a:ext cx="8651875" cy="914400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Характеризовать 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страны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6319106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8" grpId="0" animBg="1"/>
      <p:bldP spid="5" grpId="0" animBg="1"/>
      <p:bldP spid="2" grpId="0" animBg="1"/>
      <p:bldP spid="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Скругленный прямоугольник 19"/>
          <p:cNvSpPr/>
          <p:nvPr/>
        </p:nvSpPr>
        <p:spPr>
          <a:xfrm>
            <a:off x="199782" y="1979367"/>
            <a:ext cx="2656202" cy="40551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Прага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179512" y="74567"/>
            <a:ext cx="2664296" cy="36004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Польша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99782" y="1484784"/>
            <a:ext cx="2664296" cy="36004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Чехия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179512" y="2852936"/>
            <a:ext cx="2663044" cy="36004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Словакия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171636" y="4255950"/>
            <a:ext cx="2670920" cy="32969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Венгрия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180764" y="5515496"/>
            <a:ext cx="2679521" cy="3414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Румыния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4067944" y="107922"/>
            <a:ext cx="2663044" cy="360040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Албания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4087488" y="846344"/>
            <a:ext cx="2663045" cy="385012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Болгария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4087488" y="1655331"/>
            <a:ext cx="2679521" cy="324036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Македония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4067944" y="2384884"/>
            <a:ext cx="2663045" cy="360040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Сербия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4067945" y="3212976"/>
            <a:ext cx="2663044" cy="360040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Черногория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4067944" y="3937576"/>
            <a:ext cx="2663044" cy="648072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Босния и Герцеговина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4067945" y="4978040"/>
            <a:ext cx="2675746" cy="358304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Словения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4067945" y="5765426"/>
            <a:ext cx="2663044" cy="332275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Хорватия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6767009" y="107922"/>
            <a:ext cx="2376991" cy="360040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Тирана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427984" y="1655331"/>
            <a:ext cx="4699762" cy="36279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Скругленный прямоугольник 18"/>
          <p:cNvSpPr/>
          <p:nvPr/>
        </p:nvSpPr>
        <p:spPr>
          <a:xfrm>
            <a:off x="185064" y="545692"/>
            <a:ext cx="2670920" cy="34615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Варшава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947215" y="1810452"/>
            <a:ext cx="5160943" cy="34437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" name="Скругленный прямоугольник 20"/>
          <p:cNvSpPr/>
          <p:nvPr/>
        </p:nvSpPr>
        <p:spPr>
          <a:xfrm>
            <a:off x="199782" y="3392996"/>
            <a:ext cx="2642774" cy="39604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Братислава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908311" y="1995504"/>
            <a:ext cx="5238750" cy="3495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973542" y="2159441"/>
            <a:ext cx="5139693" cy="31762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" name="Скругленный прямоугольник 21"/>
          <p:cNvSpPr/>
          <p:nvPr/>
        </p:nvSpPr>
        <p:spPr>
          <a:xfrm>
            <a:off x="199782" y="4799880"/>
            <a:ext cx="2664296" cy="35731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Будапешт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5" name="Picture 7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905911" y="2006374"/>
            <a:ext cx="5238089" cy="32478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" name="Скругленный прямоугольник 22"/>
          <p:cNvSpPr/>
          <p:nvPr/>
        </p:nvSpPr>
        <p:spPr>
          <a:xfrm>
            <a:off x="171636" y="6097701"/>
            <a:ext cx="2692442" cy="35563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Бухарест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6" name="Picture 8"/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1968533"/>
            <a:ext cx="3778795" cy="31721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7" name="Picture 9"/>
          <p:cNvPicPr>
            <a:picLocks noChangeAspect="1" noChangeArrowheads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1968533"/>
            <a:ext cx="3923928" cy="3143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" name="Скругленный прямоугольник 23"/>
          <p:cNvSpPr/>
          <p:nvPr/>
        </p:nvSpPr>
        <p:spPr>
          <a:xfrm>
            <a:off x="6750533" y="846344"/>
            <a:ext cx="2393467" cy="385012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София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Скругленный прямоугольник 24"/>
          <p:cNvSpPr/>
          <p:nvPr/>
        </p:nvSpPr>
        <p:spPr>
          <a:xfrm>
            <a:off x="6767009" y="1655331"/>
            <a:ext cx="2376991" cy="324036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Скопье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8" name="Picture 10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2244941"/>
            <a:ext cx="3923928" cy="28957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" name="Скругленный прямоугольник 25"/>
          <p:cNvSpPr/>
          <p:nvPr/>
        </p:nvSpPr>
        <p:spPr>
          <a:xfrm>
            <a:off x="6767009" y="2384884"/>
            <a:ext cx="2376991" cy="360040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Белград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9" name="Picture 11"/>
          <p:cNvPicPr>
            <a:picLocks noChangeAspect="1" noChangeArrowheads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31172" y="2171291"/>
            <a:ext cx="3932639" cy="31622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" name="Скругленный прямоугольник 26"/>
          <p:cNvSpPr/>
          <p:nvPr/>
        </p:nvSpPr>
        <p:spPr>
          <a:xfrm>
            <a:off x="6730988" y="3212976"/>
            <a:ext cx="2413012" cy="360040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етине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60" name="Picture 12"/>
          <p:cNvPicPr>
            <a:picLocks noChangeAspect="1" noChangeArrowheads="1"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77377" y="2329359"/>
            <a:ext cx="3978844" cy="2619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Скругленный прямоугольник 1"/>
          <p:cNvSpPr/>
          <p:nvPr/>
        </p:nvSpPr>
        <p:spPr>
          <a:xfrm>
            <a:off x="6750533" y="3937576"/>
            <a:ext cx="2393467" cy="648072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Сараево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2359161"/>
            <a:ext cx="4001304" cy="2619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13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1927" y="2244941"/>
            <a:ext cx="4023880" cy="2619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Скругленный прямоугольник 2"/>
          <p:cNvSpPr/>
          <p:nvPr/>
        </p:nvSpPr>
        <p:spPr>
          <a:xfrm>
            <a:off x="6730989" y="4978536"/>
            <a:ext cx="2413011" cy="357808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Любляна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6730989" y="5765426"/>
            <a:ext cx="2413011" cy="332275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Загреб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14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6961" y="2263328"/>
            <a:ext cx="3876966" cy="2619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35340037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6" dur="1000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8" dur="10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3" dur="1000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5" dur="10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0" dur="1000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2" dur="1000"/>
                                        <p:tgtEl>
                                          <p:spTgt spid="20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7" dur="1000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9" dur="1000"/>
                                        <p:tgtEl>
                                          <p:spTgt spid="20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84" dur="1000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6" dur="1000"/>
                                        <p:tgtEl>
                                          <p:spTgt spid="20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1" dur="1000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1000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03" dur="10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3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4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8" dur="1000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1000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20" dur="1000"/>
                                        <p:tgtEl>
                                          <p:spTgt spid="20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0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1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2" fill="hold">
                      <p:stCondLst>
                        <p:cond delay="indefinite"/>
                      </p:stCondLst>
                      <p:childTnLst>
                        <p:par>
                          <p:cTn id="133" fill="hold">
                            <p:stCondLst>
                              <p:cond delay="0"/>
                            </p:stCondLst>
                            <p:childTnLst>
                              <p:par>
                                <p:cTn id="134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35" dur="1000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1000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37" dur="1000"/>
                                        <p:tgtEl>
                                          <p:spTgt spid="20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7" dur="500" fill="hold"/>
                                        <p:tgtEl>
                                          <p:spTgt spid="20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8" dur="500" fill="hold"/>
                                        <p:tgtEl>
                                          <p:spTgt spid="20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9" fill="hold">
                      <p:stCondLst>
                        <p:cond delay="indefinite"/>
                      </p:stCondLst>
                      <p:childTnLst>
                        <p:par>
                          <p:cTn id="150" fill="hold">
                            <p:stCondLst>
                              <p:cond delay="0"/>
                            </p:stCondLst>
                            <p:childTnLst>
                              <p:par>
                                <p:cTn id="151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52" dur="1000"/>
                                        <p:tgtEl>
                                          <p:spTgt spid="20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3" dur="1000"/>
                                        <p:tgtEl>
                                          <p:spTgt spid="20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54" dur="1000"/>
                                        <p:tgtEl>
                                          <p:spTgt spid="20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0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6" fill="hold">
                      <p:stCondLst>
                        <p:cond delay="indefinite"/>
                      </p:stCondLst>
                      <p:childTnLst>
                        <p:par>
                          <p:cTn id="157" fill="hold">
                            <p:stCondLst>
                              <p:cond delay="0"/>
                            </p:stCondLst>
                            <p:childTnLst>
                              <p:par>
                                <p:cTn id="15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4" dur="500" fill="hold"/>
                                        <p:tgtEl>
                                          <p:spTgt spid="20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5" dur="500" fill="hold"/>
                                        <p:tgtEl>
                                          <p:spTgt spid="20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6" fill="hold">
                      <p:stCondLst>
                        <p:cond delay="indefinite"/>
                      </p:stCondLst>
                      <p:childTnLst>
                        <p:par>
                          <p:cTn id="167" fill="hold">
                            <p:stCondLst>
                              <p:cond delay="0"/>
                            </p:stCondLst>
                            <p:childTnLst>
                              <p:par>
                                <p:cTn id="168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69" dur="1000"/>
                                        <p:tgtEl>
                                          <p:spTgt spid="20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0" dur="1000"/>
                                        <p:tgtEl>
                                          <p:spTgt spid="20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71" dur="1000"/>
                                        <p:tgtEl>
                                          <p:spTgt spid="20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0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3" fill="hold">
                      <p:stCondLst>
                        <p:cond delay="indefinite"/>
                      </p:stCondLst>
                      <p:childTnLst>
                        <p:par>
                          <p:cTn id="174" fill="hold">
                            <p:stCondLst>
                              <p:cond delay="0"/>
                            </p:stCondLst>
                            <p:childTnLst>
                              <p:par>
                                <p:cTn id="17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7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8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3" fill="hold">
                      <p:stCondLst>
                        <p:cond delay="indefinite"/>
                      </p:stCondLst>
                      <p:childTnLst>
                        <p:par>
                          <p:cTn id="184" fill="hold">
                            <p:stCondLst>
                              <p:cond delay="0"/>
                            </p:stCondLst>
                            <p:childTnLst>
                              <p:par>
                                <p:cTn id="185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86" dur="1000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7" dur="1000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88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0" fill="hold">
                      <p:stCondLst>
                        <p:cond delay="indefinite"/>
                      </p:stCondLst>
                      <p:childTnLst>
                        <p:par>
                          <p:cTn id="191" fill="hold">
                            <p:stCondLst>
                              <p:cond delay="0"/>
                            </p:stCondLst>
                            <p:childTnLst>
                              <p:par>
                                <p:cTn id="19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8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9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0" fill="hold">
                      <p:stCondLst>
                        <p:cond delay="indefinite"/>
                      </p:stCondLst>
                      <p:childTnLst>
                        <p:par>
                          <p:cTn id="201" fill="hold">
                            <p:stCondLst>
                              <p:cond delay="0"/>
                            </p:stCondLst>
                            <p:childTnLst>
                              <p:par>
                                <p:cTn id="202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03" dur="1000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4" dur="1000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05" dur="1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7" fill="hold">
                      <p:stCondLst>
                        <p:cond delay="indefinite"/>
                      </p:stCondLst>
                      <p:childTnLst>
                        <p:par>
                          <p:cTn id="208" fill="hold">
                            <p:stCondLst>
                              <p:cond delay="0"/>
                            </p:stCondLst>
                            <p:childTnLst>
                              <p:par>
                                <p:cTn id="20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1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2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7" fill="hold">
                      <p:stCondLst>
                        <p:cond delay="indefinite"/>
                      </p:stCondLst>
                      <p:childTnLst>
                        <p:par>
                          <p:cTn id="218" fill="hold">
                            <p:stCondLst>
                              <p:cond delay="0"/>
                            </p:stCondLst>
                            <p:childTnLst>
                              <p:par>
                                <p:cTn id="219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20" dur="1000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1" dur="1000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22" dur="10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18" grpId="0" animBg="1"/>
      <p:bldP spid="19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" grpId="0" animBg="1"/>
      <p:bldP spid="3" grpId="0" animBg="1"/>
      <p:bldP spid="9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План описания страны: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5148064" y="1607967"/>
            <a:ext cx="3384376" cy="1224136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 action="ppaction://hlinksldjump"/>
              </a:rPr>
              <a:t>Словакия</a:t>
            </a:r>
            <a:r>
              <a:rPr lang="ru-RU" sz="4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48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dirty="0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755576" y="3298012"/>
            <a:ext cx="3312368" cy="1224136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3" action="ppaction://hlinksldjump"/>
              </a:rPr>
              <a:t>Венгрия</a:t>
            </a:r>
            <a:r>
              <a:rPr lang="ru-RU" sz="4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44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dirty="0"/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755576" y="1607096"/>
            <a:ext cx="3312368" cy="1224136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4" action="ppaction://hlinksldjump"/>
              </a:rPr>
              <a:t>Чехия</a:t>
            </a:r>
            <a:endParaRPr lang="ru-RU" sz="48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251520" y="4797152"/>
            <a:ext cx="5544616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Физическая карта Европы – стр.42-43;</a:t>
            </a:r>
          </a:p>
          <a:p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Карта природных зон и климата – стр.41;</a:t>
            </a:r>
          </a:p>
          <a:p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Карта строения земной коры – стр.4-5; </a:t>
            </a:r>
          </a:p>
          <a:p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Плотность населения и народы – стр. 18-19</a:t>
            </a:r>
          </a:p>
          <a:p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Политическая карта  Европы – стр.44;</a:t>
            </a:r>
          </a:p>
          <a:p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Карта населения и хозяйства – стр.45. 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5148064" y="3298012"/>
            <a:ext cx="3384376" cy="1224136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5" action="ppaction://hlinksldjump"/>
              </a:rPr>
              <a:t>Румыния</a:t>
            </a:r>
            <a:endParaRPr lang="ru-RU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438134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7" name="Picture 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1706"/>
            <a:ext cx="9144000" cy="68562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Скругленный прямоугольник 2"/>
          <p:cNvSpPr/>
          <p:nvPr/>
        </p:nvSpPr>
        <p:spPr>
          <a:xfrm>
            <a:off x="5940152" y="5877272"/>
            <a:ext cx="3203848" cy="980728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3200" dirty="0" err="1">
                <a:latin typeface="Times New Roman" panose="02020603050405020304" pitchFamily="18" charset="0"/>
                <a:cs typeface="Times New Roman" panose="02020603050405020304" pitchFamily="18" charset="0"/>
                <a:hlinkClick r:id="rId3" action="ppaction://hlinksldjump"/>
              </a:rPr>
              <a:t>Egerszalok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96947457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9143999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Скругленный прямоугольник 1"/>
          <p:cNvSpPr/>
          <p:nvPr/>
        </p:nvSpPr>
        <p:spPr>
          <a:xfrm>
            <a:off x="6156176" y="5661248"/>
            <a:ext cx="2987824" cy="1196752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3200" dirty="0" err="1">
                <a:latin typeface="Times New Roman" panose="02020603050405020304" pitchFamily="18" charset="0"/>
                <a:cs typeface="Times New Roman" panose="02020603050405020304" pitchFamily="18" charset="0"/>
                <a:hlinkClick r:id="rId3" action="ppaction://hlinksldjump"/>
              </a:rPr>
              <a:t>Moravský</a:t>
            </a:r>
            <a:r>
              <a:rPr lang="de-DE" sz="3200" dirty="0">
                <a:latin typeface="Times New Roman" panose="02020603050405020304" pitchFamily="18" charset="0"/>
                <a:cs typeface="Times New Roman" panose="02020603050405020304" pitchFamily="18" charset="0"/>
                <a:hlinkClick r:id="rId3" action="ppaction://hlinksldjump"/>
              </a:rPr>
              <a:t> </a:t>
            </a:r>
            <a:r>
              <a:rPr lang="de-DE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  <a:hlinkClick r:id="rId3" action="ppaction://hlinksldjump"/>
              </a:rPr>
              <a:t>kras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3" action="ppaction://hlinksldjump"/>
              </a:rPr>
              <a:t>, Чехия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8111730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Скругленный прямоугольник 1"/>
          <p:cNvSpPr/>
          <p:nvPr/>
        </p:nvSpPr>
        <p:spPr>
          <a:xfrm>
            <a:off x="5580112" y="5373216"/>
            <a:ext cx="3563888" cy="148478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Деменовская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ледяная 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пещера, Словакия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107" name="Picture 1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15225" y="0"/>
            <a:ext cx="9143999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Скругленный прямоугольник 2"/>
          <p:cNvSpPr/>
          <p:nvPr/>
        </p:nvSpPr>
        <p:spPr>
          <a:xfrm>
            <a:off x="5580112" y="6021288"/>
            <a:ext cx="3563887" cy="836712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4" action="ppaction://hlinksldjump"/>
              </a:rPr>
              <a:t>Татры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xmlns="" val="44786693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1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1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51840" cy="68562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Скругленный прямоугольник 1"/>
          <p:cNvSpPr/>
          <p:nvPr/>
        </p:nvSpPr>
        <p:spPr>
          <a:xfrm>
            <a:off x="6084168" y="5661248"/>
            <a:ext cx="3059832" cy="1196752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3200" dirty="0" err="1">
                <a:latin typeface="Times New Roman" panose="02020603050405020304" pitchFamily="18" charset="0"/>
                <a:cs typeface="Times New Roman" panose="02020603050405020304" pitchFamily="18" charset="0"/>
                <a:hlinkClick r:id="rId3" action="ppaction://hlinksldjump"/>
              </a:rPr>
              <a:t>Platoul</a:t>
            </a:r>
            <a:r>
              <a:rPr lang="de-DE" sz="3200" dirty="0">
                <a:latin typeface="Times New Roman" panose="02020603050405020304" pitchFamily="18" charset="0"/>
                <a:cs typeface="Times New Roman" panose="02020603050405020304" pitchFamily="18" charset="0"/>
                <a:hlinkClick r:id="rId3" action="ppaction://hlinksldjump"/>
              </a:rPr>
              <a:t> </a:t>
            </a:r>
            <a:r>
              <a:rPr lang="de-DE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  <a:hlinkClick r:id="rId3" action="ppaction://hlinksldjump"/>
              </a:rPr>
              <a:t>Bucegi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3" action="ppaction://hlinksldjump"/>
              </a:rPr>
              <a:t>, Румыния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8469233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Блок-схема: перфолента 3"/>
          <p:cNvSpPr/>
          <p:nvPr/>
        </p:nvSpPr>
        <p:spPr>
          <a:xfrm>
            <a:off x="179512" y="0"/>
            <a:ext cx="6120680" cy="2636912"/>
          </a:xfrm>
          <a:prstGeom prst="flowChartPunchedTap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09537" lvl="0" algn="ctr" fontAlgn="base">
              <a:spcBef>
                <a:spcPts val="300"/>
              </a:spcBef>
              <a:spcAft>
                <a:spcPct val="0"/>
              </a:spcAft>
              <a:buClr>
                <a:srgbClr val="0BD0D9"/>
              </a:buClr>
            </a:pPr>
            <a:r>
              <a:rPr lang="ru-RU" altLang="ru-RU" sz="28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Какие реки берут начало в Восточной Европе? Самая длинная река? </a:t>
            </a:r>
            <a:endParaRPr lang="ru-RU" altLang="ru-RU" sz="28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Блок-схема: перфолента 4"/>
          <p:cNvSpPr/>
          <p:nvPr/>
        </p:nvSpPr>
        <p:spPr>
          <a:xfrm>
            <a:off x="179512" y="4581128"/>
            <a:ext cx="6120680" cy="2213437"/>
          </a:xfrm>
          <a:prstGeom prst="flowChartPunchedTape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чем отличие рельефа в южной и северной частях Восточной Европы?</a:t>
            </a:r>
            <a:endParaRPr lang="ru-RU" sz="2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Двойная волна 6"/>
          <p:cNvSpPr/>
          <p:nvPr/>
        </p:nvSpPr>
        <p:spPr>
          <a:xfrm>
            <a:off x="3035460" y="2633391"/>
            <a:ext cx="5917740" cy="1872208"/>
          </a:xfrm>
          <a:prstGeom prst="doubleWave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09537" lvl="0" algn="ctr" fontAlgn="base">
              <a:spcBef>
                <a:spcPts val="300"/>
              </a:spcBef>
              <a:spcAft>
                <a:spcPct val="0"/>
              </a:spcAft>
              <a:buClr>
                <a:srgbClr val="0BD0D9"/>
              </a:buClr>
            </a:pPr>
            <a:r>
              <a:rPr lang="ru-RU" altLang="ru-RU" sz="28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Перечислите южные страны  Восточной Европы? </a:t>
            </a:r>
            <a:endParaRPr lang="ru-RU" altLang="ru-RU" sz="28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Выноска-облако 7"/>
          <p:cNvSpPr/>
          <p:nvPr/>
        </p:nvSpPr>
        <p:spPr>
          <a:xfrm>
            <a:off x="6156176" y="260648"/>
            <a:ext cx="3078088" cy="1440160"/>
          </a:xfrm>
          <a:prstGeom prst="cloudCallou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Всё запомнили?</a:t>
            </a:r>
            <a:endParaRPr lang="ru-RU" sz="2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ятно 1 1"/>
          <p:cNvSpPr/>
          <p:nvPr/>
        </p:nvSpPr>
        <p:spPr>
          <a:xfrm>
            <a:off x="5580112" y="-675456"/>
            <a:ext cx="4383360" cy="3707124"/>
          </a:xfrm>
          <a:prstGeom prst="irregularSeal1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Молодцы</a:t>
            </a:r>
            <a:endParaRPr lang="ru-RU" sz="3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8997746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4212" y="116632"/>
            <a:ext cx="7991476" cy="855439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ru-RU" sz="8000" dirty="0" smtClean="0">
                <a:solidFill>
                  <a:schemeClr val="accent6">
                    <a:lumMod val="75000"/>
                  </a:schemeClr>
                </a:solidFill>
                <a:latin typeface="Mistral" pitchFamily="66" charset="0"/>
              </a:rPr>
              <a:t>Домашнее  задание:</a:t>
            </a:r>
            <a:endParaRPr lang="ru-RU" sz="8000" dirty="0">
              <a:solidFill>
                <a:schemeClr val="accent6">
                  <a:lumMod val="75000"/>
                </a:schemeClr>
              </a:solidFill>
              <a:latin typeface="Mistral" pitchFamily="66" charset="0"/>
            </a:endParaRP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2124075" y="1268760"/>
            <a:ext cx="6551613" cy="1728191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П.56, вопрос №2 стр.283- письменно;</a:t>
            </a:r>
          </a:p>
          <a:p>
            <a:pPr algn="ctr">
              <a:defRPr/>
            </a:pPr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28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к.к</a:t>
            </a:r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.- границы стран, выучить столицы.</a:t>
            </a: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2137350" y="5028391"/>
            <a:ext cx="6551613" cy="1296764"/>
          </a:xfrm>
          <a:prstGeom prst="round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alt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Достопримечательности стран Восточной Европы.</a:t>
            </a:r>
            <a:endParaRPr lang="ru-RU" altLang="ru-RU" sz="2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2124075" y="3356992"/>
            <a:ext cx="6551613" cy="1368152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Объясните расположение курортных зон в Румынии и Болгарии.</a:t>
            </a:r>
            <a:endParaRPr lang="ru-RU" sz="2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123825" y="1268761"/>
            <a:ext cx="1346200" cy="1728190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Всем</a:t>
            </a: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123825" y="3356992"/>
            <a:ext cx="1346200" cy="1368152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*</a:t>
            </a: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148431" y="5013325"/>
            <a:ext cx="1296988" cy="1296764"/>
          </a:xfrm>
          <a:prstGeom prst="round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желанию</a:t>
            </a:r>
          </a:p>
        </p:txBody>
      </p:sp>
      <p:sp>
        <p:nvSpPr>
          <p:cNvPr id="13" name="Стрелка вправо 12"/>
          <p:cNvSpPr/>
          <p:nvPr/>
        </p:nvSpPr>
        <p:spPr>
          <a:xfrm>
            <a:off x="1547813" y="2032000"/>
            <a:ext cx="431800" cy="244475"/>
          </a:xfrm>
          <a:prstGeom prst="right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dirty="0"/>
          </a:p>
        </p:txBody>
      </p:sp>
      <p:sp>
        <p:nvSpPr>
          <p:cNvPr id="14" name="Стрелка вправо 13"/>
          <p:cNvSpPr/>
          <p:nvPr/>
        </p:nvSpPr>
        <p:spPr>
          <a:xfrm>
            <a:off x="1547813" y="3860800"/>
            <a:ext cx="431800" cy="287337"/>
          </a:xfrm>
          <a:prstGeom prst="rightArrow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dirty="0"/>
          </a:p>
        </p:txBody>
      </p:sp>
      <p:sp>
        <p:nvSpPr>
          <p:cNvPr id="15" name="Стрелка вправо 14"/>
          <p:cNvSpPr/>
          <p:nvPr/>
        </p:nvSpPr>
        <p:spPr>
          <a:xfrm>
            <a:off x="1547813" y="5533104"/>
            <a:ext cx="431800" cy="287338"/>
          </a:xfrm>
          <a:prstGeom prst="rightArrow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2496798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/>
          <p:cNvSpPr/>
          <p:nvPr/>
        </p:nvSpPr>
        <p:spPr>
          <a:xfrm>
            <a:off x="241300" y="1304925"/>
            <a:ext cx="8713788" cy="79216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Особенности географического положения</a:t>
            </a: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2051050" y="260350"/>
            <a:ext cx="4897438" cy="72072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Что мы </a:t>
            </a:r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узнали…</a:t>
            </a:r>
            <a:endParaRPr lang="ru-RU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241300" y="2349500"/>
            <a:ext cx="8678863" cy="79216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Особенности рельефа, климата, внутренних вод</a:t>
            </a: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241300" y="3357563"/>
            <a:ext cx="8651875" cy="100806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Разнообразие населения и их </a:t>
            </a:r>
          </a:p>
          <a:p>
            <a:pPr algn="ctr">
              <a:defRPr/>
            </a:pP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хозяйственную деятельность.</a:t>
            </a:r>
          </a:p>
        </p:txBody>
      </p:sp>
      <p:sp>
        <p:nvSpPr>
          <p:cNvPr id="2" name="Скругленный прямоугольник 1"/>
          <p:cNvSpPr/>
          <p:nvPr/>
        </p:nvSpPr>
        <p:spPr>
          <a:xfrm>
            <a:off x="2073275" y="4652963"/>
            <a:ext cx="4905375" cy="720725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Чему мы </a:t>
            </a:r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научились…</a:t>
            </a:r>
            <a:endParaRPr lang="ru-RU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241300" y="5661025"/>
            <a:ext cx="8651875" cy="914400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Характеризовать 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страны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303958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8" grpId="0" animBg="1"/>
      <p:bldP spid="5" grpId="0" animBg="1"/>
      <p:bldP spid="2" grpId="0" animBg="1"/>
      <p:bldP spid="3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7504" y="1600200"/>
            <a:ext cx="4032448" cy="452596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4000" dirty="0">
                <a:latin typeface="Times New Roman"/>
                <a:ea typeface="Times New Roman"/>
              </a:rPr>
              <a:t>«Единственный путь, ведущий к знанию – это деятельность</a:t>
            </a:r>
            <a:r>
              <a:rPr lang="ru-RU" sz="4000" dirty="0" smtClean="0">
                <a:latin typeface="Times New Roman"/>
                <a:ea typeface="Times New Roman"/>
              </a:rPr>
              <a:t>». </a:t>
            </a:r>
            <a:endParaRPr lang="ru-RU" sz="40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3995936" y="5301208"/>
            <a:ext cx="4968552" cy="144016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Джордж Бе́рнард Шо́у</a:t>
            </a:r>
            <a:endParaRPr lang="ru-RU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26 июля 1856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года</a:t>
            </a:r>
          </a:p>
          <a:p>
            <a:pPr algn="ctr"/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—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 ноября 1950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года.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995936" y="1124744"/>
            <a:ext cx="4968552" cy="41764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305961661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noFill/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ru-RU" sz="9600" b="1" i="1" dirty="0" smtClean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  <a:p>
            <a:pPr marL="0" indent="0" algn="ctr">
              <a:buNone/>
            </a:pPr>
            <a:r>
              <a:rPr lang="ru-RU" sz="9600" b="1" i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1"/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Спасибо за урок. Удачного дня.</a:t>
            </a:r>
            <a:endParaRPr lang="ru-RU" sz="9600" b="1" i="1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1"/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6414834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274638"/>
            <a:ext cx="8363272" cy="490066"/>
          </a:xfrm>
        </p:spPr>
        <p:txBody>
          <a:bodyPr>
            <a:noAutofit/>
          </a:bodyPr>
          <a:lstStyle/>
          <a:p>
            <a:r>
              <a:rPr lang="ru-RU" sz="3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Источники:</a:t>
            </a:r>
            <a:endParaRPr lang="ru-RU" sz="32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7504" y="764704"/>
            <a:ext cx="9036496" cy="590465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География: Материки, океаны, народы и страны. 7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кл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.: учебник /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И.В.Душина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В.А.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Коринская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В.А.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Щенев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под ред. В.П. Дронова.- М.: Дрофа, 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2014</a:t>
            </a:r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  <a:hlinkClick r:id="rId2"/>
            </a:endParaRPr>
          </a:p>
          <a:p>
            <a:pPr marL="0" indent="0">
              <a:buNone/>
            </a:pPr>
            <a:r>
              <a:rPr lang="de-DE" sz="1800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</a:t>
            </a:r>
            <a:r>
              <a:rPr lang="de-DE" sz="1800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://</a:t>
            </a:r>
            <a:r>
              <a:rPr lang="de-DE" sz="1800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www.strani.ru/st/vev/vev.JPG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карта;</a:t>
            </a:r>
          </a:p>
          <a:p>
            <a:pPr marL="0" indent="0">
              <a:buNone/>
            </a:pPr>
            <a:r>
              <a:rPr lang="de-DE" sz="1800" dirty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http://czech-rurepublic-gb.ru/wp-content/gallery/kafedralnyj-sobor-svyatogo-vitta/czech11105.jpg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Кафедральный собор святого Витта</a:t>
            </a:r>
          </a:p>
          <a:p>
            <a:pPr marL="0" indent="0">
              <a:buNone/>
            </a:pPr>
            <a:r>
              <a:rPr lang="de-DE" sz="1800" dirty="0">
                <a:latin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http://static.panoramio.com/photos/large/96309865.jpg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Карловы Вары;</a:t>
            </a:r>
          </a:p>
          <a:p>
            <a:pPr marL="0" indent="0">
              <a:buNone/>
            </a:pPr>
            <a:r>
              <a:rPr lang="de-DE" sz="1800" dirty="0">
                <a:latin typeface="Times New Roman" panose="02020603050405020304" pitchFamily="18" charset="0"/>
                <a:cs typeface="Times New Roman" panose="02020603050405020304" pitchFamily="18" charset="0"/>
                <a:hlinkClick r:id="rId5"/>
              </a:rPr>
              <a:t>http://fb.ru/misc/i/gallery/30592/817846.jpg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кроманьонец;</a:t>
            </a:r>
          </a:p>
          <a:p>
            <a:pPr marL="0" indent="0">
              <a:buNone/>
            </a:pPr>
            <a:r>
              <a:rPr lang="de-DE" sz="1800" dirty="0">
                <a:latin typeface="Times New Roman" panose="02020603050405020304" pitchFamily="18" charset="0"/>
                <a:cs typeface="Times New Roman" panose="02020603050405020304" pitchFamily="18" charset="0"/>
                <a:hlinkClick r:id="rId6"/>
              </a:rPr>
              <a:t>http://antropogenez.ru/uploads/tx_antropedia/ris._3.19._Sapiens.jpg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кроманьонец;</a:t>
            </a:r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de-DE" sz="1800" dirty="0">
                <a:latin typeface="Times New Roman" panose="02020603050405020304" pitchFamily="18" charset="0"/>
                <a:cs typeface="Times New Roman" panose="02020603050405020304" pitchFamily="18" charset="0"/>
                <a:hlinkClick r:id="rId7"/>
              </a:rPr>
              <a:t>http://www.bspu.by/teacher/Maliugin/Ancient1/Ludi/cro-magnon.gif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ч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ереп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0" indent="0">
              <a:buNone/>
            </a:pPr>
            <a:r>
              <a:rPr lang="de-DE" sz="1800" dirty="0">
                <a:latin typeface="Times New Roman" panose="02020603050405020304" pitchFamily="18" charset="0"/>
                <a:cs typeface="Times New Roman" panose="02020603050405020304" pitchFamily="18" charset="0"/>
                <a:hlinkClick r:id="rId8"/>
              </a:rPr>
              <a:t>http://</a:t>
            </a:r>
            <a:r>
              <a:rPr lang="de-DE" sz="1800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8"/>
              </a:rPr>
              <a:t>pictures-full.org/wall/foto/img/f2fe6d702b77b98ddadd644bf7931f59.jpg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Карпаты;</a:t>
            </a:r>
          </a:p>
          <a:p>
            <a:pPr marL="0" indent="0">
              <a:buNone/>
            </a:pPr>
            <a:r>
              <a:rPr lang="de-DE" sz="1800" dirty="0">
                <a:latin typeface="Times New Roman" panose="02020603050405020304" pitchFamily="18" charset="0"/>
                <a:cs typeface="Times New Roman" panose="02020603050405020304" pitchFamily="18" charset="0"/>
                <a:hlinkClick r:id="rId9"/>
              </a:rPr>
              <a:t>http://static.tonkosti.ru/images/b/bf/%D0%97%D0%B0%D0%BC%D0%BE%D0%BA_%D0%94%D1%80%D0%B0%D0%BA%D1%83%D0%BB%D1%8B_%D0%B2_%D0%A2%D1%80%D0%B0%D0%BD%D1%81%D0%B8%D0%BB%D1%8C%D0%B2%D0%B0%D0%BD%D0%B8%D0%B8.jpg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Бран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0" indent="0">
              <a:buNone/>
            </a:pPr>
            <a:r>
              <a:rPr lang="de-DE" sz="1800" dirty="0">
                <a:latin typeface="Times New Roman" panose="02020603050405020304" pitchFamily="18" charset="0"/>
                <a:cs typeface="Times New Roman" panose="02020603050405020304" pitchFamily="18" charset="0"/>
                <a:hlinkClick r:id="rId10"/>
              </a:rPr>
              <a:t>http://</a:t>
            </a:r>
            <a:r>
              <a:rPr lang="de-DE" sz="1800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10"/>
              </a:rPr>
              <a:t>333v.ru/uploads/cf/cfa9fe27c54c2e40607966f301424df8.jpg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Будапешт;</a:t>
            </a:r>
          </a:p>
          <a:p>
            <a:pPr marL="0" indent="0">
              <a:buNone/>
            </a:pP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800" dirty="0">
                <a:latin typeface="Times New Roman" panose="02020603050405020304" pitchFamily="18" charset="0"/>
                <a:cs typeface="Times New Roman" panose="02020603050405020304" pitchFamily="18" charset="0"/>
                <a:hlinkClick r:id="rId11"/>
              </a:rPr>
              <a:t>http://</a:t>
            </a:r>
            <a:r>
              <a:rPr lang="de-DE" sz="1800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11"/>
              </a:rPr>
              <a:t>www.world-globe.ru/files/flags/poland_l.png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флаг Польши;</a:t>
            </a:r>
          </a:p>
          <a:p>
            <a:pPr marL="0" indent="0">
              <a:buNone/>
            </a:pPr>
            <a:r>
              <a:rPr lang="de-DE" sz="1800" dirty="0">
                <a:latin typeface="Times New Roman" panose="02020603050405020304" pitchFamily="18" charset="0"/>
                <a:cs typeface="Times New Roman" panose="02020603050405020304" pitchFamily="18" charset="0"/>
                <a:hlinkClick r:id="rId12"/>
              </a:rPr>
              <a:t>http://</a:t>
            </a:r>
            <a:r>
              <a:rPr lang="de-DE" sz="1800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12"/>
              </a:rPr>
              <a:t>www.world-globe.ru/files/flags/czech-republic_l.png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флаг Чехии;</a:t>
            </a:r>
          </a:p>
          <a:p>
            <a:pPr marL="0" indent="0">
              <a:buNone/>
            </a:pPr>
            <a:r>
              <a:rPr lang="de-DE" sz="1800" dirty="0">
                <a:latin typeface="Times New Roman" panose="02020603050405020304" pitchFamily="18" charset="0"/>
                <a:cs typeface="Times New Roman" panose="02020603050405020304" pitchFamily="18" charset="0"/>
                <a:hlinkClick r:id="rId13"/>
              </a:rPr>
              <a:t>http://</a:t>
            </a:r>
            <a:r>
              <a:rPr lang="de-DE" sz="1800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13"/>
              </a:rPr>
              <a:t>www.world-globe.ru/files/flags/slovakia_l.png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флаг Словакии;</a:t>
            </a:r>
          </a:p>
          <a:p>
            <a:pPr marL="0" indent="0">
              <a:buNone/>
            </a:pPr>
            <a:endParaRPr lang="ru-RU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 smtClean="0"/>
          </a:p>
          <a:p>
            <a:endParaRPr lang="ru-RU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7399520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16632"/>
            <a:ext cx="8507288" cy="792088"/>
          </a:xfrm>
        </p:spPr>
        <p:txBody>
          <a:bodyPr>
            <a:normAutofit/>
          </a:bodyPr>
          <a:lstStyle/>
          <a:p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Источники: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692696"/>
            <a:ext cx="9036496" cy="616530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e-DE" sz="1800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http://www.world-globe.ru/files/flags/hungary_l.png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флаг Венгрии;</a:t>
            </a:r>
          </a:p>
          <a:p>
            <a:pPr marL="0" lvl="0" indent="0">
              <a:buNone/>
            </a:pPr>
            <a:r>
              <a:rPr lang="de-DE" sz="1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http://www.world-globe.ru/files/flags/romania_l.png</a:t>
            </a:r>
            <a:r>
              <a:rPr lang="ru-RU" sz="1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флаг Румынии</a:t>
            </a:r>
            <a:r>
              <a:rPr lang="ru-RU" sz="18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ru-RU" sz="18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  <a:hlinkClick r:id="rId4"/>
            </a:endParaRPr>
          </a:p>
          <a:p>
            <a:pPr marL="0" lvl="0" indent="0">
              <a:buNone/>
            </a:pPr>
            <a:r>
              <a:rPr lang="de-DE" sz="18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http</a:t>
            </a:r>
            <a:r>
              <a:rPr lang="de-DE" sz="1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://www.world-globe.ru/files/flags/albania_l.png</a:t>
            </a:r>
            <a:r>
              <a:rPr lang="ru-RU" sz="1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флаг Албании;</a:t>
            </a:r>
          </a:p>
          <a:p>
            <a:pPr marL="0" lvl="0" indent="0">
              <a:buNone/>
            </a:pPr>
            <a:r>
              <a:rPr lang="de-DE" sz="1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5"/>
              </a:rPr>
              <a:t>http://www.world-globe.ru/files/flags/bulgaria_l.png</a:t>
            </a:r>
            <a:r>
              <a:rPr lang="ru-RU" sz="1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флаг Болгарии;</a:t>
            </a:r>
          </a:p>
          <a:p>
            <a:pPr marL="0" lvl="0" indent="0">
              <a:buNone/>
            </a:pPr>
            <a:r>
              <a:rPr lang="de-DE" sz="1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6"/>
              </a:rPr>
              <a:t>http://www.world-globe.ru/files/flags/macedonia_l.png</a:t>
            </a:r>
            <a:r>
              <a:rPr lang="ru-RU" sz="1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флаг Македонии;</a:t>
            </a:r>
          </a:p>
          <a:p>
            <a:pPr marL="0" lvl="0" indent="0">
              <a:buNone/>
            </a:pPr>
            <a:r>
              <a:rPr lang="de-DE" sz="1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7"/>
              </a:rPr>
              <a:t>http://www.world-globe.ru/files/flags/serbia_l.png</a:t>
            </a:r>
            <a:r>
              <a:rPr lang="ru-RU" sz="1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флаг Сербии;</a:t>
            </a:r>
          </a:p>
          <a:p>
            <a:pPr marL="0" lvl="0" indent="0">
              <a:buNone/>
            </a:pPr>
            <a:r>
              <a:rPr lang="de-DE" sz="1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8"/>
              </a:rPr>
              <a:t>http://www.world-globe.ru/files/flags/montenegro_l.png</a:t>
            </a:r>
            <a:r>
              <a:rPr lang="ru-RU" sz="1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флаг Черногории;</a:t>
            </a:r>
          </a:p>
          <a:p>
            <a:pPr marL="0" lvl="0" indent="0">
              <a:buNone/>
            </a:pPr>
            <a:r>
              <a:rPr lang="de-DE" sz="1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9"/>
              </a:rPr>
              <a:t>http://www.world-globe.ru/files/flags/bosnia_l.png</a:t>
            </a:r>
            <a:r>
              <a:rPr lang="ru-RU" sz="1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флаг Боснии;</a:t>
            </a:r>
          </a:p>
          <a:p>
            <a:pPr marL="0" lvl="0" indent="0">
              <a:buNone/>
            </a:pPr>
            <a:r>
              <a:rPr lang="de-DE" sz="1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10"/>
              </a:rPr>
              <a:t>http://www.world-globe.ru/files/flags/slovenia_l.png</a:t>
            </a:r>
            <a:r>
              <a:rPr lang="ru-RU" sz="1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флаг Словении;</a:t>
            </a:r>
          </a:p>
          <a:p>
            <a:pPr marL="0" lvl="0" indent="0">
              <a:buNone/>
            </a:pPr>
            <a:r>
              <a:rPr lang="de-DE" sz="1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11"/>
              </a:rPr>
              <a:t>http://www.world-globe.ru/files/flags/croatia_l.png</a:t>
            </a:r>
            <a:r>
              <a:rPr lang="ru-RU" sz="1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флаг Хорватии;</a:t>
            </a:r>
          </a:p>
          <a:p>
            <a:pPr marL="0" lvl="0" indent="0">
              <a:buNone/>
            </a:pPr>
            <a:r>
              <a:rPr lang="de-DE" sz="18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12"/>
              </a:rPr>
              <a:t>http</a:t>
            </a:r>
            <a:r>
              <a:rPr lang="de-DE" sz="1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12"/>
              </a:rPr>
              <a:t>://travelask.ru/system/images/files/000/035/976/wysiwyg/650eb0acc6f786aaa8b3392d21cb6876.jpg?1429007763</a:t>
            </a:r>
            <a:r>
              <a:rPr lang="ru-RU" sz="1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термальный курорт </a:t>
            </a:r>
            <a:r>
              <a:rPr lang="ru-RU" sz="18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Эгерсалок</a:t>
            </a:r>
            <a:r>
              <a:rPr lang="ru-RU" sz="1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lvl="0" indent="0">
              <a:buNone/>
            </a:pPr>
            <a:r>
              <a:rPr lang="de-DE" sz="1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13"/>
              </a:rPr>
              <a:t>http://ic.pics.livejournal.com/katriona_cat/14352497/46701/46701_original.jpg</a:t>
            </a:r>
            <a:r>
              <a:rPr lang="ru-RU" sz="1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Моравский </a:t>
            </a:r>
            <a:r>
              <a:rPr lang="ru-RU" sz="18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крас</a:t>
            </a:r>
            <a:r>
              <a:rPr lang="ru-RU" sz="1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0" lvl="0" indent="0">
              <a:buNone/>
            </a:pPr>
            <a:r>
              <a:rPr lang="de-DE" sz="18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14"/>
              </a:rPr>
              <a:t>http</a:t>
            </a:r>
            <a:r>
              <a:rPr lang="de-DE" sz="1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14"/>
              </a:rPr>
              <a:t>://www.nice-places.com/data/articles/gallery/715/11979_850.jpg</a:t>
            </a:r>
            <a:r>
              <a:rPr lang="ru-RU" sz="1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пещера</a:t>
            </a:r>
            <a:r>
              <a:rPr lang="ru-RU" sz="18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ru-RU" sz="18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>
              <a:buNone/>
            </a:pPr>
            <a:r>
              <a:rPr lang="de-DE" sz="1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15"/>
              </a:rPr>
              <a:t>http://www.turspeak.ru/sites/default/files/imagecache/full/vysoke_tatry_1.jpg</a:t>
            </a:r>
            <a:r>
              <a:rPr lang="ru-RU" sz="1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Татры;</a:t>
            </a:r>
          </a:p>
          <a:p>
            <a:pPr marL="0" lvl="0" indent="0">
              <a:buNone/>
            </a:pPr>
            <a:r>
              <a:rPr lang="de-DE" sz="1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16"/>
              </a:rPr>
              <a:t>http://cs623431.vk.me/v623431955/2e9af/ckConA3rOv0.jpg</a:t>
            </a:r>
            <a:r>
              <a:rPr lang="ru-RU" sz="1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Бучеджи</a:t>
            </a:r>
            <a:r>
              <a:rPr lang="ru-RU" sz="18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ru-RU" sz="18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>
              <a:buNone/>
            </a:pPr>
            <a:r>
              <a:rPr lang="de-DE" sz="1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17"/>
              </a:rPr>
              <a:t>http://lichnosti.net/photos/1975/quotes/8_51f29bff741b2.jpg</a:t>
            </a:r>
            <a:r>
              <a:rPr lang="ru-RU" sz="1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Д.Б.Шоу</a:t>
            </a:r>
            <a:r>
              <a:rPr lang="ru-RU" sz="1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6097841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338</TotalTime>
  <Words>556</Words>
  <Application>Microsoft Office PowerPoint</Application>
  <PresentationFormat>Экран (4:3)</PresentationFormat>
  <Paragraphs>149</Paragraphs>
  <Slides>19</Slides>
  <Notes>0</Notes>
  <HiddenSlides>4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0" baseType="lpstr">
      <vt:lpstr>Тема Office</vt:lpstr>
      <vt:lpstr>Слайд 1</vt:lpstr>
      <vt:lpstr>Слайд 2</vt:lpstr>
      <vt:lpstr>Слайд 3</vt:lpstr>
      <vt:lpstr>Страны Восточной Европы</vt:lpstr>
      <vt:lpstr>Страны Восточной Европы:</vt:lpstr>
      <vt:lpstr>Слайд 6</vt:lpstr>
      <vt:lpstr>Слайд 7</vt:lpstr>
      <vt:lpstr>План описания страны:</vt:lpstr>
      <vt:lpstr>Слайд 9</vt:lpstr>
      <vt:lpstr>Слайд 10</vt:lpstr>
      <vt:lpstr>Слайд 11</vt:lpstr>
      <vt:lpstr>Слайд 12</vt:lpstr>
      <vt:lpstr>Слайд 13</vt:lpstr>
      <vt:lpstr>Домашнее  задание:</vt:lpstr>
      <vt:lpstr>Слайд 15</vt:lpstr>
      <vt:lpstr>Слайд 16</vt:lpstr>
      <vt:lpstr>Слайд 17</vt:lpstr>
      <vt:lpstr>Источники:</vt:lpstr>
      <vt:lpstr>Источники: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ОЛЕГ</cp:lastModifiedBy>
  <cp:revision>40</cp:revision>
  <dcterms:created xsi:type="dcterms:W3CDTF">2016-04-17T04:40:03Z</dcterms:created>
  <dcterms:modified xsi:type="dcterms:W3CDTF">2016-04-18T20:21:30Z</dcterms:modified>
</cp:coreProperties>
</file>