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1" r:id="rId2"/>
    <p:sldId id="262" r:id="rId3"/>
    <p:sldId id="265" r:id="rId4"/>
    <p:sldId id="270" r:id="rId5"/>
    <p:sldId id="266" r:id="rId6"/>
    <p:sldId id="264" r:id="rId7"/>
    <p:sldId id="267" r:id="rId8"/>
    <p:sldId id="268" r:id="rId9"/>
    <p:sldId id="271" r:id="rId10"/>
    <p:sldId id="272" r:id="rId11"/>
    <p:sldId id="273" r:id="rId12"/>
    <p:sldId id="274" r:id="rId13"/>
    <p:sldId id="275" r:id="rId14"/>
    <p:sldId id="276" r:id="rId15"/>
    <p:sldId id="263" r:id="rId16"/>
    <p:sldId id="284" r:id="rId17"/>
    <p:sldId id="277" r:id="rId18"/>
    <p:sldId id="291" r:id="rId19"/>
    <p:sldId id="289" r:id="rId20"/>
    <p:sldId id="287" r:id="rId21"/>
    <p:sldId id="288" r:id="rId22"/>
    <p:sldId id="282" r:id="rId23"/>
    <p:sldId id="278" r:id="rId24"/>
    <p:sldId id="259" r:id="rId25"/>
    <p:sldId id="260" r:id="rId26"/>
    <p:sldId id="285" r:id="rId27"/>
    <p:sldId id="286" r:id="rId28"/>
    <p:sldId id="283" r:id="rId29"/>
    <p:sldId id="294" r:id="rId30"/>
    <p:sldId id="295" r:id="rId31"/>
    <p:sldId id="293" r:id="rId3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FF"/>
    <a:srgbClr val="333300"/>
    <a:srgbClr val="000066"/>
    <a:srgbClr val="00FF99"/>
    <a:srgbClr val="660033"/>
    <a:srgbClr val="00CCFF"/>
    <a:srgbClr val="66FFFF"/>
    <a:srgbClr val="FFFFFF"/>
    <a:srgbClr val="FF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02E04-1DE6-4F42-8F25-C706C96562B9}" type="datetimeFigureOut">
              <a:rPr lang="ru-RU" smtClean="0"/>
              <a:pPr/>
              <a:t>07.01.2016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840B4-8492-4B35-BEE9-AB9352BD2C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653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0AFA1-8C52-4436-924F-07D12E109BFA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E5E07-9DCB-4792-868B-2850FCCE3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40735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4DD65-4FDD-4F33-ACC6-B7E0EC7A3625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8BF1-71EA-460E-B927-07D1D675B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30960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07301-DB20-4C35-936F-752EBB96DCE7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B8B22-0CE3-4A2E-9C30-DA2EED32E1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25226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085DD-4401-4355-A0D7-1E12E0815FEC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ECAB9-A74A-47D3-9F4C-82FA11D8DD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0782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E314B-0746-4635-B51D-00D3DFC8EFA6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CFD9A-7AF9-4268-941D-DCDDC475D6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2601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76A0D-59C3-4E2E-B58C-FC9ABF491534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2D340-4B40-4343-9C0A-52B7E89C3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00931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A8A0C-474F-4CB5-8914-58517E833EF8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64AD8-F222-4E26-BBE5-EFF6FC2D4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18196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67797-B17B-49CC-BB0F-0C8FAC8A074E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D895-A67A-41F2-A205-764F01570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18981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0B9A7-D2DB-4D2A-84CD-129C67CD6954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2ABA2-781C-4365-9597-AA113AAF8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905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E0161-A348-4795-91D3-E91B0910B30C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80D61-525B-4CFB-A295-8D7BDEA37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26086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2FB1A-719C-45C8-9B27-DDA2F3733341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8E81D-1840-49EA-8CB9-98C08BF07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96924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167" y="228601"/>
            <a:ext cx="1134745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есто для изображения из Интернета 2"/>
          <p:cNvSpPr>
            <a:spLocks noGrp="1"/>
          </p:cNvSpPr>
          <p:nvPr>
            <p:ph type="clipArt" sz="half" idx="1"/>
          </p:nvPr>
        </p:nvSpPr>
        <p:spPr>
          <a:xfrm>
            <a:off x="402168" y="1676401"/>
            <a:ext cx="5592233" cy="442277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1" y="1676401"/>
            <a:ext cx="5592233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06400" y="6245225"/>
            <a:ext cx="3048000" cy="476250"/>
          </a:xfrm>
        </p:spPr>
        <p:txBody>
          <a:bodyPr/>
          <a:lstStyle>
            <a:lvl1pPr>
              <a:defRPr/>
            </a:lvl1pPr>
          </a:lstStyle>
          <a:p>
            <a:fld id="{02C0B0FC-5886-4654-996D-FCBA325EB37B}" type="datetime13">
              <a:rPr lang="ru-RU" altLang="ru-RU" smtClean="0"/>
              <a:pPr/>
              <a:t>4:27:03 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3048000" cy="476250"/>
          </a:xfrm>
        </p:spPr>
        <p:txBody>
          <a:bodyPr/>
          <a:lstStyle>
            <a:lvl1pPr>
              <a:defRPr/>
            </a:lvl1pPr>
          </a:lstStyle>
          <a:p>
            <a:fld id="{4BFCB7A3-7B1B-47F0-B0D6-F040555BBC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4373470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F2414F-3924-4651-A0F7-83A1E0F8864F}" type="datetime13">
              <a:rPr lang="ru-RU" smtClean="0"/>
              <a:pPr>
                <a:defRPr/>
              </a:pPr>
              <a:t>4:27:03 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D53CE9-886F-4287-B68E-F12CFED55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gif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\&#1056;&#1072;&#1073;&#1086;&#1095;&#1080;&#1081;%20&#1089;&#1090;&#1086;&#1083;\&#1086;&#1090;&#1082;&#1088;.%20&#1091;&#1088;&#1086;&#1082;%20&#1080;&#1089;&#1090;&#1086;&#1088;&#1080;&#1080;%2024.12\Arbakesch_eni.mp3" TargetMode="Externa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gif"/><Relationship Id="rId5" Type="http://schemas.openxmlformats.org/officeDocument/2006/relationships/image" Target="../media/image33.gif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gif"/><Relationship Id="rId5" Type="http://schemas.openxmlformats.org/officeDocument/2006/relationships/image" Target="../media/image33.gif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6978"/>
            <a:ext cx="12192000" cy="68829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92286" y="846133"/>
            <a:ext cx="876649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Первая задача истории – </a:t>
            </a:r>
          </a:p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воздержаться от лжи,</a:t>
            </a:r>
          </a:p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вторая - не утаивать правды,</a:t>
            </a:r>
          </a:p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третья – не давать никакого повода</a:t>
            </a:r>
          </a:p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заподозрить себя в пристрастии</a:t>
            </a:r>
          </a:p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или предвзятой враждебности.</a:t>
            </a:r>
            <a:endParaRPr lang="en-US" sz="4000" b="1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algn="r"/>
            <a:r>
              <a:rPr lang="ru-RU" sz="40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                                                  </a:t>
            </a:r>
            <a:r>
              <a:rPr lang="en-US" sz="40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                                                                                          </a:t>
            </a:r>
            <a:r>
              <a:rPr lang="ru-RU" sz="40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                                              Цицерон</a:t>
            </a:r>
            <a:endParaRPr lang="ru-RU" sz="4000" b="1" i="1" dirty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Picture 4" descr="D:\картинки\Безделушки\Мои рисунки\28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833" y="4635812"/>
            <a:ext cx="1814501" cy="170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3" descr="knigi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08" y="807433"/>
            <a:ext cx="1561013" cy="1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http://danalibmv.narod.ru/gif/053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284" y="324864"/>
            <a:ext cx="1804141" cy="180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9448800" y="6099259"/>
            <a:ext cx="2743200" cy="365125"/>
          </a:xfrm>
        </p:spPr>
        <p:txBody>
          <a:bodyPr/>
          <a:lstStyle/>
          <a:p>
            <a:pPr>
              <a:defRPr/>
            </a:pPr>
            <a:fld id="{C348325B-E24F-4864-B7FD-39A2B8178899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4:27:06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3763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981"/>
            <a:ext cx="12192000" cy="68829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987" t="2822" r="6885" b="5884"/>
          <a:stretch/>
        </p:blipFill>
        <p:spPr>
          <a:xfrm>
            <a:off x="6925456" y="797232"/>
            <a:ext cx="3762531" cy="52385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08220" y="1519367"/>
            <a:ext cx="5742482" cy="3457367"/>
          </a:xfrm>
        </p:spPr>
        <p:txBody>
          <a:bodyPr/>
          <a:lstStyle/>
          <a:p>
            <a:pPr algn="ctr"/>
            <a:r>
              <a:rPr lang="kk-KZ" sz="5400" b="1" u="sng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Тема </a:t>
            </a:r>
            <a:r>
              <a:rPr lang="kk-KZ" sz="5400" b="1" u="sng" dirty="0" err="1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урока</a:t>
            </a:r>
            <a:r>
              <a:rPr lang="ru-RU" sz="5400" b="1" u="sng" dirty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: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Завоевательные походы </a:t>
            </a:r>
            <a:r>
              <a:rPr lang="ru-RU" b="1" dirty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эмира Тимура </a:t>
            </a: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Picture 4" descr="D:\картинки\Безделушки\Мои рисунки\28.gif"/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833" y="4635812"/>
            <a:ext cx="1814501" cy="170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806721" y="6219825"/>
            <a:ext cx="2743200" cy="365125"/>
          </a:xfrm>
        </p:spPr>
        <p:txBody>
          <a:bodyPr/>
          <a:lstStyle/>
          <a:p>
            <a:pPr>
              <a:defRPr/>
            </a:pPr>
            <a:fld id="{8BCDCAF8-36CD-4C33-9E44-B2C5AF95582D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4:27:06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87275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981"/>
            <a:ext cx="12193057" cy="68829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45294" y="0"/>
            <a:ext cx="10446706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54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ru-RU" sz="5400" b="1" u="sng" dirty="0" smtClean="0">
                <a:ln w="3175">
                  <a:solidFill>
                    <a:schemeClr val="tx1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урока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Происхождение 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Тимура </a:t>
            </a:r>
          </a:p>
          <a:p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Приход 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Тимура к власти </a:t>
            </a:r>
          </a:p>
          <a:p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Походы 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эмира Тимура на земли </a:t>
            </a:r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Золотой</a:t>
            </a:r>
          </a:p>
          <a:p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Орды </a:t>
            </a:r>
            <a:endParaRPr lang="ru-RU" sz="4000" b="1" dirty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Походы 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эмира Тимура против </a:t>
            </a:r>
            <a:r>
              <a:rPr lang="ru-RU" sz="40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Могульского</a:t>
            </a:r>
            <a:endParaRPr lang="ru-RU" sz="4000" b="1" dirty="0" smtClean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ханства </a:t>
            </a:r>
          </a:p>
          <a:p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Мавзолей 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Кожа Ахмета </a:t>
            </a:r>
            <a:r>
              <a:rPr lang="ru-RU" sz="4000" b="1" dirty="0" err="1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Яссауи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40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Последствия </a:t>
            </a:r>
            <a:r>
              <a:rPr lang="ru-RU" sz="4000" b="1" dirty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походов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17904" y="6186507"/>
            <a:ext cx="2743200" cy="365125"/>
          </a:xfrm>
        </p:spPr>
        <p:txBody>
          <a:bodyPr/>
          <a:lstStyle/>
          <a:p>
            <a:pPr>
              <a:defRPr/>
            </a:pPr>
            <a:fld id="{BC7CF137-725D-4503-BB19-A6C0F173CC08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4:27:06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36976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1182" y="2571594"/>
            <a:ext cx="992650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Основатель </a:t>
            </a:r>
            <a:endParaRPr lang="en-US" sz="7200" b="1" dirty="0" smtClean="0">
              <a:ln w="28575"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монгольской империи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41899" y="5270433"/>
            <a:ext cx="29546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Чингисхан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F583B6-A6F5-4ABE-958F-74EA97A69BBB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9136276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72495" y="1502173"/>
            <a:ext cx="801450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звали в </a:t>
            </a:r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детстве</a:t>
            </a:r>
            <a:endParaRPr lang="en-US" sz="7200" b="1" dirty="0" smtClean="0">
              <a:ln w="28575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Чингисхана?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20990" y="5432898"/>
            <a:ext cx="30156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Темучин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A2CCA9-4351-4D28-8071-11F6A929E548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6304590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522948"/>
            <a:ext cx="117972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</a:rPr>
              <a:t>	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На сколько административных </a:t>
            </a:r>
            <a:r>
              <a:rPr lang="ru-RU" sz="7200" b="1" dirty="0" err="1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туменов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Чингисхан разделил империю?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36375" y="5221848"/>
            <a:ext cx="9637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95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16DC12-BBAA-4C50-8D1F-86386A074E9B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1406281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 bright="-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32974" y="2225003"/>
            <a:ext cx="109701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4.	</a:t>
            </a:r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Основной закон государства?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135136" y="4848281"/>
            <a:ext cx="23310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«</a:t>
            </a:r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ЯСА»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3BC5A9-A324-449B-AE8C-DBA878E8E88A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4759844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875888"/>
            <a:ext cx="119132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5.	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Учредительное собрание</a:t>
            </a:r>
            <a:r>
              <a:rPr lang="ru-RU" sz="72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34100" y="2044613"/>
            <a:ext cx="31826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курултай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2832C9-1531-4EF9-BD9F-DE90B77AD042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1419825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0781" y="508755"/>
            <a:ext cx="109162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Основатель 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Золотой орды</a:t>
            </a:r>
            <a:r>
              <a:rPr lang="ru-RU" sz="72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17571" y="2326124"/>
            <a:ext cx="16535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Бату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13E12E-B8FB-4050-8504-B7784A91B205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7726565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86626" y="739129"/>
            <a:ext cx="59343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 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Хана Бату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32856" y="2493921"/>
            <a:ext cx="236346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Жошы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59EBAF-A176-400D-914A-E8E2DCB759BC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319612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8876" y="207516"/>
            <a:ext cx="106890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8.	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Столица Золотой орды?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29953" y="3944737"/>
            <a:ext cx="441415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Сарай-Бату; </a:t>
            </a:r>
            <a:endParaRPr lang="ru-RU" sz="6000" b="1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  <a:p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Сарай-</a:t>
            </a:r>
            <a:r>
              <a:rPr lang="ru-RU" sz="60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Берке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8EE3AD-8417-4F96-8B77-4A63AA5E1EA5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1373574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6198" y="0"/>
            <a:ext cx="116158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годы правления хана </a:t>
            </a:r>
            <a:r>
              <a:rPr lang="ru-RU" sz="7200" b="1" dirty="0" err="1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Берке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укрепилась связь между Золотой ордой и султаном Египта…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44634" y="5549123"/>
            <a:ext cx="44630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Бейбарысом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85731A-22BA-4F44-8212-57FDEAF3D23E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1149063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13085" cy="68762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548013"/>
            <a:ext cx="115829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10.	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Хронология Белой орды…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70696" y="3789837"/>
            <a:ext cx="28921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XII-XV</a:t>
            </a:r>
            <a:r>
              <a:rPr lang="ru-RU" sz="60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D41E28-C57C-4D58-811E-3A6E0EE3C7FC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5282932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14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96491" y="588816"/>
            <a:ext cx="87379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Столица 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Белой орды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68554" y="5576298"/>
            <a:ext cx="25923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Сыгнак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3A45D5-704C-4484-8107-556DB26C96A5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7505587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8117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5066" y="663972"/>
            <a:ext cx="873303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err="1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Батпактинская</a:t>
            </a:r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битва </a:t>
            </a:r>
            <a:endParaRPr lang="en-US" sz="7200" b="1" dirty="0" smtClean="0">
              <a:ln w="28575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произошла…</a:t>
            </a:r>
            <a:endParaRPr lang="ru-RU" sz="7200" b="1" dirty="0">
              <a:ln w="28575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16411" y="4997978"/>
            <a:ext cx="53004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июня </a:t>
            </a:r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1365 г.</a:t>
            </a:r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3E2084-6244-4CFD-86AE-C800FC7F0496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8703888"/>
      </p:ext>
    </p:extLst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урок Походы Тимура\65269_1_o.jpg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12192000" cy="684627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6795" y="790423"/>
            <a:ext cx="10979352" cy="54476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 территории </a:t>
            </a:r>
            <a:endParaRPr lang="en-US" sz="7200" b="1" dirty="0" smtClean="0">
              <a:ln w="28575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Казахстана</a:t>
            </a:r>
            <a:r>
              <a:rPr lang="en-US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образуются</a:t>
            </a:r>
          </a:p>
          <a:p>
            <a:pPr algn="ctr"/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Золотая Орда и </a:t>
            </a:r>
          </a:p>
          <a:p>
            <a:pPr algn="ctr"/>
            <a:r>
              <a:rPr lang="ru-RU" sz="7200" b="1" dirty="0" err="1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Могулистанское</a:t>
            </a:r>
            <a:r>
              <a:rPr lang="ru-RU" sz="72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ханство?</a:t>
            </a:r>
          </a:p>
          <a:p>
            <a:endParaRPr lang="ru-RU" sz="6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B470CD-58DE-4A11-9340-EA8E95BB369F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Admin\Рабочий стол\исторические фоны\51435094.gif"/>
          <p:cNvPicPr>
            <a:picLocks noChangeAspect="1" noChangeArrowheads="1"/>
          </p:cNvPicPr>
          <p:nvPr/>
        </p:nvPicPr>
        <p:blipFill>
          <a:blip r:embed="rId2"/>
          <a:srcRect l="5833" t="6667" r="3333" b="5556"/>
          <a:stretch>
            <a:fillRect/>
          </a:stretch>
        </p:blipFill>
        <p:spPr bwMode="auto">
          <a:xfrm>
            <a:off x="0" y="-1"/>
            <a:ext cx="12192000" cy="6862941"/>
          </a:xfrm>
          <a:prstGeom prst="rect">
            <a:avLst/>
          </a:prstGeom>
          <a:noFill/>
        </p:spPr>
      </p:pic>
      <p:sp>
        <p:nvSpPr>
          <p:cNvPr id="8200" name="WordArt 8"/>
          <p:cNvSpPr>
            <a:spLocks noChangeArrowheads="1" noChangeShapeType="1" noTextEdit="1"/>
          </p:cNvSpPr>
          <p:nvPr/>
        </p:nvSpPr>
        <p:spPr bwMode="auto">
          <a:xfrm>
            <a:off x="2216257" y="268983"/>
            <a:ext cx="5501898" cy="7694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Тимур (Тамерлан)</a:t>
            </a:r>
          </a:p>
          <a:p>
            <a:pPr algn="ctr"/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itchFamily="18" charset="0"/>
                <a:cs typeface="Times New Roman" pitchFamily="18" charset="0"/>
              </a:rPr>
              <a:t>(1336-1405 </a:t>
            </a:r>
            <a:r>
              <a:rPr lang="ru-RU" sz="3600" b="1" kern="10" dirty="0" err="1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36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4502" t="2018" r="24796"/>
          <a:stretch/>
        </p:blipFill>
        <p:spPr>
          <a:xfrm>
            <a:off x="0" y="1259840"/>
            <a:ext cx="3812469" cy="50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239146" y="1174459"/>
            <a:ext cx="855506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«Великолепный наездник, охотник, меткий стрелок, фехтовальщик, смелый и отважный воин, освоивший военное искусство на высоком уровне. Первоначально он возглавлял мелкие военные группы, вскоре становится известным во всей </a:t>
            </a:r>
            <a:r>
              <a:rPr lang="ru-RU" sz="3200" b="1" i="1" dirty="0" err="1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Кашгарии</a:t>
            </a:r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батыром, а с 1361г становится правителем. В молодости во время битвы он был ранен в ногу и с тех пор в истории он известен как «</a:t>
            </a:r>
            <a:r>
              <a:rPr lang="kk-KZ" sz="3200" b="1" i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Ақсақ</a:t>
            </a:r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Тимур» (хромой Тимур)»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079B4-49B0-446D-81A0-034F625DF279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61835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G:\урок Походы Тимура\Тимур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192001" cy="6948282"/>
          </a:xfrm>
          <a:prstGeom prst="rect">
            <a:avLst/>
          </a:prstGeom>
          <a:noFill/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7378484" y="6365014"/>
            <a:ext cx="2743200" cy="365125"/>
          </a:xfrm>
        </p:spPr>
        <p:txBody>
          <a:bodyPr/>
          <a:lstStyle/>
          <a:p>
            <a:pPr>
              <a:defRPr/>
            </a:pPr>
            <a:fld id="{5C2ACFE3-5E54-41BA-8B2E-7128DC129DCE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4:27:07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50084" y="5999889"/>
            <a:ext cx="2743200" cy="365125"/>
          </a:xfrm>
        </p:spPr>
        <p:txBody>
          <a:bodyPr/>
          <a:lstStyle/>
          <a:p>
            <a:pPr>
              <a:defRPr/>
            </a:pPr>
            <a:fld id="{B3664AD8-F222-4E26-BBE5-EFF6FC2D4D67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Admin\Рабочий стол\исторические фоны\45079353.jpg"/>
          <p:cNvPicPr>
            <a:picLocks noChangeAspect="1" noChangeArrowheads="1"/>
          </p:cNvPicPr>
          <p:nvPr/>
        </p:nvPicPr>
        <p:blipFill>
          <a:blip r:embed="rId3"/>
          <a:srcRect l="33186"/>
          <a:stretch>
            <a:fillRect/>
          </a:stretch>
        </p:blipFill>
        <p:spPr bwMode="auto">
          <a:xfrm>
            <a:off x="0" y="0"/>
            <a:ext cx="12192000" cy="6889314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208869" y="234663"/>
            <a:ext cx="985692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sng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 группа  </a:t>
            </a:r>
            <a:r>
              <a:rPr kumimoji="0" lang="ru-RU" sz="4000" b="1" i="0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   </a:t>
            </a:r>
            <a:endParaRPr kumimoji="0" lang="en-US" sz="4000" b="1" i="0" strike="noStrike" cap="none" normalizeH="0" baseline="0" dirty="0" smtClean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стр.154-155 163-165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«Походы эмира Тимура на земли Золотой Орды»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pPr lvl="0"/>
            <a:r>
              <a:rPr kumimoji="0" lang="ru-RU" sz="4000" b="1" i="0" u="sng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 группа</a:t>
            </a:r>
            <a:r>
              <a:rPr kumimoji="0" lang="ru-RU" sz="4000" b="1" i="0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4000" b="1" i="0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lang="ru-RU" sz="2800" b="1" u="sng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стр.170-171</a:t>
            </a:r>
            <a:endParaRPr kumimoji="0" lang="ru-RU" sz="2800" b="1" i="0" u="sng" strike="noStrike" cap="none" normalizeH="0" baseline="0" dirty="0" smtClean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«Походы эмира Тимура против </a:t>
            </a:r>
            <a:r>
              <a:rPr kumimoji="0" lang="ru-RU" sz="4000" b="1" i="0" u="none" strike="noStrike" cap="none" normalizeH="0" baseline="0" dirty="0" err="1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Могульского</a:t>
            </a:r>
            <a:r>
              <a:rPr kumimoji="0" lang="ru-RU" sz="40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ханства»</a:t>
            </a:r>
            <a:endParaRPr kumimoji="0" lang="ru-RU" sz="40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endParaRPr kumimoji="0" lang="en-US" sz="800" b="1" i="0" u="sng" strike="noStrike" cap="none" normalizeH="0" baseline="0" dirty="0" smtClean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endParaRPr lang="en-US" sz="800" b="1" u="sng" dirty="0" smtClean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kumimoji="0" lang="ru-RU" sz="4000" b="1" i="0" u="sng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3 группа</a:t>
            </a:r>
            <a:r>
              <a:rPr kumimoji="0" lang="ru-RU" sz="4000" b="1" i="0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4000" b="1" i="0" strike="noStrike" cap="none" normalizeH="0" baseline="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lang="ru-RU" sz="2800" b="1" u="sng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стр. 163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0" u="sng" strike="noStrike" cap="none" normalizeH="0" baseline="0" dirty="0" smtClean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«Последствия походов»</a:t>
            </a:r>
            <a:endParaRPr kumimoji="0" lang="ru-RU" sz="40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1988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743699"/>
            <a:ext cx="12192000" cy="114301"/>
          </a:xfrm>
          <a:prstGeom prst="rect">
            <a:avLst/>
          </a:prstGeom>
          <a:noFill/>
        </p:spPr>
      </p:pic>
      <p:pic>
        <p:nvPicPr>
          <p:cNvPr id="6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114301"/>
          </a:xfrm>
          <a:prstGeom prst="rect">
            <a:avLst/>
          </a:prstGeom>
          <a:noFill/>
        </p:spPr>
      </p:pic>
      <p:pic>
        <p:nvPicPr>
          <p:cNvPr id="41989" name="Picture 5" descr="D:\анимация\анимашки 4.01.13\2644395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24185" y="3996947"/>
            <a:ext cx="1974021" cy="1923405"/>
          </a:xfrm>
          <a:prstGeom prst="rect">
            <a:avLst/>
          </a:prstGeom>
          <a:noFill/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703679" y="6193232"/>
            <a:ext cx="2743200" cy="365125"/>
          </a:xfrm>
        </p:spPr>
        <p:txBody>
          <a:bodyPr/>
          <a:lstStyle/>
          <a:p>
            <a:pPr>
              <a:defRPr/>
            </a:pPr>
            <a:fld id="{A32DF409-73E7-4012-9196-4103C3389EC8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4:27:08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10" name="Arbakesch_e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11244020" y="6298769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исторические фоны\скачанные файл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609"/>
            <a:ext cx="12192000" cy="689560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8454" y="232474"/>
            <a:ext cx="4169045" cy="666427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     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 группа</a:t>
            </a:r>
            <a:endParaRPr lang="ru-RU" b="1" dirty="0">
              <a:ln>
                <a:solidFill>
                  <a:schemeClr val="tx1"/>
                </a:solidFill>
              </a:ln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317356" y="838669"/>
            <a:ext cx="10290875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1370 г. Тимур захватил власть в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Мавераннахре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1376 г. к Тимуру прибыл посол от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Урус</a:t>
            </a: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хана с требованием выдать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Тохтамыша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1377 г. хан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Урус</a:t>
            </a: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умер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1377 г. Тимур-малик нанес поражение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Тохтамышу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1380 г.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Тохтамыш</a:t>
            </a: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захватил Сарай, Хаджи- Тархан, Крым, орду Мамая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21 января 1391 г. Тимур выступил против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Тохтамыша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 июня 1391 г.  в местности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Кундузча</a:t>
            </a: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Тохтамыш</a:t>
            </a: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потерпел поражение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1393 г.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Тохтамыш</a:t>
            </a: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временно восстановил власть в Золотой орде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1395 г. новое сражение, где </a:t>
            </a:r>
            <a:r>
              <a:rPr kumimoji="0" lang="ru-RU" sz="2800" b="1" i="0" u="none" strike="noStrike" cap="none" normalizeH="0" baseline="0" dirty="0" err="1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Тохтамыш</a:t>
            </a:r>
            <a:r>
              <a:rPr kumimoji="0" lang="ru-RU" sz="2800" b="1" i="0" u="none" strike="noStrike" cap="none" normalizeH="0" baseline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потерпел поражение.</a:t>
            </a:r>
            <a:endParaRPr kumimoji="0" lang="ru-RU" sz="2800" b="1" i="0" u="none" strike="noStrike" cap="none" normalizeH="0" baseline="0" dirty="0" smtClean="0">
              <a:ln w="3175"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743699"/>
            <a:ext cx="12192000" cy="114301"/>
          </a:xfrm>
          <a:prstGeom prst="rect">
            <a:avLst/>
          </a:prstGeom>
          <a:noFill/>
        </p:spPr>
      </p:pic>
      <p:pic>
        <p:nvPicPr>
          <p:cNvPr id="6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19775"/>
            <a:ext cx="12192000" cy="114301"/>
          </a:xfrm>
          <a:prstGeom prst="rect">
            <a:avLst/>
          </a:prstGeom>
          <a:noFill/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0290167" y="5619153"/>
            <a:ext cx="1318064" cy="320171"/>
          </a:xfrm>
        </p:spPr>
        <p:txBody>
          <a:bodyPr/>
          <a:lstStyle/>
          <a:p>
            <a:pPr>
              <a:defRPr/>
            </a:pPr>
            <a:fld id="{FC87880D-A816-4F8F-A573-E608BF76E189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4:27:10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исторические фоны\скачанные файл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609"/>
            <a:ext cx="12192000" cy="689560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39864" y="340962"/>
            <a:ext cx="4153546" cy="666427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      2 группа</a:t>
            </a:r>
            <a:endParaRPr lang="ru-RU" b="1" dirty="0">
              <a:ln>
                <a:solidFill>
                  <a:schemeClr val="tx1"/>
                </a:solidFill>
              </a:ln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224365" y="991892"/>
            <a:ext cx="10290875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1371-1372 г. поход Тимура в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Могулистан</a:t>
            </a:r>
            <a:endParaRPr lang="ru-RU" sz="2800" b="1" dirty="0" smtClean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1371-1390 г. не однократно совершает походы на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Могулистан</a:t>
            </a:r>
            <a:endParaRPr lang="ru-RU" sz="2800" b="1" dirty="0" smtClean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1375-1377гг. завоеватели прошли через Сайрам и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Таласскую</a:t>
            </a:r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долину дошли до р.Или</a:t>
            </a:r>
          </a:p>
          <a:p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Весна 1376 г. Тимур направил войско в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Могулистан</a:t>
            </a:r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против правителя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Камар</a:t>
            </a:r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ад- дина</a:t>
            </a:r>
          </a:p>
          <a:p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1377 г.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Камар</a:t>
            </a:r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ад- дин был разбит дважды1380г Беля орда и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Могулистан</a:t>
            </a:r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заключили союз против Тимура</a:t>
            </a:r>
          </a:p>
          <a:p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1384-1391 г. Тимур в ответ на союз совершил ряд походов против Золотой орды и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Могулистана</a:t>
            </a:r>
            <a:endParaRPr lang="ru-RU" sz="2800" b="1" dirty="0" smtClean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1390 г. Тимур полностью подчинил себе </a:t>
            </a:r>
            <a:r>
              <a:rPr lang="ru-RU" sz="2800" b="1" dirty="0" err="1" smtClean="0">
                <a:ln w="3175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Могулистан</a:t>
            </a:r>
            <a:endParaRPr lang="ru-RU" sz="2800" b="1" dirty="0" smtClean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n w="3175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743699"/>
            <a:ext cx="12192000" cy="114301"/>
          </a:xfrm>
          <a:prstGeom prst="rect">
            <a:avLst/>
          </a:prstGeom>
          <a:noFill/>
        </p:spPr>
      </p:pic>
      <p:pic>
        <p:nvPicPr>
          <p:cNvPr id="6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45191"/>
            <a:ext cx="12192000" cy="114301"/>
          </a:xfrm>
          <a:prstGeom prst="rect">
            <a:avLst/>
          </a:prstGeom>
          <a:noFill/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551122" y="6201367"/>
            <a:ext cx="2743200" cy="365125"/>
          </a:xfrm>
        </p:spPr>
        <p:txBody>
          <a:bodyPr/>
          <a:lstStyle/>
          <a:p>
            <a:pPr>
              <a:defRPr/>
            </a:pPr>
            <a:fld id="{141D8839-27D6-40A1-9F2C-9E1357D84CB5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4:27:10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Рабочий стол\исторические фоны\1391072465a6291892c678b0afea66eb74970a3526_b.jpg"/>
          <p:cNvPicPr>
            <a:picLocks noChangeAspect="1" noChangeArrowheads="1"/>
          </p:cNvPicPr>
          <p:nvPr/>
        </p:nvPicPr>
        <p:blipFill>
          <a:blip r:embed="rId2"/>
          <a:srcRect l="3525" t="4339" r="2102" b="3458"/>
          <a:stretch>
            <a:fillRect/>
          </a:stretch>
        </p:blipFill>
        <p:spPr bwMode="auto">
          <a:xfrm>
            <a:off x="-1" y="-149217"/>
            <a:ext cx="12192001" cy="6870692"/>
          </a:xfrm>
          <a:prstGeom prst="rect">
            <a:avLst/>
          </a:prstGeom>
          <a:noFill/>
        </p:spPr>
      </p:pic>
      <p:sp>
        <p:nvSpPr>
          <p:cNvPr id="6246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960176" y="1907744"/>
            <a:ext cx="8229600" cy="4525963"/>
          </a:xfrm>
        </p:spPr>
        <p:txBody>
          <a:bodyPr/>
          <a:lstStyle/>
          <a:p>
            <a:pPr marL="812800" indent="-812800">
              <a:buClr>
                <a:schemeClr val="tx1"/>
              </a:buClr>
              <a:buFontTx/>
              <a:buAutoNum type="romanUcPeriod"/>
            </a:pPr>
            <a:r>
              <a:rPr lang="ru-RU" altLang="ru-RU" b="1" dirty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latin typeface="Times New Roman" panose="02020603050405020304" pitchFamily="18" charset="0"/>
              </a:rPr>
              <a:t>Упадок экономического положения государств</a:t>
            </a:r>
          </a:p>
          <a:p>
            <a:pPr marL="812800" indent="-812800">
              <a:buClr>
                <a:schemeClr val="tx1"/>
              </a:buClr>
              <a:buFontTx/>
              <a:buAutoNum type="romanUcPeriod"/>
            </a:pPr>
            <a:r>
              <a:rPr lang="ru-RU" altLang="ru-RU" b="1" dirty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latin typeface="Times New Roman" panose="02020603050405020304" pitchFamily="18" charset="0"/>
              </a:rPr>
              <a:t>Политическая зависимость</a:t>
            </a:r>
          </a:p>
          <a:p>
            <a:pPr marL="812800" indent="-812800">
              <a:buClr>
                <a:schemeClr val="tx1"/>
              </a:buClr>
              <a:buFontTx/>
              <a:buAutoNum type="romanUcPeriod"/>
            </a:pPr>
            <a:r>
              <a:rPr lang="ru-RU" altLang="ru-RU" b="1" dirty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latin typeface="Times New Roman" panose="02020603050405020304" pitchFamily="18" charset="0"/>
              </a:rPr>
              <a:t>Захват пленных, огромного количества скота</a:t>
            </a:r>
          </a:p>
          <a:p>
            <a:pPr marL="812800" indent="-812800">
              <a:buClr>
                <a:schemeClr val="tx1"/>
              </a:buClr>
              <a:buFontTx/>
              <a:buAutoNum type="romanUcPeriod"/>
            </a:pPr>
            <a:r>
              <a:rPr lang="ru-RU" altLang="ru-RU" b="1" dirty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latin typeface="Times New Roman" panose="02020603050405020304" pitchFamily="18" charset="0"/>
              </a:rPr>
              <a:t>Огромные людские жертвы</a:t>
            </a:r>
          </a:p>
          <a:p>
            <a:pPr marL="812800" indent="-812800">
              <a:buClr>
                <a:schemeClr val="tx1"/>
              </a:buClr>
              <a:buFontTx/>
              <a:buAutoNum type="romanUcPeriod"/>
            </a:pPr>
            <a:r>
              <a:rPr lang="ru-RU" altLang="ru-RU" b="1" dirty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latin typeface="Times New Roman" panose="02020603050405020304" pitchFamily="18" charset="0"/>
              </a:rPr>
              <a:t>Торможение развития экономических и культурных связей между государствами</a:t>
            </a:r>
          </a:p>
          <a:p>
            <a:pPr marL="812800" indent="-812800">
              <a:buClr>
                <a:schemeClr val="tx1"/>
              </a:buClr>
              <a:buNone/>
            </a:pPr>
            <a:endParaRPr lang="ru-RU" altLang="ru-RU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1386" y="914400"/>
            <a:ext cx="76466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Последствия походов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1425843" y="201478"/>
            <a:ext cx="8118990" cy="66642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        </a:t>
            </a:r>
            <a:r>
              <a:rPr kumimoji="0" lang="ru-RU" sz="4400" b="1" i="0" u="sng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3 группа</a:t>
            </a:r>
            <a:endParaRPr kumimoji="0" lang="ru-RU" sz="44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863000" y="6173787"/>
            <a:ext cx="2743200" cy="365125"/>
          </a:xfrm>
        </p:spPr>
        <p:txBody>
          <a:bodyPr/>
          <a:lstStyle/>
          <a:p>
            <a:pPr>
              <a:defRPr/>
            </a:pPr>
            <a:fld id="{1EA6BB92-66FE-406E-9A51-D156E8C9DEE0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4:27:10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47305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исторические фоны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12192000" cy="6902282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7320" t="6578" r="8763" b="16898"/>
          <a:stretch/>
        </p:blipFill>
        <p:spPr>
          <a:xfrm flipH="1">
            <a:off x="575159" y="1162174"/>
            <a:ext cx="3909304" cy="5478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346601" y="5176837"/>
            <a:ext cx="3515360" cy="1681163"/>
          </a:xfrm>
        </p:spPr>
        <p:txBody>
          <a:bodyPr/>
          <a:lstStyle/>
          <a:p>
            <a:pPr algn="ctr"/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АХМЕД ЯССАУИ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4" descr="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8807" y="1937289"/>
            <a:ext cx="3383410" cy="2803302"/>
          </a:xfrm>
          <a:prstGeom prst="rect">
            <a:avLst/>
          </a:prstGeom>
          <a:noFill/>
        </p:spPr>
      </p:pic>
      <p:pic>
        <p:nvPicPr>
          <p:cNvPr id="8" name="Picture 3" descr="D:\анимация\анимашки 4.01.13\12814379.gif"/>
          <p:cNvPicPr>
            <a:picLocks noChangeAspect="1" noChangeArrowheads="1" noCrop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351520" y="4521200"/>
            <a:ext cx="2479040" cy="2479040"/>
          </a:xfrm>
          <a:prstGeom prst="rect">
            <a:avLst/>
          </a:prstGeom>
          <a:noFill/>
        </p:spPr>
      </p:pic>
      <p:pic>
        <p:nvPicPr>
          <p:cNvPr id="7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743699"/>
            <a:ext cx="12192000" cy="114301"/>
          </a:xfrm>
          <a:prstGeom prst="rect">
            <a:avLst/>
          </a:prstGeom>
          <a:noFill/>
        </p:spPr>
      </p:pic>
      <p:pic>
        <p:nvPicPr>
          <p:cNvPr id="10" name="Picture 4" descr="D:\анимация\анимашки 4.01.13\bar67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79228"/>
            <a:ext cx="12192000" cy="114301"/>
          </a:xfrm>
          <a:prstGeom prst="rect">
            <a:avLst/>
          </a:prstGeom>
          <a:noFill/>
        </p:spPr>
      </p:pic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553667-32DC-4A41-BBA5-6F09F12414B9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4:27:10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36388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pic>
        <p:nvPicPr>
          <p:cNvPr id="2050" name="Picture 2" descr="G:\урок Походы Тимура\2009-10-02-pic.jpg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1" y="0"/>
            <a:ext cx="6323308" cy="687039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695407"/>
            <a:ext cx="6092533" cy="6162593"/>
          </a:xfrm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tabLst>
                <a:tab pos="363538" algn="l"/>
              </a:tabLst>
              <a:defRPr/>
            </a:pP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1.	Одна из крупнейших   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 исторических личностей XIV-XV 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 веков, завоеватель мира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2.	Первый объект агрессии Тимура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3.	Титул Тимура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4.	Мавзолей в Туркестане, 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построенный по приказу Тимура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в 1397г.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5.	Прозвище Тимура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6.	Мусульманская религия, 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 используемая Тимуром для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 укрепления власти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7.	Направление последнего 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 военного похода Тимура в 1404-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 1405гг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8.	Территория между Амударьей и</a:t>
            </a:r>
            <a:b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  Сырдарьей</a:t>
            </a:r>
            <a:endParaRPr lang="ru-RU" sz="2400" dirty="0" smtClean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3038960" y="6492875"/>
            <a:ext cx="2743200" cy="365125"/>
          </a:xfrm>
        </p:spPr>
        <p:txBody>
          <a:bodyPr/>
          <a:lstStyle/>
          <a:p>
            <a:pPr>
              <a:defRPr/>
            </a:pPr>
            <a:fld id="{014C6A26-AA9D-4201-A0D5-EEECC92AF443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4:27:10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94802" y="325464"/>
            <a:ext cx="48702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800000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КРОССВОРД</a:t>
            </a:r>
            <a:endParaRPr lang="ru-RU" sz="5400" b="1" cap="none" spc="0" dirty="0">
              <a:ln w="17780" cmpd="sng">
                <a:solidFill>
                  <a:srgbClr val="800000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effectLst>
                <a:outerShdw blurRad="50800" algn="tl" rotWithShape="0">
                  <a:srgbClr val="000000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12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614" r="36314"/>
          <a:stretch>
            <a:fillRect/>
          </a:stretch>
        </p:blipFill>
        <p:spPr bwMode="auto">
          <a:xfrm>
            <a:off x="6386871" y="1565329"/>
            <a:ext cx="5805129" cy="4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/>
          <p:cNvPicPr>
            <a:picLocks noChangeAspect="1"/>
          </p:cNvPicPr>
          <p:nvPr/>
        </p:nvPicPr>
        <p:blipFill>
          <a:blip r:embed="rId2">
            <a:lum bright="-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742928" y="1317356"/>
            <a:ext cx="528728" cy="556201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88179" y="1317356"/>
            <a:ext cx="617242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853493" y="1317356"/>
            <a:ext cx="581837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419987" y="1317356"/>
            <a:ext cx="581837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971139" y="1317356"/>
            <a:ext cx="626684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582481" y="1317356"/>
            <a:ext cx="581837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148975" y="1317356"/>
            <a:ext cx="581837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730812" y="1317356"/>
            <a:ext cx="581837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297306" y="1317356"/>
            <a:ext cx="580657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Н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176434" y="1873557"/>
            <a:ext cx="581837" cy="556201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766532" y="1873557"/>
            <a:ext cx="549972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М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295260" y="1873557"/>
            <a:ext cx="58183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861755" y="1873557"/>
            <a:ext cx="578296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412906" y="1873557"/>
            <a:ext cx="575936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979400" y="1873557"/>
            <a:ext cx="626685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Р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590742" y="1873557"/>
            <a:ext cx="58183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9172579" y="1873557"/>
            <a:ext cx="58183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Н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9730812" y="1873557"/>
            <a:ext cx="58183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Н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0291406" y="1873557"/>
            <a:ext cx="58065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859080" y="1873557"/>
            <a:ext cx="58065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Х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1465701" y="1873557"/>
            <a:ext cx="58183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Р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862934" y="2429759"/>
            <a:ext cx="567675" cy="557482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419987" y="2429759"/>
            <a:ext cx="574756" cy="557482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Э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973500" y="2429759"/>
            <a:ext cx="627865" cy="557482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М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595463" y="2429759"/>
            <a:ext cx="566494" cy="557482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И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9177300" y="2429759"/>
            <a:ext cx="565314" cy="557482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Р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288179" y="2987241"/>
            <a:ext cx="580657" cy="556201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891259" y="2987241"/>
            <a:ext cx="541711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Я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423528" y="2987241"/>
            <a:ext cx="529908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С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952256" y="2987241"/>
            <a:ext cx="624324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С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8595463" y="3000057"/>
            <a:ext cx="598360" cy="557483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9164318" y="3000057"/>
            <a:ext cx="590098" cy="557483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У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9742614" y="3000057"/>
            <a:ext cx="607802" cy="543386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И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721685" y="3529345"/>
            <a:ext cx="581837" cy="556201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303521" y="3529345"/>
            <a:ext cx="568855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Х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881818" y="3535753"/>
            <a:ext cx="558233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Р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7404645" y="3529345"/>
            <a:ext cx="566494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О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7971139" y="3543442"/>
            <a:ext cx="621963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М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8606085" y="3543442"/>
            <a:ext cx="571215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О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9176120" y="3543442"/>
            <a:ext cx="570035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Й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6853493" y="4091954"/>
            <a:ext cx="547611" cy="556201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7395203" y="4091954"/>
            <a:ext cx="575936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И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7990022" y="4091954"/>
            <a:ext cx="616063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С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8590742" y="4091954"/>
            <a:ext cx="599540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Л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9172579" y="4106052"/>
            <a:ext cx="581837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9779200" y="4106052"/>
            <a:ext cx="571215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М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5176434" y="4669943"/>
            <a:ext cx="581837" cy="556201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5758271" y="4669943"/>
            <a:ext cx="549972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К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275197" y="4669943"/>
            <a:ext cx="584198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И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6853493" y="4669943"/>
            <a:ext cx="541711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Т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376320" y="4684039"/>
            <a:ext cx="612522" cy="542104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А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7979400" y="4676350"/>
            <a:ext cx="603081" cy="556201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Й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758271" y="5222299"/>
            <a:ext cx="519286" cy="556201"/>
          </a:xfrm>
          <a:prstGeom prst="rect">
            <a:avLst/>
          </a:prstGeom>
          <a:solidFill>
            <a:srgbClr val="00FF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320044" y="5222299"/>
            <a:ext cx="633766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Ж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6929026" y="5222299"/>
            <a:ext cx="575936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Е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7508502" y="5222299"/>
            <a:ext cx="506304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Т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8037230" y="5236396"/>
            <a:ext cx="588918" cy="542104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Ы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8639131" y="5222299"/>
            <a:ext cx="561774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С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9158417" y="5212046"/>
            <a:ext cx="562953" cy="556201"/>
          </a:xfrm>
          <a:prstGeom prst="rect">
            <a:avLst/>
          </a:prstGeom>
          <a:solidFill>
            <a:srgbClr val="FFCCFF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FF"/>
                </a:solidFill>
              </a:rPr>
              <a:t>У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5730240" cy="685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63525" algn="l"/>
              </a:tabLst>
              <a:defRPr/>
            </a:pP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1.Одна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из крупнейших </a:t>
            </a:r>
            <a:endParaRPr lang="ru-RU" sz="2400" b="1" dirty="0" smtClean="0">
              <a:ln w="12700">
                <a:solidFill>
                  <a:schemeClr val="tx1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исторических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личностей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XIV-</a:t>
            </a: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XV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веков, завоеватель  мира</a:t>
            </a:r>
            <a:b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2.Первый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объект агрессии </a:t>
            </a:r>
            <a:endParaRPr lang="ru-RU" sz="2400" b="1" dirty="0" smtClean="0">
              <a:ln w="12700">
                <a:solidFill>
                  <a:schemeClr val="tx1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Тимура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3.Титул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Тимура</a:t>
            </a:r>
            <a:b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4.Мавзолей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в Туркестане, </a:t>
            </a:r>
            <a:endParaRPr lang="ru-RU" sz="2400" b="1" dirty="0" smtClean="0">
              <a:ln w="12700">
                <a:solidFill>
                  <a:schemeClr val="tx1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построенный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по приказу </a:t>
            </a:r>
            <a:endParaRPr lang="ru-RU" sz="2400" b="1" dirty="0" smtClean="0">
              <a:ln w="12700">
                <a:solidFill>
                  <a:schemeClr val="tx1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Тимура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в 1397г.</a:t>
            </a:r>
            <a:b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5.Прозвище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Тимура</a:t>
            </a:r>
            <a:b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6.Мусульманская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религия, </a:t>
            </a:r>
            <a:endParaRPr lang="ru-RU" sz="2400" b="1" dirty="0" smtClean="0">
              <a:ln w="12700">
                <a:solidFill>
                  <a:schemeClr val="tx1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используемая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Тимуром для </a:t>
            </a:r>
            <a:endParaRPr lang="ru-RU" sz="2400" b="1" dirty="0" smtClean="0">
              <a:ln w="12700">
                <a:solidFill>
                  <a:schemeClr val="tx1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укрепления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власти</a:t>
            </a:r>
            <a:b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7.Направление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последнего </a:t>
            </a:r>
            <a:endParaRPr lang="ru-RU" sz="2400" b="1" dirty="0" smtClean="0">
              <a:ln w="12700">
                <a:solidFill>
                  <a:schemeClr val="tx1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военного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похода Тимура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в</a:t>
            </a:r>
          </a:p>
          <a:p>
            <a:pPr>
              <a:tabLst>
                <a:tab pos="263525" algn="l"/>
              </a:tabLst>
              <a:defRPr/>
            </a:pP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1404-1405гг</a:t>
            </a:r>
            <a:b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8.Территория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между </a:t>
            </a:r>
            <a:r>
              <a:rPr lang="ru-RU" sz="2400" b="1" dirty="0" smtClean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Амударьей </a:t>
            </a:r>
            <a:r>
              <a:rPr lang="ru-RU" sz="2400" b="1" dirty="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и Сырдарьей</a:t>
            </a:r>
            <a:endParaRPr lang="ru-RU" sz="2400" dirty="0">
              <a:ln w="12700"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5574871" y="0"/>
            <a:ext cx="48702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8575" cmpd="sng">
                  <a:solidFill>
                    <a:srgbClr val="800000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КРОССВОРД</a:t>
            </a:r>
            <a:endParaRPr lang="ru-RU" sz="5400" b="1" cap="none" spc="0" dirty="0">
              <a:ln w="28575" cmpd="sng">
                <a:solidFill>
                  <a:srgbClr val="800000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effectLst>
                <a:outerShdw blurRad="50800" algn="tl" rotWithShape="0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70" name="Дата 69"/>
          <p:cNvSpPr>
            <a:spLocks noGrp="1"/>
          </p:cNvSpPr>
          <p:nvPr>
            <p:ph type="dt" sz="half" idx="10"/>
          </p:nvPr>
        </p:nvSpPr>
        <p:spPr>
          <a:xfrm>
            <a:off x="3534905" y="6492875"/>
            <a:ext cx="2743200" cy="365125"/>
          </a:xfrm>
        </p:spPr>
        <p:txBody>
          <a:bodyPr/>
          <a:lstStyle/>
          <a:p>
            <a:pPr>
              <a:defRPr/>
            </a:pPr>
            <a:fld id="{5B88EA0F-445F-4824-8F9A-9B99C79CA96E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4:27:10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5" name="Номер слайда 8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0" y="0"/>
            <a:ext cx="12192000" cy="6874175"/>
            <a:chOff x="0" y="0"/>
            <a:chExt cx="12192000" cy="6874175"/>
          </a:xfrm>
        </p:grpSpPr>
        <p:pic>
          <p:nvPicPr>
            <p:cNvPr id="3074" name="Picture 2" descr="C:\Documents and Settings\Admin\Рабочий стол\исторические фоны\pergament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2192000" cy="6874175"/>
            </a:xfrm>
            <a:prstGeom prst="rect">
              <a:avLst/>
            </a:prstGeom>
            <a:noFill/>
          </p:spPr>
        </p:pic>
        <p:grpSp>
          <p:nvGrpSpPr>
            <p:cNvPr id="6" name="Группа 5"/>
            <p:cNvGrpSpPr/>
            <p:nvPr/>
          </p:nvGrpSpPr>
          <p:grpSpPr>
            <a:xfrm>
              <a:off x="4858437" y="431123"/>
              <a:ext cx="2658000" cy="1379800"/>
              <a:chOff x="3273476" y="-1026837"/>
              <a:chExt cx="2658000" cy="1379800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3273476" y="-965877"/>
                <a:ext cx="2637680" cy="1318840"/>
              </a:xfrm>
              <a:prstGeom prst="rect">
                <a:avLst/>
              </a:prstGeom>
              <a:blipFill rotWithShape="0">
                <a:blip r:embed="rId3"/>
                <a:tile tx="0" ty="0" sx="100000" sy="100000" flip="none" algn="tl"/>
              </a:blipFill>
              <a:ln w="57150" cmpd="dbl">
                <a:solidFill>
                  <a:srgbClr val="8000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Прямоугольник 16"/>
              <p:cNvSpPr/>
              <p:nvPr/>
            </p:nvSpPr>
            <p:spPr>
              <a:xfrm>
                <a:off x="3293796" y="-1026837"/>
                <a:ext cx="2637680" cy="13188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7940" tIns="27940" rIns="27940" bIns="27940" numCol="1" spcCol="1270" anchor="ctr" anchorCtr="0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4400" b="1" i="0" u="none" strike="noStrike" kern="1200" cap="none" normalizeH="0" baseline="0" dirty="0" smtClean="0">
                    <a:ln>
                      <a:solidFill>
                        <a:schemeClr val="tx1"/>
                      </a:solidFill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Походы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4400" b="1" i="0" u="none" strike="noStrike" kern="1200" cap="none" normalizeH="0" baseline="0" dirty="0" smtClean="0">
                    <a:ln>
                      <a:solidFill>
                        <a:schemeClr val="tx1"/>
                      </a:solidFill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Тимура</a:t>
                </a:r>
              </a:p>
            </p:txBody>
          </p:sp>
        </p:grpSp>
        <p:grpSp>
          <p:nvGrpSpPr>
            <p:cNvPr id="7" name="Группа 6"/>
            <p:cNvGrpSpPr/>
            <p:nvPr/>
          </p:nvGrpSpPr>
          <p:grpSpPr>
            <a:xfrm>
              <a:off x="1585566" y="2364836"/>
              <a:ext cx="2658000" cy="2659960"/>
              <a:chOff x="605" y="906876"/>
              <a:chExt cx="2658000" cy="2659960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20925" y="906876"/>
                <a:ext cx="2637680" cy="1475644"/>
              </a:xfrm>
              <a:prstGeom prst="rect">
                <a:avLst/>
              </a:prstGeom>
              <a:blipFill rotWithShape="0">
                <a:blip r:embed="rId3"/>
                <a:tile tx="0" ty="0" sx="100000" sy="100000" flip="none" algn="tl"/>
              </a:blipFill>
              <a:ln w="57150" cmpd="dbl">
                <a:solidFill>
                  <a:srgbClr val="8000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r>
                  <a:rPr lang="ru-RU" sz="4400" b="1" dirty="0" smtClean="0">
                    <a:ln>
                      <a:solidFill>
                        <a:schemeClr val="tx1"/>
                      </a:solidFill>
                    </a:ln>
                    <a:blipFill>
                      <a:blip r:embed="rId4"/>
                      <a:tile tx="0" ty="0" sx="100000" sy="100000" flip="none" algn="tl"/>
                    </a:blip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Белая Орда</a:t>
                </a:r>
                <a:endParaRPr lang="ru-RU" sz="4400" b="1" dirty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605" y="2247996"/>
                <a:ext cx="2637680" cy="13188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1275" tIns="41275" rIns="41275" bIns="41275" numCol="1" spcCol="1270" anchor="ctr" anchorCtr="0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6500" b="0" i="0" u="none" strike="noStrike" kern="1200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4472360" y="2364836"/>
              <a:ext cx="2942480" cy="2659960"/>
              <a:chOff x="2887399" y="906876"/>
              <a:chExt cx="2942480" cy="2659960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2887399" y="906876"/>
                <a:ext cx="2637680" cy="1475644"/>
              </a:xfrm>
              <a:prstGeom prst="rect">
                <a:avLst/>
              </a:prstGeom>
              <a:blipFill rotWithShape="0">
                <a:blip r:embed="rId3"/>
                <a:tile tx="0" ty="0" sx="100000" sy="100000" flip="none" algn="tl"/>
              </a:blipFill>
              <a:ln w="57150" cmpd="dbl">
                <a:solidFill>
                  <a:srgbClr val="8000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r>
                  <a:rPr lang="ru-RU" sz="4400" b="1" dirty="0" smtClean="0">
                    <a:ln>
                      <a:solidFill>
                        <a:schemeClr val="tx1"/>
                      </a:solidFill>
                    </a:ln>
                    <a:blipFill>
                      <a:blip r:embed="rId4"/>
                      <a:tile tx="0" ty="0" sx="100000" sy="100000" flip="none" algn="tl"/>
                    </a:blip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Золотая Орда</a:t>
                </a:r>
                <a:endParaRPr lang="ru-RU" sz="4400" b="1" dirty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3192199" y="2247996"/>
                <a:ext cx="2637680" cy="13188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1275" tIns="41275" rIns="41275" bIns="41275" numCol="1" spcCol="1270" anchor="ctr" anchorCtr="0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6500" b="0" i="0" u="none" strike="noStrike" kern="1200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7315200" y="2364836"/>
              <a:ext cx="3291234" cy="2659960"/>
              <a:chOff x="5730239" y="906876"/>
              <a:chExt cx="3291234" cy="2659960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5730239" y="906876"/>
                <a:ext cx="3271520" cy="1475644"/>
              </a:xfrm>
              <a:prstGeom prst="rect">
                <a:avLst/>
              </a:prstGeom>
              <a:blipFill rotWithShape="0">
                <a:blip r:embed="rId3"/>
                <a:tile tx="0" ty="0" sx="100000" sy="100000" flip="none" algn="tl"/>
              </a:blipFill>
              <a:ln w="57150" cmpd="dbl">
                <a:solidFill>
                  <a:srgbClr val="8000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algn="ctr"/>
                <a:endParaRPr lang="ru-RU" sz="800" b="1" dirty="0" smtClean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800" b="1" dirty="0" smtClean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4400" b="1" dirty="0" err="1" smtClean="0">
                    <a:ln>
                      <a:solidFill>
                        <a:schemeClr val="tx1"/>
                      </a:solidFill>
                    </a:ln>
                    <a:blipFill>
                      <a:blip r:embed="rId4"/>
                      <a:tile tx="0" ty="0" sx="100000" sy="100000" flip="none" algn="tl"/>
                    </a:blip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Могулистан</a:t>
                </a:r>
                <a:endParaRPr lang="ru-RU" sz="4400" b="1" dirty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6383793" y="2247996"/>
                <a:ext cx="2637680" cy="13188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1275" tIns="41275" rIns="41275" bIns="41275" numCol="1" spcCol="1270" anchor="ctr" anchorCtr="0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6500" b="0" i="0" u="none" strike="noStrike" kern="1200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1" name="Oval 31"/>
          <p:cNvSpPr>
            <a:spLocks noChangeArrowheads="1"/>
          </p:cNvSpPr>
          <p:nvPr/>
        </p:nvSpPr>
        <p:spPr bwMode="auto">
          <a:xfrm>
            <a:off x="1581469" y="4276408"/>
            <a:ext cx="2592387" cy="1047432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57150" cmpd="dbl">
            <a:solidFill>
              <a:srgbClr val="8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1377 г.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val 33"/>
          <p:cNvSpPr>
            <a:spLocks noChangeArrowheads="1"/>
          </p:cNvSpPr>
          <p:nvPr/>
        </p:nvSpPr>
        <p:spPr bwMode="auto">
          <a:xfrm>
            <a:off x="4358958" y="4256088"/>
            <a:ext cx="2735262" cy="1149032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57150" cmpd="dbl">
            <a:solidFill>
              <a:srgbClr val="8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4379913" y="4663124"/>
            <a:ext cx="24495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1390-1395 гг.</a:t>
            </a:r>
          </a:p>
        </p:txBody>
      </p:sp>
      <p:sp>
        <p:nvSpPr>
          <p:cNvPr id="24" name="Oval 36"/>
          <p:cNvSpPr>
            <a:spLocks noChangeArrowheads="1"/>
          </p:cNvSpPr>
          <p:nvPr/>
        </p:nvSpPr>
        <p:spPr bwMode="auto">
          <a:xfrm>
            <a:off x="6990080" y="4259898"/>
            <a:ext cx="3596640" cy="1754822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57150" cmpd="dbl">
            <a:solidFill>
              <a:srgbClr val="8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Text Box 37"/>
          <p:cNvSpPr txBox="1">
            <a:spLocks noChangeArrowheads="1"/>
          </p:cNvSpPr>
          <p:nvPr/>
        </p:nvSpPr>
        <p:spPr bwMode="auto">
          <a:xfrm>
            <a:off x="7294881" y="4530726"/>
            <a:ext cx="288544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altLang="ru-RU" sz="2400" b="1" dirty="0"/>
              <a:t>     </a:t>
            </a:r>
            <a:r>
              <a:rPr lang="ru-RU" altLang="ru-RU" sz="2400" b="1" dirty="0" smtClean="0"/>
              <a:t>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1371-1372 гг.</a:t>
            </a:r>
          </a:p>
          <a:p>
            <a:pPr>
              <a:spcBef>
                <a:spcPts val="0"/>
              </a:spcBef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2. 1375-1377 гг.</a:t>
            </a:r>
          </a:p>
          <a:p>
            <a:pPr>
              <a:spcBef>
                <a:spcPts val="0"/>
              </a:spcBef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3. 1380-1390 гг.</a:t>
            </a:r>
          </a:p>
        </p:txBody>
      </p:sp>
      <p:pic>
        <p:nvPicPr>
          <p:cNvPr id="3075" name="Picture 3" descr="D:\анимация\анимашки 4.01.13\12814379.gif"/>
          <p:cNvPicPr>
            <a:picLocks noChangeAspect="1" noChangeArrowheads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56320" y="289561"/>
            <a:ext cx="1650999" cy="1650999"/>
          </a:xfrm>
          <a:prstGeom prst="rect">
            <a:avLst/>
          </a:prstGeom>
          <a:noFill/>
        </p:spPr>
      </p:pic>
      <p:pic>
        <p:nvPicPr>
          <p:cNvPr id="48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21280" y="1936764"/>
            <a:ext cx="142240" cy="80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Прямая соединительная линия 49"/>
          <p:cNvCxnSpPr>
            <a:endCxn id="52" idx="0"/>
          </p:cNvCxnSpPr>
          <p:nvPr/>
        </p:nvCxnSpPr>
        <p:spPr>
          <a:xfrm flipV="1">
            <a:off x="2621280" y="1910080"/>
            <a:ext cx="6365186" cy="609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10320" y="1910080"/>
            <a:ext cx="152292" cy="86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1804684"/>
            <a:ext cx="142240" cy="80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94000" y="3796044"/>
            <a:ext cx="142240" cy="80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3280" y="3775724"/>
            <a:ext cx="142240" cy="80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49360" y="3796044"/>
            <a:ext cx="142240" cy="80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Дата 28"/>
          <p:cNvSpPr>
            <a:spLocks noGrp="1"/>
          </p:cNvSpPr>
          <p:nvPr>
            <p:ph type="dt" sz="half" idx="10"/>
          </p:nvPr>
        </p:nvSpPr>
        <p:spPr>
          <a:xfrm>
            <a:off x="1675109" y="6492875"/>
            <a:ext cx="2743200" cy="365125"/>
          </a:xfrm>
        </p:spPr>
        <p:txBody>
          <a:bodyPr/>
          <a:lstStyle/>
          <a:p>
            <a:pPr>
              <a:defRPr/>
            </a:pPr>
            <a:fld id="{75844170-3C65-4F1A-BDC2-240354C72805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4:27:11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26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7"/>
          <p:cNvGrpSpPr/>
          <p:nvPr/>
        </p:nvGrpSpPr>
        <p:grpSpPr>
          <a:xfrm>
            <a:off x="0" y="0"/>
            <a:ext cx="12192000" cy="6874175"/>
            <a:chOff x="0" y="0"/>
            <a:chExt cx="12192000" cy="6874175"/>
          </a:xfrm>
        </p:grpSpPr>
        <p:pic>
          <p:nvPicPr>
            <p:cNvPr id="3074" name="Picture 2" descr="C:\Documents and Settings\Admin\Рабочий стол\исторические фоны\pergament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2192000" cy="6874175"/>
            </a:xfrm>
            <a:prstGeom prst="rect">
              <a:avLst/>
            </a:prstGeom>
            <a:noFill/>
          </p:spPr>
        </p:pic>
        <p:grpSp>
          <p:nvGrpSpPr>
            <p:cNvPr id="3" name="Группа 5"/>
            <p:cNvGrpSpPr/>
            <p:nvPr/>
          </p:nvGrpSpPr>
          <p:grpSpPr>
            <a:xfrm>
              <a:off x="4594277" y="2422483"/>
              <a:ext cx="2637680" cy="1359480"/>
              <a:chOff x="3009316" y="964523"/>
              <a:chExt cx="2637680" cy="1359480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3009316" y="1005163"/>
                <a:ext cx="2637680" cy="1318840"/>
              </a:xfrm>
              <a:prstGeom prst="rect">
                <a:avLst/>
              </a:prstGeom>
              <a:blipFill rotWithShape="0">
                <a:blip r:embed="rId3"/>
                <a:tile tx="0" ty="0" sx="100000" sy="100000" flip="none" algn="tl"/>
              </a:blipFill>
              <a:ln w="57150" cmpd="dbl">
                <a:solidFill>
                  <a:srgbClr val="8000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Прямоугольник 16"/>
              <p:cNvSpPr/>
              <p:nvPr/>
            </p:nvSpPr>
            <p:spPr>
              <a:xfrm>
                <a:off x="3088639" y="964523"/>
                <a:ext cx="2436436" cy="13188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7940" tIns="27940" rIns="27940" bIns="27940" numCol="1" spcCol="1270" anchor="ctr" anchorCtr="0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4400" b="1" i="0" u="none" strike="noStrike" kern="1200" cap="none" normalizeH="0" baseline="0" dirty="0" smtClean="0">
                    <a:ln>
                      <a:solidFill>
                        <a:schemeClr val="tx1"/>
                      </a:solidFill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Походы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4400" b="1" i="0" u="none" strike="noStrike" kern="1200" cap="none" normalizeH="0" baseline="0" dirty="0" smtClean="0">
                    <a:ln>
                      <a:solidFill>
                        <a:schemeClr val="tx1"/>
                      </a:solidFill>
                    </a:ln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Тимура</a:t>
                </a:r>
              </a:p>
            </p:txBody>
          </p:sp>
        </p:grpSp>
        <p:sp>
          <p:nvSpPr>
            <p:cNvPr id="14" name="Прямоугольник 13"/>
            <p:cNvSpPr/>
            <p:nvPr/>
          </p:nvSpPr>
          <p:spPr>
            <a:xfrm>
              <a:off x="1707486" y="637636"/>
              <a:ext cx="2637680" cy="1475644"/>
            </a:xfrm>
            <a:prstGeom prst="rect">
              <a:avLst/>
            </a:prstGeom>
            <a:blipFill rotWithShape="0">
              <a:blip r:embed="rId3"/>
              <a:tile tx="0" ty="0" sx="100000" sy="100000" flip="none" algn="tl"/>
            </a:blipFill>
            <a:ln w="57150" cmpd="dbl">
              <a:solidFill>
                <a:srgbClr val="8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ru-RU" sz="8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8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4400" b="1" dirty="0" smtClean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Иран</a:t>
              </a:r>
            </a:p>
            <a:p>
              <a:pPr algn="ctr"/>
              <a:r>
                <a:rPr lang="ru-RU" sz="2800" b="1" dirty="0" smtClean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1393 г.</a:t>
              </a:r>
              <a:endParaRPr lang="ru-RU" sz="2800" b="1" dirty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777160" y="3705956"/>
              <a:ext cx="2637680" cy="1318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275" tIns="41275" rIns="41275" bIns="41275" numCol="1" spcCol="1270" anchor="ctr" anchorCtr="0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6500" b="0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8"/>
            <p:cNvGrpSpPr/>
            <p:nvPr/>
          </p:nvGrpSpPr>
          <p:grpSpPr>
            <a:xfrm>
              <a:off x="7294880" y="596996"/>
              <a:ext cx="3311554" cy="4427800"/>
              <a:chOff x="5709919" y="-860964"/>
              <a:chExt cx="3311554" cy="4427800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5709919" y="-860964"/>
                <a:ext cx="3271520" cy="1475644"/>
              </a:xfrm>
              <a:prstGeom prst="rect">
                <a:avLst/>
              </a:prstGeom>
              <a:blipFill rotWithShape="0">
                <a:blip r:embed="rId3"/>
                <a:tile tx="0" ty="0" sx="100000" sy="100000" flip="none" algn="tl"/>
              </a:blipFill>
              <a:ln w="57150" cmpd="dbl">
                <a:solidFill>
                  <a:srgbClr val="8000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algn="ctr"/>
                <a:endParaRPr lang="ru-RU" sz="800" b="1" dirty="0" smtClean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800" b="1" dirty="0" smtClean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4400" b="1" dirty="0" smtClean="0">
                    <a:ln>
                      <a:solidFill>
                        <a:schemeClr val="tx1"/>
                      </a:solidFill>
                    </a:ln>
                    <a:blipFill>
                      <a:blip r:embed="rId4"/>
                      <a:tile tx="0" ty="0" sx="100000" sy="100000" flip="none" algn="tl"/>
                    </a:blip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Закавказье</a:t>
                </a:r>
              </a:p>
              <a:p>
                <a:pPr algn="ctr"/>
                <a:r>
                  <a:rPr lang="ru-RU" sz="2800" b="1" dirty="0" smtClean="0">
                    <a:ln>
                      <a:solidFill>
                        <a:schemeClr val="tx1"/>
                      </a:solidFill>
                    </a:ln>
                    <a:blipFill>
                      <a:blip r:embed="rId4"/>
                      <a:tile tx="0" ty="0" sx="100000" sy="100000" flip="none" algn="tl"/>
                    </a:blip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1395 г.</a:t>
                </a:r>
                <a:endParaRPr lang="ru-RU" sz="2800" b="1" dirty="0">
                  <a:ln>
                    <a:solidFill>
                      <a:schemeClr val="tx1"/>
                    </a:solidFill>
                  </a:ln>
                  <a:blipFill>
                    <a:blip r:embed="rId4"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6383793" y="2247996"/>
                <a:ext cx="2637680" cy="131884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1275" tIns="41275" rIns="41275" bIns="41275" numCol="1" spcCol="1270" anchor="ctr" anchorCtr="0"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6500" b="0" i="0" u="none" strike="noStrike" kern="1200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3075" name="Picture 3" descr="D:\анимация\анимашки 4.01.13\12814379.gif"/>
          <p:cNvPicPr>
            <a:picLocks noChangeAspect="1" noChangeArrowheads="1" noCrop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445760" y="251460"/>
            <a:ext cx="1650999" cy="1650999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1747520" y="4528916"/>
            <a:ext cx="2357120" cy="1475644"/>
          </a:xfrm>
          <a:prstGeom prst="rect">
            <a:avLst/>
          </a:prstGeom>
          <a:blipFill rotWithShape="0">
            <a:blip r:embed="rId3"/>
            <a:tile tx="0" ty="0" sx="100000" sy="100000" flip="none" algn="tl"/>
          </a:blipFill>
          <a:ln w="57150" cmpd="dbl">
            <a:solidFill>
              <a:srgbClr val="80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Индия</a:t>
            </a: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1398-1399 гг.</a:t>
            </a:r>
            <a:endParaRPr lang="ru-RU" sz="2800" b="1" dirty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511646" y="4539076"/>
            <a:ext cx="2637680" cy="1475644"/>
          </a:xfrm>
          <a:prstGeom prst="rect">
            <a:avLst/>
          </a:prstGeom>
          <a:blipFill rotWithShape="0">
            <a:blip r:embed="rId3"/>
            <a:tile tx="0" ty="0" sx="100000" sy="100000" flip="none" algn="tl"/>
          </a:blipFill>
          <a:ln w="57150" cmpd="dbl">
            <a:solidFill>
              <a:srgbClr val="80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Турция</a:t>
            </a: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1402 г.</a:t>
            </a:r>
            <a:endParaRPr lang="ru-RU" sz="2800" b="1" dirty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569806" y="4528916"/>
            <a:ext cx="2637680" cy="1475644"/>
          </a:xfrm>
          <a:prstGeom prst="rect">
            <a:avLst/>
          </a:prstGeom>
          <a:blipFill rotWithShape="0">
            <a:blip r:embed="rId3"/>
            <a:tile tx="0" ty="0" sx="100000" sy="100000" flip="none" algn="tl"/>
          </a:blipFill>
          <a:ln w="57150" cmpd="dbl">
            <a:solidFill>
              <a:srgbClr val="80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Китай</a:t>
            </a: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1405 г.</a:t>
            </a:r>
            <a:endParaRPr lang="ru-RU" sz="2800" b="1" dirty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70879" y="3759200"/>
            <a:ext cx="247482" cy="1381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760000">
            <a:off x="3591461" y="2993056"/>
            <a:ext cx="304731" cy="197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840000" flipH="1">
            <a:off x="7894029" y="2996444"/>
            <a:ext cx="304731" cy="197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840000" flipV="1">
            <a:off x="3650768" y="1593074"/>
            <a:ext cx="304731" cy="197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" descr="C:\Users\Учитель\Pictures\AG00090_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3440000" flipH="1">
            <a:off x="7871439" y="1526439"/>
            <a:ext cx="304731" cy="197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>
          <a:xfrm>
            <a:off x="1737102" y="6492875"/>
            <a:ext cx="2743200" cy="365125"/>
          </a:xfrm>
        </p:spPr>
        <p:txBody>
          <a:bodyPr/>
          <a:lstStyle/>
          <a:p>
            <a:pPr>
              <a:defRPr/>
            </a:pPr>
            <a:fld id="{966FA65B-FD49-447B-AD71-DCA53F564795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4:27:11 </a:t>
            </a:fld>
            <a:endParaRPr lang="ru-RU" sz="2000" b="1">
              <a:solidFill>
                <a:schemeClr val="tx1"/>
              </a:solidFill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833" y="-48295"/>
            <a:ext cx="12192000" cy="6868717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4C4481-DE4C-4DD2-BB43-C95B7CE145D0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4:27:11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28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2951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исторические фоны\ancient3 (1).jpg"/>
          <p:cNvPicPr>
            <a:picLocks noChangeAspect="1" noChangeArrowheads="1"/>
          </p:cNvPicPr>
          <p:nvPr/>
        </p:nvPicPr>
        <p:blipFill>
          <a:blip r:embed="rId2"/>
          <a:srcRect l="3198" t="3683" r="2849" b="2758"/>
          <a:stretch>
            <a:fillRect/>
          </a:stretch>
        </p:blipFill>
        <p:spPr bwMode="auto">
          <a:xfrm>
            <a:off x="0" y="-315348"/>
            <a:ext cx="12192000" cy="7173348"/>
          </a:xfrm>
          <a:prstGeom prst="rect">
            <a:avLst/>
          </a:prstGeom>
          <a:noFill/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2C0931-6361-41DB-ADF5-50740B5B3161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4:27:11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364509" y="4083631"/>
            <a:ext cx="438934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</a:t>
            </a:r>
            <a:r>
              <a:rPr kumimoji="0" lang="ru-RU" sz="4800" b="1" i="0" u="none" strike="noStrike" cap="none" normalizeH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научился</a:t>
            </a: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4800" b="1" i="0" u="none" strike="noStrike" cap="none" normalizeH="0" baseline="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424779" y="607534"/>
            <a:ext cx="791997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Сегодня я узнал</a:t>
            </a:r>
            <a:r>
              <a:rPr lang="ru-RU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4800" b="1" i="0" u="none" strike="noStrike" cap="none" normalizeH="0" baseline="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423748" y="1323555"/>
            <a:ext cx="58512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Было интересно …</a:t>
            </a:r>
            <a:endParaRPr kumimoji="0" lang="ru-RU" sz="4800" b="1" i="0" u="none" strike="noStrike" cap="none" normalizeH="0" baseline="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434165" y="1987531"/>
            <a:ext cx="49439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Было  трудно…</a:t>
            </a:r>
            <a:endParaRPr kumimoji="0" lang="ru-RU" sz="4800" b="1" i="0" u="none" strike="noStrike" cap="none" normalizeH="0" baseline="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396054" y="2646696"/>
            <a:ext cx="69878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 выполнял задания…</a:t>
            </a:r>
            <a:endParaRPr kumimoji="0" lang="ru-RU" sz="4800" b="1" i="0" u="none" strike="noStrike" cap="none" normalizeH="0" baseline="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понял, что…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научился…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385863" y="4678422"/>
            <a:ext cx="65149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меня получилось…</a:t>
            </a:r>
            <a:endParaRPr kumimoji="0" lang="ru-RU" sz="4800" b="1" i="0" u="none" strike="noStrike" cap="none" normalizeH="0" baseline="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394128" y="3401706"/>
            <a:ext cx="47275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</a:t>
            </a:r>
            <a:r>
              <a:rPr kumimoji="0" lang="ru-RU" sz="4800" b="1" i="0" u="none" strike="noStrike" cap="none" normalizeH="0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понял, что…</a:t>
            </a:r>
            <a:endParaRPr kumimoji="0" lang="ru-RU" sz="4800" b="1" i="0" u="none" strike="noStrike" cap="none" normalizeH="0" baseline="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  <p:bldP spid="1029" grpId="0"/>
      <p:bldP spid="1030" grpId="0"/>
      <p:bldP spid="1031" grpId="0"/>
      <p:bldP spid="1032" grpId="0"/>
      <p:bldP spid="1035" grpId="0"/>
      <p:bldP spid="307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Documents and Settings\Admin\Рабочий стол\исторические фоны\images.jpg"/>
          <p:cNvPicPr>
            <a:picLocks noChangeAspect="1" noChangeArrowheads="1"/>
          </p:cNvPicPr>
          <p:nvPr/>
        </p:nvPicPr>
        <p:blipFill>
          <a:blip r:embed="rId2"/>
          <a:srcRect r="4033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876A0D-59C3-4E2E-B58C-FC9ABF491534}" type="datetime13">
              <a:rPr lang="ru-RU" sz="2000" b="1" smtClean="0">
                <a:solidFill>
                  <a:schemeClr val="tx1"/>
                </a:solidFill>
              </a:rPr>
              <a:pPr>
                <a:defRPr/>
              </a:pPr>
              <a:t>4:27:11 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2D340-4B40-4343-9C0A-52B7E89C303C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13280" y="972235"/>
            <a:ext cx="8026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u="sng" dirty="0" smtClean="0">
                <a:ln w="3810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Домашнее задание</a:t>
            </a:r>
            <a:r>
              <a:rPr lang="ru-RU" sz="5400" b="1" u="sng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ru-RU" sz="5400" b="1" u="sng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</a:br>
            <a:endParaRPr lang="ru-RU" sz="5400" u="sng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5360" y="2267366"/>
            <a:ext cx="10160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§</a:t>
            </a:r>
            <a:r>
              <a:rPr lang="ru-RU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24,  </a:t>
            </a:r>
          </a:p>
          <a:p>
            <a:pPr algn="ctr"/>
            <a:r>
              <a:rPr lang="ru-RU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стр.160-167,</a:t>
            </a:r>
            <a:br>
              <a:rPr lang="ru-RU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написать эссе на тему: </a:t>
            </a:r>
          </a:p>
          <a:p>
            <a:pPr algn="ctr"/>
            <a:r>
              <a:rPr lang="ru-RU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«Каким я представляю </a:t>
            </a:r>
          </a:p>
          <a:p>
            <a:pPr algn="ctr"/>
            <a:r>
              <a:rPr lang="ru-RU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эмира Тимура»</a:t>
            </a:r>
            <a:endParaRPr lang="ru-RU" sz="4400" b="1" dirty="0">
              <a:ln w="28575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:\анимация\Анимация\цвет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622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69763" y="1247023"/>
            <a:ext cx="799712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ln w="1270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СПАСИБО</a:t>
            </a:r>
          </a:p>
          <a:p>
            <a:pPr algn="ctr"/>
            <a:r>
              <a:rPr lang="ru-RU" sz="8800" b="1" dirty="0" smtClean="0">
                <a:ln w="1270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 ЗА </a:t>
            </a:r>
          </a:p>
          <a:p>
            <a:pPr algn="ctr"/>
            <a:r>
              <a:rPr lang="ru-RU" sz="8800" b="1" dirty="0" smtClean="0">
                <a:ln w="1270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ВНИМАНИЕ!</a:t>
            </a:r>
            <a:endParaRPr lang="ru-RU" sz="8800" b="1" dirty="0">
              <a:ln w="1270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800000"/>
              </a:solidFill>
              <a:effectLst>
                <a:outerShdw blurRad="50800" algn="tl" rotWithShape="0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770198-67E3-466A-AE9B-BC7376F578C8}" type="datetime13">
              <a:rPr lang="ru-RU" sz="2000" b="1" smtClean="0">
                <a:solidFill>
                  <a:schemeClr val="bg1"/>
                </a:solidFill>
              </a:rPr>
              <a:pPr>
                <a:defRPr/>
              </a:pPr>
              <a:t>4:27:11 </a:t>
            </a:fld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64AD8-F222-4E26-BBE5-EFF6FC2D4D67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725</Words>
  <Application>Microsoft Office PowerPoint</Application>
  <PresentationFormat>Произвольный</PresentationFormat>
  <Paragraphs>269</Paragraphs>
  <Slides>31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Тема урока: Завоевательные походы эмира Тимура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         1 группа</vt:lpstr>
      <vt:lpstr>         2 группа</vt:lpstr>
      <vt:lpstr>Слайд 22</vt:lpstr>
      <vt:lpstr>АХМЕД ЯССАУИ</vt:lpstr>
      <vt:lpstr>1. Одна из крупнейших        исторических личностей XIV-XV      веков, завоеватель мира 2. Первый объект агрессии Тимура 3. Титул Тимура 4. Мавзолей в Туркестане,     построенный по приказу Тимура    в 1397г. 5. Прозвище Тимура 6. Мусульманская религия,      используемая Тимуром для     укрепления власти 7. Направление последнего      военного похода Тимура в 1404-     1405гг 8. Территория между Амударьей и     Сырдарьей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Завоевательные походы эмира Тимура</dc:subject>
  <dc:creator>Абрашкин Дмитрий Дмитриевич</dc:creator>
  <cp:lastModifiedBy>Ольга Дмитриевна</cp:lastModifiedBy>
  <cp:revision>77</cp:revision>
  <dcterms:created xsi:type="dcterms:W3CDTF">2015-12-19T04:07:46Z</dcterms:created>
  <dcterms:modified xsi:type="dcterms:W3CDTF">2016-01-06T22:27:55Z</dcterms:modified>
</cp:coreProperties>
</file>