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1" r:id="rId3"/>
    <p:sldId id="272" r:id="rId4"/>
    <p:sldId id="273" r:id="rId5"/>
    <p:sldId id="274" r:id="rId6"/>
    <p:sldId id="270" r:id="rId7"/>
    <p:sldId id="269" r:id="rId8"/>
    <p:sldId id="268" r:id="rId9"/>
    <p:sldId id="257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Помірний стиль 2 –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3/26/2016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‹№›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img1.liveinternet.ru/images/attach/c/2/69/490/69490747_04.png" TargetMode="External"/><Relationship Id="rId2" Type="http://schemas.openxmlformats.org/officeDocument/2006/relationships/hyperlink" Target="http://sopov-ist.ucoz.ru/Kartinki/doska.pn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://s48.radikal.ru/i122/1108/4a/01f31e9621dft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887659" y="5409860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1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23632" y="664131"/>
            <a:ext cx="8640960" cy="5820414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ru-RU" sz="5900" b="1" i="1" dirty="0">
                <a:solidFill>
                  <a:srgbClr val="00B0F0"/>
                </a:solidFill>
                <a:cs typeface="Times New Roman" pitchFamily="18" charset="0"/>
              </a:rPr>
              <a:t>Русский язык  </a:t>
            </a:r>
          </a:p>
          <a:p>
            <a:pPr algn="ctr"/>
            <a:r>
              <a:rPr lang="ru-RU" sz="5900" b="1" i="1" dirty="0">
                <a:solidFill>
                  <a:srgbClr val="00B0F0"/>
                </a:solidFill>
                <a:cs typeface="Times New Roman" pitchFamily="18" charset="0"/>
              </a:rPr>
              <a:t>4 класс</a:t>
            </a:r>
          </a:p>
          <a:p>
            <a:pPr algn="ctr"/>
            <a:endParaRPr lang="ru-RU" sz="4100" b="1" i="1" dirty="0">
              <a:solidFill>
                <a:srgbClr val="0070C0"/>
              </a:solidFill>
              <a:cs typeface="Times New Roman" pitchFamily="18" charset="0"/>
            </a:endParaRPr>
          </a:p>
          <a:p>
            <a:pPr algn="ctr"/>
            <a:r>
              <a:rPr lang="ru-RU" sz="12600" b="1" i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cs typeface="Times New Roman" pitchFamily="18" charset="0"/>
              </a:rPr>
              <a:t>НАДО ПОДУМАТЬ</a:t>
            </a:r>
          </a:p>
          <a:p>
            <a:pPr algn="ctr"/>
            <a:r>
              <a:rPr lang="ru-RU" sz="3800" b="1" i="1" dirty="0">
                <a:solidFill>
                  <a:srgbClr val="00B0F0"/>
                </a:solidFill>
                <a:cs typeface="Times New Roman" pitchFamily="18" charset="0"/>
              </a:rPr>
              <a:t>Приём «ТРАФАРЕТ»</a:t>
            </a:r>
          </a:p>
          <a:p>
            <a:pPr algn="ctr"/>
            <a:endParaRPr lang="ru-RU" sz="2600" b="1" i="1" dirty="0">
              <a:solidFill>
                <a:srgbClr val="00B0F0"/>
              </a:solidFill>
              <a:cs typeface="Times New Roman" pitchFamily="18" charset="0"/>
            </a:endParaRPr>
          </a:p>
          <a:p>
            <a:pPr algn="ctr"/>
            <a:endParaRPr lang="ru-RU" sz="2600" b="1" i="1" dirty="0">
              <a:solidFill>
                <a:srgbClr val="00B0F0"/>
              </a:solidFill>
              <a:cs typeface="Times New Roman" pitchFamily="18" charset="0"/>
            </a:endParaRPr>
          </a:p>
          <a:p>
            <a:pPr algn="ctr"/>
            <a:r>
              <a:rPr lang="ru-RU" sz="2600" b="1" i="1" dirty="0">
                <a:solidFill>
                  <a:srgbClr val="00B0F0"/>
                </a:solidFill>
                <a:cs typeface="Times New Roman" pitchFamily="18" charset="0"/>
              </a:rPr>
              <a:t>Автор : Гречаниченко Наталия Николаевна,</a:t>
            </a:r>
          </a:p>
          <a:p>
            <a:pPr algn="ctr"/>
            <a:r>
              <a:rPr lang="ru-RU" sz="2600" b="1" i="1" dirty="0">
                <a:solidFill>
                  <a:srgbClr val="00B0F0"/>
                </a:solidFill>
                <a:cs typeface="Times New Roman" pitchFamily="18" charset="0"/>
              </a:rPr>
              <a:t>учитель начальных классов</a:t>
            </a:r>
          </a:p>
          <a:p>
            <a:pPr algn="ctr"/>
            <a:r>
              <a:rPr lang="ru-RU" sz="2600" b="1" i="1" dirty="0">
                <a:solidFill>
                  <a:srgbClr val="00B0F0"/>
                </a:solidFill>
                <a:cs typeface="Times New Roman" pitchFamily="18" charset="0"/>
              </a:rPr>
              <a:t>Донецкой общеобразовательной школы № 30</a:t>
            </a:r>
          </a:p>
          <a:p>
            <a:pPr algn="ctr"/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92" y="1601195"/>
            <a:ext cx="2099055" cy="333801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9493" y="1665851"/>
            <a:ext cx="1591779" cy="3446179"/>
          </a:xfrm>
          <a:prstGeom prst="rect">
            <a:avLst/>
          </a:prstGeom>
        </p:spPr>
      </p:pic>
      <p:sp>
        <p:nvSpPr>
          <p:cNvPr id="14" name="Кнопка дії: інформація 13">
            <a:hlinkClick r:id="" action="ppaction://hlinkshowjump?jump=lastslide" highlightClick="1"/>
          </p:cNvPr>
          <p:cNvSpPr/>
          <p:nvPr/>
        </p:nvSpPr>
        <p:spPr>
          <a:xfrm>
            <a:off x="616229" y="6033971"/>
            <a:ext cx="490330" cy="450574"/>
          </a:xfrm>
          <a:prstGeom prst="actionButtonInformation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Кнопка дії: далі 14">
            <a:hlinkClick r:id="" action="ppaction://hlinkshowjump?jump=nextslide" highlightClick="1"/>
          </p:cNvPr>
          <p:cNvSpPr/>
          <p:nvPr/>
        </p:nvSpPr>
        <p:spPr>
          <a:xfrm>
            <a:off x="10966173" y="6033971"/>
            <a:ext cx="490330" cy="450574"/>
          </a:xfrm>
          <a:prstGeom prst="actionButtonForwardNex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75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круглений прямокутник 3"/>
          <p:cNvSpPr/>
          <p:nvPr/>
        </p:nvSpPr>
        <p:spPr>
          <a:xfrm>
            <a:off x="1815548" y="265997"/>
            <a:ext cx="8574156" cy="9144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имена существительные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46" y="2080591"/>
            <a:ext cx="2099055" cy="33380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78" y="2080591"/>
            <a:ext cx="1591779" cy="3446179"/>
          </a:xfrm>
          <a:prstGeom prst="rect">
            <a:avLst/>
          </a:prstGeom>
        </p:spPr>
      </p:pic>
      <p:grpSp>
        <p:nvGrpSpPr>
          <p:cNvPr id="20" name="Групувати 19"/>
          <p:cNvGrpSpPr/>
          <p:nvPr/>
        </p:nvGrpSpPr>
        <p:grpSpPr>
          <a:xfrm>
            <a:off x="2902226" y="1974574"/>
            <a:ext cx="6202016" cy="2916087"/>
            <a:chOff x="2902226" y="1974574"/>
            <a:chExt cx="6202016" cy="2916087"/>
          </a:xfrm>
        </p:grpSpPr>
        <p:sp>
          <p:nvSpPr>
            <p:cNvPr id="8" name="Прямокутник 7"/>
            <p:cNvSpPr/>
            <p:nvPr/>
          </p:nvSpPr>
          <p:spPr>
            <a:xfrm>
              <a:off x="2902226" y="1974575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солнце</a:t>
              </a:r>
            </a:p>
          </p:txBody>
        </p:sp>
        <p:sp>
          <p:nvSpPr>
            <p:cNvPr id="16" name="Прямокутник 15"/>
            <p:cNvSpPr/>
            <p:nvPr/>
          </p:nvSpPr>
          <p:spPr>
            <a:xfrm>
              <a:off x="4452730" y="1974576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кошка</a:t>
              </a:r>
            </a:p>
          </p:txBody>
        </p:sp>
        <p:sp>
          <p:nvSpPr>
            <p:cNvPr id="17" name="Прямокутник 16"/>
            <p:cNvSpPr/>
            <p:nvPr/>
          </p:nvSpPr>
          <p:spPr>
            <a:xfrm>
              <a:off x="6003234" y="1974575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смело</a:t>
              </a:r>
            </a:p>
          </p:txBody>
        </p:sp>
        <p:sp>
          <p:nvSpPr>
            <p:cNvPr id="18" name="Прямокутник 17"/>
            <p:cNvSpPr/>
            <p:nvPr/>
          </p:nvSpPr>
          <p:spPr>
            <a:xfrm>
              <a:off x="7553738" y="1974574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она</a:t>
              </a:r>
            </a:p>
          </p:txBody>
        </p:sp>
        <p:sp>
          <p:nvSpPr>
            <p:cNvPr id="22" name="Прямокутник 21"/>
            <p:cNvSpPr/>
            <p:nvPr/>
          </p:nvSpPr>
          <p:spPr>
            <a:xfrm>
              <a:off x="2902226" y="2716697"/>
              <a:ext cx="1550504" cy="742109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смеюсь</a:t>
              </a:r>
            </a:p>
          </p:txBody>
        </p:sp>
        <p:sp>
          <p:nvSpPr>
            <p:cNvPr id="23" name="Прямокутник 22"/>
            <p:cNvSpPr/>
            <p:nvPr/>
          </p:nvSpPr>
          <p:spPr>
            <a:xfrm>
              <a:off x="4452730" y="2716698"/>
              <a:ext cx="1550504" cy="742108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мы</a:t>
              </a:r>
            </a:p>
          </p:txBody>
        </p:sp>
        <p:sp>
          <p:nvSpPr>
            <p:cNvPr id="24" name="Прямокутник 23"/>
            <p:cNvSpPr/>
            <p:nvPr/>
          </p:nvSpPr>
          <p:spPr>
            <a:xfrm>
              <a:off x="6003234" y="2716697"/>
              <a:ext cx="1550504" cy="726978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ракета</a:t>
              </a:r>
            </a:p>
          </p:txBody>
        </p:sp>
        <p:sp>
          <p:nvSpPr>
            <p:cNvPr id="25" name="Прямокутник 24"/>
            <p:cNvSpPr/>
            <p:nvPr/>
          </p:nvSpPr>
          <p:spPr>
            <a:xfrm>
              <a:off x="7553738" y="2716696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плыть</a:t>
              </a:r>
            </a:p>
          </p:txBody>
        </p:sp>
        <p:sp>
          <p:nvSpPr>
            <p:cNvPr id="27" name="Прямокутник 26"/>
            <p:cNvSpPr/>
            <p:nvPr/>
          </p:nvSpPr>
          <p:spPr>
            <a:xfrm>
              <a:off x="2902226" y="3432619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рыжий</a:t>
              </a:r>
            </a:p>
          </p:txBody>
        </p:sp>
        <p:sp>
          <p:nvSpPr>
            <p:cNvPr id="28" name="Прямокутник 27"/>
            <p:cNvSpPr/>
            <p:nvPr/>
          </p:nvSpPr>
          <p:spPr>
            <a:xfrm>
              <a:off x="4452730" y="3432304"/>
              <a:ext cx="1550504" cy="74243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часто</a:t>
              </a:r>
            </a:p>
          </p:txBody>
        </p:sp>
        <p:sp>
          <p:nvSpPr>
            <p:cNvPr id="30" name="Прямокутник 29"/>
            <p:cNvSpPr/>
            <p:nvPr/>
          </p:nvSpPr>
          <p:spPr>
            <a:xfrm>
              <a:off x="6003234" y="3444932"/>
              <a:ext cx="1550504" cy="71655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видеть</a:t>
              </a:r>
            </a:p>
          </p:txBody>
        </p:sp>
        <p:sp>
          <p:nvSpPr>
            <p:cNvPr id="31" name="Прямокутник 30"/>
            <p:cNvSpPr/>
            <p:nvPr/>
          </p:nvSpPr>
          <p:spPr>
            <a:xfrm>
              <a:off x="7553738" y="3432306"/>
              <a:ext cx="1550504" cy="740861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песня</a:t>
              </a:r>
            </a:p>
          </p:txBody>
        </p:sp>
        <p:sp>
          <p:nvSpPr>
            <p:cNvPr id="33" name="Прямокутник 32"/>
            <p:cNvSpPr/>
            <p:nvPr/>
          </p:nvSpPr>
          <p:spPr>
            <a:xfrm>
              <a:off x="2902226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семь</a:t>
              </a:r>
            </a:p>
          </p:txBody>
        </p:sp>
        <p:sp>
          <p:nvSpPr>
            <p:cNvPr id="34" name="Прямокутник 33"/>
            <p:cNvSpPr/>
            <p:nvPr/>
          </p:nvSpPr>
          <p:spPr>
            <a:xfrm>
              <a:off x="4452730" y="4148524"/>
              <a:ext cx="1550504" cy="74213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карман</a:t>
              </a:r>
            </a:p>
          </p:txBody>
        </p:sp>
        <p:sp>
          <p:nvSpPr>
            <p:cNvPr id="35" name="Прямокутник 34"/>
            <p:cNvSpPr/>
            <p:nvPr/>
          </p:nvSpPr>
          <p:spPr>
            <a:xfrm>
              <a:off x="6003234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дань</a:t>
              </a:r>
            </a:p>
          </p:txBody>
        </p:sp>
        <p:sp>
          <p:nvSpPr>
            <p:cNvPr id="36" name="Прямокутник 35"/>
            <p:cNvSpPr/>
            <p:nvPr/>
          </p:nvSpPr>
          <p:spPr>
            <a:xfrm>
              <a:off x="7553738" y="4161484"/>
              <a:ext cx="1550504" cy="729175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далеко</a:t>
              </a:r>
            </a:p>
          </p:txBody>
        </p:sp>
      </p:grpSp>
      <p:sp>
        <p:nvSpPr>
          <p:cNvPr id="54" name="Округлений прямокутник 53"/>
          <p:cNvSpPr/>
          <p:nvPr/>
        </p:nvSpPr>
        <p:spPr>
          <a:xfrm>
            <a:off x="4552122" y="5434618"/>
            <a:ext cx="3101008" cy="9144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</a:t>
            </a:r>
          </a:p>
        </p:txBody>
      </p:sp>
      <p:sp>
        <p:nvSpPr>
          <p:cNvPr id="55" name="Множення 54">
            <a:hlinkClick r:id="" action="ppaction://hlinkshowjump?jump=endshow"/>
          </p:cNvPr>
          <p:cNvSpPr/>
          <p:nvPr/>
        </p:nvSpPr>
        <p:spPr>
          <a:xfrm>
            <a:off x="715617" y="265997"/>
            <a:ext cx="490330" cy="450574"/>
          </a:xfrm>
          <a:prstGeom prst="mathMultiply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7" name="Групувати 36"/>
          <p:cNvGrpSpPr/>
          <p:nvPr/>
        </p:nvGrpSpPr>
        <p:grpSpPr>
          <a:xfrm>
            <a:off x="2902226" y="1974573"/>
            <a:ext cx="6202016" cy="2916086"/>
            <a:chOff x="2902226" y="1974574"/>
            <a:chExt cx="6202016" cy="2916086"/>
          </a:xfrm>
        </p:grpSpPr>
        <p:sp>
          <p:nvSpPr>
            <p:cNvPr id="41" name="Прямокутник 40"/>
            <p:cNvSpPr/>
            <p:nvPr/>
          </p:nvSpPr>
          <p:spPr>
            <a:xfrm>
              <a:off x="6003234" y="1974575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2" name="Прямокутник 41"/>
            <p:cNvSpPr/>
            <p:nvPr/>
          </p:nvSpPr>
          <p:spPr>
            <a:xfrm>
              <a:off x="7553738" y="1974574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4" name="Прямокутник 43"/>
            <p:cNvSpPr/>
            <p:nvPr/>
          </p:nvSpPr>
          <p:spPr>
            <a:xfrm>
              <a:off x="2902226" y="2716697"/>
              <a:ext cx="1550504" cy="742109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5" name="Прямокутник 44"/>
            <p:cNvSpPr/>
            <p:nvPr/>
          </p:nvSpPr>
          <p:spPr>
            <a:xfrm>
              <a:off x="4452730" y="2716698"/>
              <a:ext cx="1550504" cy="714976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8" name="Прямокутник 47"/>
            <p:cNvSpPr/>
            <p:nvPr/>
          </p:nvSpPr>
          <p:spPr>
            <a:xfrm>
              <a:off x="7553738" y="2716696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50" name="Прямокутник 49"/>
            <p:cNvSpPr/>
            <p:nvPr/>
          </p:nvSpPr>
          <p:spPr>
            <a:xfrm>
              <a:off x="2902226" y="3432619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51" name="Прямокутник 50"/>
            <p:cNvSpPr/>
            <p:nvPr/>
          </p:nvSpPr>
          <p:spPr>
            <a:xfrm>
              <a:off x="4452730" y="3431357"/>
              <a:ext cx="1550504" cy="72981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53" name="Прямокутник 52"/>
            <p:cNvSpPr/>
            <p:nvPr/>
          </p:nvSpPr>
          <p:spPr>
            <a:xfrm>
              <a:off x="6003234" y="3443676"/>
              <a:ext cx="1550504" cy="717808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59" name="Прямокутник 58"/>
            <p:cNvSpPr/>
            <p:nvPr/>
          </p:nvSpPr>
          <p:spPr>
            <a:xfrm>
              <a:off x="2902226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64" name="Прямокутник 63"/>
            <p:cNvSpPr/>
            <p:nvPr/>
          </p:nvSpPr>
          <p:spPr>
            <a:xfrm>
              <a:off x="7553738" y="4161484"/>
              <a:ext cx="1550504" cy="729175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</p:grpSp>
      <p:sp>
        <p:nvSpPr>
          <p:cNvPr id="66" name="Кнопка дії: далі 65">
            <a:hlinkClick r:id="" action="ppaction://hlinkshowjump?jump=nextslide" highlightClick="1"/>
          </p:cNvPr>
          <p:cNvSpPr/>
          <p:nvPr/>
        </p:nvSpPr>
        <p:spPr>
          <a:xfrm>
            <a:off x="10966173" y="6033971"/>
            <a:ext cx="490330" cy="450574"/>
          </a:xfrm>
          <a:prstGeom prst="actionButtonForwardNex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65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круглений прямокутник 3"/>
          <p:cNvSpPr/>
          <p:nvPr/>
        </p:nvSpPr>
        <p:spPr>
          <a:xfrm>
            <a:off x="1815548" y="265997"/>
            <a:ext cx="8574156" cy="108573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имена существительные женского рода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46" y="2080591"/>
            <a:ext cx="2099055" cy="33380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78" y="2080591"/>
            <a:ext cx="1591779" cy="3446179"/>
          </a:xfrm>
          <a:prstGeom prst="rect">
            <a:avLst/>
          </a:prstGeom>
        </p:spPr>
      </p:pic>
      <p:grpSp>
        <p:nvGrpSpPr>
          <p:cNvPr id="20" name="Групувати 19"/>
          <p:cNvGrpSpPr/>
          <p:nvPr/>
        </p:nvGrpSpPr>
        <p:grpSpPr>
          <a:xfrm>
            <a:off x="2902226" y="1974574"/>
            <a:ext cx="6202016" cy="2916087"/>
            <a:chOff x="2902226" y="1974574"/>
            <a:chExt cx="6202016" cy="2916087"/>
          </a:xfrm>
        </p:grpSpPr>
        <p:sp>
          <p:nvSpPr>
            <p:cNvPr id="8" name="Прямокутник 7"/>
            <p:cNvSpPr/>
            <p:nvPr/>
          </p:nvSpPr>
          <p:spPr>
            <a:xfrm>
              <a:off x="2902226" y="1974575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солнце</a:t>
              </a:r>
            </a:p>
          </p:txBody>
        </p:sp>
        <p:sp>
          <p:nvSpPr>
            <p:cNvPr id="16" name="Прямокутник 15"/>
            <p:cNvSpPr/>
            <p:nvPr/>
          </p:nvSpPr>
          <p:spPr>
            <a:xfrm>
              <a:off x="4452730" y="1974576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кошка</a:t>
              </a:r>
            </a:p>
          </p:txBody>
        </p:sp>
        <p:sp>
          <p:nvSpPr>
            <p:cNvPr id="17" name="Прямокутник 16"/>
            <p:cNvSpPr/>
            <p:nvPr/>
          </p:nvSpPr>
          <p:spPr>
            <a:xfrm>
              <a:off x="6003234" y="1974575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мель</a:t>
              </a:r>
            </a:p>
          </p:txBody>
        </p:sp>
        <p:sp>
          <p:nvSpPr>
            <p:cNvPr id="18" name="Прямокутник 17"/>
            <p:cNvSpPr/>
            <p:nvPr/>
          </p:nvSpPr>
          <p:spPr>
            <a:xfrm>
              <a:off x="7553738" y="1974574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туман</a:t>
              </a:r>
            </a:p>
          </p:txBody>
        </p:sp>
        <p:sp>
          <p:nvSpPr>
            <p:cNvPr id="22" name="Прямокутник 21"/>
            <p:cNvSpPr/>
            <p:nvPr/>
          </p:nvSpPr>
          <p:spPr>
            <a:xfrm>
              <a:off x="2902226" y="2716697"/>
              <a:ext cx="1550504" cy="742109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солома</a:t>
              </a:r>
            </a:p>
          </p:txBody>
        </p:sp>
        <p:sp>
          <p:nvSpPr>
            <p:cNvPr id="23" name="Прямокутник 22"/>
            <p:cNvSpPr/>
            <p:nvPr/>
          </p:nvSpPr>
          <p:spPr>
            <a:xfrm>
              <a:off x="4452730" y="2716698"/>
              <a:ext cx="1550504" cy="742108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моряк</a:t>
              </a:r>
            </a:p>
          </p:txBody>
        </p:sp>
        <p:sp>
          <p:nvSpPr>
            <p:cNvPr id="24" name="Прямокутник 23"/>
            <p:cNvSpPr/>
            <p:nvPr/>
          </p:nvSpPr>
          <p:spPr>
            <a:xfrm>
              <a:off x="6003234" y="2716697"/>
              <a:ext cx="1550504" cy="726978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рюкзак</a:t>
              </a:r>
            </a:p>
          </p:txBody>
        </p:sp>
        <p:sp>
          <p:nvSpPr>
            <p:cNvPr id="25" name="Прямокутник 24"/>
            <p:cNvSpPr/>
            <p:nvPr/>
          </p:nvSpPr>
          <p:spPr>
            <a:xfrm>
              <a:off x="7553738" y="2716696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крыло</a:t>
              </a:r>
            </a:p>
          </p:txBody>
        </p:sp>
        <p:sp>
          <p:nvSpPr>
            <p:cNvPr id="27" name="Прямокутник 26"/>
            <p:cNvSpPr/>
            <p:nvPr/>
          </p:nvSpPr>
          <p:spPr>
            <a:xfrm>
              <a:off x="2902226" y="3432619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рысь</a:t>
              </a:r>
            </a:p>
          </p:txBody>
        </p:sp>
        <p:sp>
          <p:nvSpPr>
            <p:cNvPr id="28" name="Прямокутник 27"/>
            <p:cNvSpPr/>
            <p:nvPr/>
          </p:nvSpPr>
          <p:spPr>
            <a:xfrm>
              <a:off x="4452730" y="3432304"/>
              <a:ext cx="1550504" cy="74243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чай</a:t>
              </a:r>
            </a:p>
          </p:txBody>
        </p:sp>
        <p:sp>
          <p:nvSpPr>
            <p:cNvPr id="30" name="Прямокутник 29"/>
            <p:cNvSpPr/>
            <p:nvPr/>
          </p:nvSpPr>
          <p:spPr>
            <a:xfrm>
              <a:off x="6003234" y="3432302"/>
              <a:ext cx="1550504" cy="72918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весло</a:t>
              </a:r>
            </a:p>
          </p:txBody>
        </p:sp>
        <p:sp>
          <p:nvSpPr>
            <p:cNvPr id="31" name="Прямокутник 30"/>
            <p:cNvSpPr/>
            <p:nvPr/>
          </p:nvSpPr>
          <p:spPr>
            <a:xfrm>
              <a:off x="7553738" y="3432306"/>
              <a:ext cx="1550504" cy="740861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песня</a:t>
              </a:r>
            </a:p>
          </p:txBody>
        </p:sp>
        <p:sp>
          <p:nvSpPr>
            <p:cNvPr id="33" name="Прямокутник 32"/>
            <p:cNvSpPr/>
            <p:nvPr/>
          </p:nvSpPr>
          <p:spPr>
            <a:xfrm>
              <a:off x="2902226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салют</a:t>
              </a:r>
            </a:p>
          </p:txBody>
        </p:sp>
        <p:sp>
          <p:nvSpPr>
            <p:cNvPr id="34" name="Прямокутник 33"/>
            <p:cNvSpPr/>
            <p:nvPr/>
          </p:nvSpPr>
          <p:spPr>
            <a:xfrm>
              <a:off x="4452730" y="4148524"/>
              <a:ext cx="1550504" cy="74213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колесо</a:t>
              </a:r>
            </a:p>
          </p:txBody>
        </p:sp>
        <p:sp>
          <p:nvSpPr>
            <p:cNvPr id="35" name="Прямокутник 34"/>
            <p:cNvSpPr/>
            <p:nvPr/>
          </p:nvSpPr>
          <p:spPr>
            <a:xfrm>
              <a:off x="6003234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день</a:t>
              </a:r>
            </a:p>
          </p:txBody>
        </p:sp>
        <p:sp>
          <p:nvSpPr>
            <p:cNvPr id="36" name="Прямокутник 35"/>
            <p:cNvSpPr/>
            <p:nvPr/>
          </p:nvSpPr>
          <p:spPr>
            <a:xfrm>
              <a:off x="7553738" y="4161484"/>
              <a:ext cx="1550504" cy="729175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диван</a:t>
              </a:r>
            </a:p>
          </p:txBody>
        </p:sp>
      </p:grpSp>
      <p:sp>
        <p:nvSpPr>
          <p:cNvPr id="54" name="Округлений прямокутник 53"/>
          <p:cNvSpPr/>
          <p:nvPr/>
        </p:nvSpPr>
        <p:spPr>
          <a:xfrm>
            <a:off x="4552122" y="5434618"/>
            <a:ext cx="3101008" cy="9144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</a:t>
            </a:r>
          </a:p>
        </p:txBody>
      </p:sp>
      <p:sp>
        <p:nvSpPr>
          <p:cNvPr id="55" name="Множення 54">
            <a:hlinkClick r:id="" action="ppaction://hlinkshowjump?jump=endshow"/>
          </p:cNvPr>
          <p:cNvSpPr/>
          <p:nvPr/>
        </p:nvSpPr>
        <p:spPr>
          <a:xfrm>
            <a:off x="715617" y="265997"/>
            <a:ext cx="490330" cy="450574"/>
          </a:xfrm>
          <a:prstGeom prst="mathMultiply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8" name="Групувати 37"/>
          <p:cNvGrpSpPr/>
          <p:nvPr/>
        </p:nvGrpSpPr>
        <p:grpSpPr>
          <a:xfrm>
            <a:off x="2902226" y="1974258"/>
            <a:ext cx="6202016" cy="2916087"/>
            <a:chOff x="2902226" y="1974574"/>
            <a:chExt cx="6202016" cy="2916087"/>
          </a:xfrm>
        </p:grpSpPr>
        <p:sp>
          <p:nvSpPr>
            <p:cNvPr id="39" name="Прямокутник 38"/>
            <p:cNvSpPr/>
            <p:nvPr/>
          </p:nvSpPr>
          <p:spPr>
            <a:xfrm>
              <a:off x="2902226" y="1974575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6" name="Прямокутник 45"/>
            <p:cNvSpPr/>
            <p:nvPr/>
          </p:nvSpPr>
          <p:spPr>
            <a:xfrm>
              <a:off x="7553738" y="1974574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9" name="Прямокутник 48"/>
            <p:cNvSpPr/>
            <p:nvPr/>
          </p:nvSpPr>
          <p:spPr>
            <a:xfrm>
              <a:off x="4452730" y="2716698"/>
              <a:ext cx="1550504" cy="742108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52" name="Прямокутник 51"/>
            <p:cNvSpPr/>
            <p:nvPr/>
          </p:nvSpPr>
          <p:spPr>
            <a:xfrm>
              <a:off x="6003234" y="2716697"/>
              <a:ext cx="1550504" cy="726978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56" name="Прямокутник 55"/>
            <p:cNvSpPr/>
            <p:nvPr/>
          </p:nvSpPr>
          <p:spPr>
            <a:xfrm>
              <a:off x="7553738" y="2716696"/>
              <a:ext cx="1550504" cy="715288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58" name="Прямокутник 57"/>
            <p:cNvSpPr/>
            <p:nvPr/>
          </p:nvSpPr>
          <p:spPr>
            <a:xfrm>
              <a:off x="4452730" y="3432304"/>
              <a:ext cx="1550504" cy="74243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60" name="Прямокутник 59"/>
            <p:cNvSpPr/>
            <p:nvPr/>
          </p:nvSpPr>
          <p:spPr>
            <a:xfrm>
              <a:off x="6003234" y="3432302"/>
              <a:ext cx="1550504" cy="72918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62" name="Прямокутник 61"/>
            <p:cNvSpPr/>
            <p:nvPr/>
          </p:nvSpPr>
          <p:spPr>
            <a:xfrm>
              <a:off x="2902226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63" name="Прямокутник 62"/>
            <p:cNvSpPr/>
            <p:nvPr/>
          </p:nvSpPr>
          <p:spPr>
            <a:xfrm>
              <a:off x="4452730" y="4148524"/>
              <a:ext cx="1550504" cy="74213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65" name="Прямокутник 64"/>
            <p:cNvSpPr/>
            <p:nvPr/>
          </p:nvSpPr>
          <p:spPr>
            <a:xfrm>
              <a:off x="6003234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66" name="Прямокутник 65"/>
            <p:cNvSpPr/>
            <p:nvPr/>
          </p:nvSpPr>
          <p:spPr>
            <a:xfrm>
              <a:off x="7553738" y="4161484"/>
              <a:ext cx="1550504" cy="729175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</p:grpSp>
      <p:sp>
        <p:nvSpPr>
          <p:cNvPr id="67" name="Кнопка дії: далі 66">
            <a:hlinkClick r:id="" action="ppaction://hlinkshowjump?jump=nextslide" highlightClick="1"/>
          </p:cNvPr>
          <p:cNvSpPr/>
          <p:nvPr/>
        </p:nvSpPr>
        <p:spPr>
          <a:xfrm>
            <a:off x="10966173" y="6033971"/>
            <a:ext cx="490330" cy="450574"/>
          </a:xfrm>
          <a:prstGeom prst="actionButtonForwardNex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Кнопка дії: назад 67">
            <a:hlinkClick r:id="" action="ppaction://hlinkshowjump?jump=previousslide" highlightClick="1"/>
          </p:cNvPr>
          <p:cNvSpPr/>
          <p:nvPr/>
        </p:nvSpPr>
        <p:spPr>
          <a:xfrm>
            <a:off x="616229" y="6033971"/>
            <a:ext cx="490330" cy="450574"/>
          </a:xfrm>
          <a:prstGeom prst="actionButtonBackPrevious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22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46" y="2080591"/>
            <a:ext cx="2099055" cy="33380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78" y="2080591"/>
            <a:ext cx="1591779" cy="3446179"/>
          </a:xfrm>
          <a:prstGeom prst="rect">
            <a:avLst/>
          </a:prstGeom>
        </p:spPr>
      </p:pic>
      <p:grpSp>
        <p:nvGrpSpPr>
          <p:cNvPr id="20" name="Групувати 19"/>
          <p:cNvGrpSpPr/>
          <p:nvPr/>
        </p:nvGrpSpPr>
        <p:grpSpPr>
          <a:xfrm>
            <a:off x="2902226" y="1974574"/>
            <a:ext cx="6202016" cy="2916087"/>
            <a:chOff x="2902226" y="1974574"/>
            <a:chExt cx="6202016" cy="2916087"/>
          </a:xfrm>
        </p:grpSpPr>
        <p:sp>
          <p:nvSpPr>
            <p:cNvPr id="8" name="Прямокутник 7"/>
            <p:cNvSpPr/>
            <p:nvPr/>
          </p:nvSpPr>
          <p:spPr>
            <a:xfrm>
              <a:off x="2902226" y="1974575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солнце</a:t>
              </a:r>
            </a:p>
          </p:txBody>
        </p:sp>
        <p:sp>
          <p:nvSpPr>
            <p:cNvPr id="16" name="Прямокутник 15"/>
            <p:cNvSpPr/>
            <p:nvPr/>
          </p:nvSpPr>
          <p:spPr>
            <a:xfrm>
              <a:off x="4452730" y="1974576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кошка</a:t>
              </a:r>
            </a:p>
          </p:txBody>
        </p:sp>
        <p:sp>
          <p:nvSpPr>
            <p:cNvPr id="17" name="Прямокутник 16"/>
            <p:cNvSpPr/>
            <p:nvPr/>
          </p:nvSpPr>
          <p:spPr>
            <a:xfrm>
              <a:off x="6003234" y="1974575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мель</a:t>
              </a:r>
            </a:p>
          </p:txBody>
        </p:sp>
        <p:sp>
          <p:nvSpPr>
            <p:cNvPr id="18" name="Прямокутник 17"/>
            <p:cNvSpPr/>
            <p:nvPr/>
          </p:nvSpPr>
          <p:spPr>
            <a:xfrm>
              <a:off x="7553738" y="1974574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туман</a:t>
              </a:r>
            </a:p>
          </p:txBody>
        </p:sp>
        <p:sp>
          <p:nvSpPr>
            <p:cNvPr id="22" name="Прямокутник 21"/>
            <p:cNvSpPr/>
            <p:nvPr/>
          </p:nvSpPr>
          <p:spPr>
            <a:xfrm>
              <a:off x="2902226" y="2716697"/>
              <a:ext cx="1550504" cy="742109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солома</a:t>
              </a:r>
            </a:p>
          </p:txBody>
        </p:sp>
        <p:sp>
          <p:nvSpPr>
            <p:cNvPr id="23" name="Прямокутник 22"/>
            <p:cNvSpPr/>
            <p:nvPr/>
          </p:nvSpPr>
          <p:spPr>
            <a:xfrm>
              <a:off x="4452730" y="2716698"/>
              <a:ext cx="1550504" cy="742108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моряк</a:t>
              </a:r>
            </a:p>
          </p:txBody>
        </p:sp>
        <p:sp>
          <p:nvSpPr>
            <p:cNvPr id="24" name="Прямокутник 23"/>
            <p:cNvSpPr/>
            <p:nvPr/>
          </p:nvSpPr>
          <p:spPr>
            <a:xfrm>
              <a:off x="6003234" y="2716697"/>
              <a:ext cx="1550504" cy="726978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рюкзак</a:t>
              </a:r>
            </a:p>
          </p:txBody>
        </p:sp>
        <p:sp>
          <p:nvSpPr>
            <p:cNvPr id="25" name="Прямокутник 24"/>
            <p:cNvSpPr/>
            <p:nvPr/>
          </p:nvSpPr>
          <p:spPr>
            <a:xfrm>
              <a:off x="7553738" y="2716696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крыло</a:t>
              </a:r>
            </a:p>
          </p:txBody>
        </p:sp>
        <p:sp>
          <p:nvSpPr>
            <p:cNvPr id="27" name="Прямокутник 26"/>
            <p:cNvSpPr/>
            <p:nvPr/>
          </p:nvSpPr>
          <p:spPr>
            <a:xfrm>
              <a:off x="2902226" y="3432619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рысь</a:t>
              </a:r>
            </a:p>
          </p:txBody>
        </p:sp>
        <p:sp>
          <p:nvSpPr>
            <p:cNvPr id="28" name="Прямокутник 27"/>
            <p:cNvSpPr/>
            <p:nvPr/>
          </p:nvSpPr>
          <p:spPr>
            <a:xfrm>
              <a:off x="4452730" y="3432304"/>
              <a:ext cx="1550504" cy="74243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чай</a:t>
              </a:r>
            </a:p>
          </p:txBody>
        </p:sp>
        <p:sp>
          <p:nvSpPr>
            <p:cNvPr id="30" name="Прямокутник 29"/>
            <p:cNvSpPr/>
            <p:nvPr/>
          </p:nvSpPr>
          <p:spPr>
            <a:xfrm>
              <a:off x="6003234" y="3432302"/>
              <a:ext cx="1550504" cy="72918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весло</a:t>
              </a:r>
            </a:p>
          </p:txBody>
        </p:sp>
        <p:sp>
          <p:nvSpPr>
            <p:cNvPr id="31" name="Прямокутник 30"/>
            <p:cNvSpPr/>
            <p:nvPr/>
          </p:nvSpPr>
          <p:spPr>
            <a:xfrm>
              <a:off x="7553738" y="3432306"/>
              <a:ext cx="1550504" cy="740861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песня</a:t>
              </a:r>
            </a:p>
          </p:txBody>
        </p:sp>
        <p:sp>
          <p:nvSpPr>
            <p:cNvPr id="33" name="Прямокутник 32"/>
            <p:cNvSpPr/>
            <p:nvPr/>
          </p:nvSpPr>
          <p:spPr>
            <a:xfrm>
              <a:off x="2902226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салют</a:t>
              </a:r>
            </a:p>
          </p:txBody>
        </p:sp>
        <p:sp>
          <p:nvSpPr>
            <p:cNvPr id="34" name="Прямокутник 33"/>
            <p:cNvSpPr/>
            <p:nvPr/>
          </p:nvSpPr>
          <p:spPr>
            <a:xfrm>
              <a:off x="4452730" y="4148524"/>
              <a:ext cx="1550504" cy="74213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колесо</a:t>
              </a:r>
            </a:p>
          </p:txBody>
        </p:sp>
        <p:sp>
          <p:nvSpPr>
            <p:cNvPr id="35" name="Прямокутник 34"/>
            <p:cNvSpPr/>
            <p:nvPr/>
          </p:nvSpPr>
          <p:spPr>
            <a:xfrm>
              <a:off x="6003234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день</a:t>
              </a:r>
            </a:p>
          </p:txBody>
        </p:sp>
        <p:sp>
          <p:nvSpPr>
            <p:cNvPr id="36" name="Прямокутник 35"/>
            <p:cNvSpPr/>
            <p:nvPr/>
          </p:nvSpPr>
          <p:spPr>
            <a:xfrm>
              <a:off x="7553738" y="4161484"/>
              <a:ext cx="1550504" cy="729175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диван</a:t>
              </a:r>
            </a:p>
          </p:txBody>
        </p:sp>
      </p:grpSp>
      <p:sp>
        <p:nvSpPr>
          <p:cNvPr id="54" name="Округлений прямокутник 53"/>
          <p:cNvSpPr/>
          <p:nvPr/>
        </p:nvSpPr>
        <p:spPr>
          <a:xfrm>
            <a:off x="4552122" y="5434618"/>
            <a:ext cx="3101008" cy="9144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</a:t>
            </a:r>
          </a:p>
        </p:txBody>
      </p:sp>
      <p:sp>
        <p:nvSpPr>
          <p:cNvPr id="55" name="Множення 54">
            <a:hlinkClick r:id="" action="ppaction://hlinkshowjump?jump=endshow"/>
          </p:cNvPr>
          <p:cNvSpPr/>
          <p:nvPr/>
        </p:nvSpPr>
        <p:spPr>
          <a:xfrm>
            <a:off x="715617" y="265997"/>
            <a:ext cx="490330" cy="450574"/>
          </a:xfrm>
          <a:prstGeom prst="mathMultiply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7" name="Групувати 36"/>
          <p:cNvGrpSpPr/>
          <p:nvPr/>
        </p:nvGrpSpPr>
        <p:grpSpPr>
          <a:xfrm>
            <a:off x="2902226" y="1974574"/>
            <a:ext cx="6202016" cy="2916086"/>
            <a:chOff x="2902226" y="1974575"/>
            <a:chExt cx="6202016" cy="2916086"/>
          </a:xfrm>
        </p:grpSpPr>
        <p:sp>
          <p:nvSpPr>
            <p:cNvPr id="40" name="Прямокутник 39"/>
            <p:cNvSpPr/>
            <p:nvPr/>
          </p:nvSpPr>
          <p:spPr>
            <a:xfrm>
              <a:off x="2902226" y="1974575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1" name="Прямокутник 40"/>
            <p:cNvSpPr/>
            <p:nvPr/>
          </p:nvSpPr>
          <p:spPr>
            <a:xfrm>
              <a:off x="4452730" y="1974576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2" name="Прямокутник 41"/>
            <p:cNvSpPr/>
            <p:nvPr/>
          </p:nvSpPr>
          <p:spPr>
            <a:xfrm>
              <a:off x="6003234" y="1974575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4" name="Прямокутник 43"/>
            <p:cNvSpPr/>
            <p:nvPr/>
          </p:nvSpPr>
          <p:spPr>
            <a:xfrm>
              <a:off x="2902226" y="2716697"/>
              <a:ext cx="1550504" cy="742109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8" name="Прямокутник 47"/>
            <p:cNvSpPr/>
            <p:nvPr/>
          </p:nvSpPr>
          <p:spPr>
            <a:xfrm>
              <a:off x="7553738" y="2716696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50" name="Прямокутник 49"/>
            <p:cNvSpPr/>
            <p:nvPr/>
          </p:nvSpPr>
          <p:spPr>
            <a:xfrm>
              <a:off x="2902226" y="3432619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53" name="Прямокутник 52"/>
            <p:cNvSpPr/>
            <p:nvPr/>
          </p:nvSpPr>
          <p:spPr>
            <a:xfrm>
              <a:off x="6003234" y="3432302"/>
              <a:ext cx="1550504" cy="72918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57" name="Прямокутник 56"/>
            <p:cNvSpPr/>
            <p:nvPr/>
          </p:nvSpPr>
          <p:spPr>
            <a:xfrm>
              <a:off x="7553738" y="3432306"/>
              <a:ext cx="1550504" cy="740861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61" name="Прямокутник 60"/>
            <p:cNvSpPr/>
            <p:nvPr/>
          </p:nvSpPr>
          <p:spPr>
            <a:xfrm>
              <a:off x="4452730" y="4148524"/>
              <a:ext cx="1550504" cy="74213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</p:grpSp>
      <p:sp>
        <p:nvSpPr>
          <p:cNvPr id="68" name="Кнопка дії: далі 67">
            <a:hlinkClick r:id="" action="ppaction://hlinkshowjump?jump=nextslide" highlightClick="1"/>
          </p:cNvPr>
          <p:cNvSpPr/>
          <p:nvPr/>
        </p:nvSpPr>
        <p:spPr>
          <a:xfrm>
            <a:off x="10966173" y="6033971"/>
            <a:ext cx="490330" cy="450574"/>
          </a:xfrm>
          <a:prstGeom prst="actionButtonForwardNex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Кнопка дії: назад 68">
            <a:hlinkClick r:id="" action="ppaction://hlinkshowjump?jump=previousslide" highlightClick="1"/>
          </p:cNvPr>
          <p:cNvSpPr/>
          <p:nvPr/>
        </p:nvSpPr>
        <p:spPr>
          <a:xfrm>
            <a:off x="616229" y="6033971"/>
            <a:ext cx="490330" cy="450574"/>
          </a:xfrm>
          <a:prstGeom prst="actionButtonBackPrevious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Округлений прямокутник 69"/>
          <p:cNvSpPr/>
          <p:nvPr/>
        </p:nvSpPr>
        <p:spPr>
          <a:xfrm>
            <a:off x="1815548" y="265997"/>
            <a:ext cx="8574156" cy="108573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имена существительные мужского рода </a:t>
            </a:r>
          </a:p>
        </p:txBody>
      </p:sp>
    </p:spTree>
    <p:extLst>
      <p:ext uri="{BB962C8B-B14F-4D97-AF65-F5344CB8AC3E}">
        <p14:creationId xmlns:p14="http://schemas.microsoft.com/office/powerpoint/2010/main" val="87119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46" y="2080591"/>
            <a:ext cx="2099055" cy="33380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78" y="2080591"/>
            <a:ext cx="1591779" cy="3446179"/>
          </a:xfrm>
          <a:prstGeom prst="rect">
            <a:avLst/>
          </a:prstGeom>
        </p:spPr>
      </p:pic>
      <p:grpSp>
        <p:nvGrpSpPr>
          <p:cNvPr id="20" name="Групувати 19"/>
          <p:cNvGrpSpPr/>
          <p:nvPr/>
        </p:nvGrpSpPr>
        <p:grpSpPr>
          <a:xfrm>
            <a:off x="2902226" y="1974574"/>
            <a:ext cx="6202016" cy="2916087"/>
            <a:chOff x="2902226" y="1974574"/>
            <a:chExt cx="6202016" cy="2916087"/>
          </a:xfrm>
        </p:grpSpPr>
        <p:sp>
          <p:nvSpPr>
            <p:cNvPr id="8" name="Прямокутник 7"/>
            <p:cNvSpPr/>
            <p:nvPr/>
          </p:nvSpPr>
          <p:spPr>
            <a:xfrm>
              <a:off x="2902226" y="1974575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солнце</a:t>
              </a:r>
            </a:p>
          </p:txBody>
        </p:sp>
        <p:sp>
          <p:nvSpPr>
            <p:cNvPr id="16" name="Прямокутник 15"/>
            <p:cNvSpPr/>
            <p:nvPr/>
          </p:nvSpPr>
          <p:spPr>
            <a:xfrm>
              <a:off x="4452730" y="1974576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кошка</a:t>
              </a:r>
            </a:p>
          </p:txBody>
        </p:sp>
        <p:sp>
          <p:nvSpPr>
            <p:cNvPr id="17" name="Прямокутник 16"/>
            <p:cNvSpPr/>
            <p:nvPr/>
          </p:nvSpPr>
          <p:spPr>
            <a:xfrm>
              <a:off x="6003234" y="1974575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мель</a:t>
              </a:r>
            </a:p>
          </p:txBody>
        </p:sp>
        <p:sp>
          <p:nvSpPr>
            <p:cNvPr id="18" name="Прямокутник 17"/>
            <p:cNvSpPr/>
            <p:nvPr/>
          </p:nvSpPr>
          <p:spPr>
            <a:xfrm>
              <a:off x="7553738" y="1974574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туман</a:t>
              </a:r>
            </a:p>
          </p:txBody>
        </p:sp>
        <p:sp>
          <p:nvSpPr>
            <p:cNvPr id="22" name="Прямокутник 21"/>
            <p:cNvSpPr/>
            <p:nvPr/>
          </p:nvSpPr>
          <p:spPr>
            <a:xfrm>
              <a:off x="2902226" y="2716697"/>
              <a:ext cx="1550504" cy="742109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солома</a:t>
              </a:r>
            </a:p>
          </p:txBody>
        </p:sp>
        <p:sp>
          <p:nvSpPr>
            <p:cNvPr id="23" name="Прямокутник 22"/>
            <p:cNvSpPr/>
            <p:nvPr/>
          </p:nvSpPr>
          <p:spPr>
            <a:xfrm>
              <a:off x="4452730" y="2716698"/>
              <a:ext cx="1550504" cy="742108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моряк</a:t>
              </a:r>
            </a:p>
          </p:txBody>
        </p:sp>
        <p:sp>
          <p:nvSpPr>
            <p:cNvPr id="24" name="Прямокутник 23"/>
            <p:cNvSpPr/>
            <p:nvPr/>
          </p:nvSpPr>
          <p:spPr>
            <a:xfrm>
              <a:off x="6003234" y="2716697"/>
              <a:ext cx="1550504" cy="726978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рюкзак</a:t>
              </a:r>
            </a:p>
          </p:txBody>
        </p:sp>
        <p:sp>
          <p:nvSpPr>
            <p:cNvPr id="25" name="Прямокутник 24"/>
            <p:cNvSpPr/>
            <p:nvPr/>
          </p:nvSpPr>
          <p:spPr>
            <a:xfrm>
              <a:off x="7553738" y="2725871"/>
              <a:ext cx="1550504" cy="717489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крыло</a:t>
              </a:r>
            </a:p>
          </p:txBody>
        </p:sp>
        <p:sp>
          <p:nvSpPr>
            <p:cNvPr id="27" name="Прямокутник 26"/>
            <p:cNvSpPr/>
            <p:nvPr/>
          </p:nvSpPr>
          <p:spPr>
            <a:xfrm>
              <a:off x="2902226" y="3432619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рысь</a:t>
              </a:r>
            </a:p>
          </p:txBody>
        </p:sp>
        <p:sp>
          <p:nvSpPr>
            <p:cNvPr id="28" name="Прямокутник 27"/>
            <p:cNvSpPr/>
            <p:nvPr/>
          </p:nvSpPr>
          <p:spPr>
            <a:xfrm>
              <a:off x="4452730" y="3432304"/>
              <a:ext cx="1550504" cy="74243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чай</a:t>
              </a:r>
            </a:p>
          </p:txBody>
        </p:sp>
        <p:sp>
          <p:nvSpPr>
            <p:cNvPr id="30" name="Прямокутник 29"/>
            <p:cNvSpPr/>
            <p:nvPr/>
          </p:nvSpPr>
          <p:spPr>
            <a:xfrm>
              <a:off x="6003234" y="3432302"/>
              <a:ext cx="1550504" cy="72918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весло</a:t>
              </a:r>
            </a:p>
          </p:txBody>
        </p:sp>
        <p:sp>
          <p:nvSpPr>
            <p:cNvPr id="31" name="Прямокутник 30"/>
            <p:cNvSpPr/>
            <p:nvPr/>
          </p:nvSpPr>
          <p:spPr>
            <a:xfrm>
              <a:off x="7553738" y="3432306"/>
              <a:ext cx="1550504" cy="740861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песня</a:t>
              </a:r>
            </a:p>
          </p:txBody>
        </p:sp>
        <p:sp>
          <p:nvSpPr>
            <p:cNvPr id="33" name="Прямокутник 32"/>
            <p:cNvSpPr/>
            <p:nvPr/>
          </p:nvSpPr>
          <p:spPr>
            <a:xfrm>
              <a:off x="2902226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салют</a:t>
              </a:r>
            </a:p>
          </p:txBody>
        </p:sp>
        <p:sp>
          <p:nvSpPr>
            <p:cNvPr id="34" name="Прямокутник 33"/>
            <p:cNvSpPr/>
            <p:nvPr/>
          </p:nvSpPr>
          <p:spPr>
            <a:xfrm>
              <a:off x="4452730" y="4148524"/>
              <a:ext cx="1550504" cy="74213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колесо</a:t>
              </a:r>
            </a:p>
          </p:txBody>
        </p:sp>
        <p:sp>
          <p:nvSpPr>
            <p:cNvPr id="35" name="Прямокутник 34"/>
            <p:cNvSpPr/>
            <p:nvPr/>
          </p:nvSpPr>
          <p:spPr>
            <a:xfrm>
              <a:off x="6003234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день</a:t>
              </a:r>
            </a:p>
          </p:txBody>
        </p:sp>
        <p:sp>
          <p:nvSpPr>
            <p:cNvPr id="36" name="Прямокутник 35"/>
            <p:cNvSpPr/>
            <p:nvPr/>
          </p:nvSpPr>
          <p:spPr>
            <a:xfrm>
              <a:off x="7553738" y="4161484"/>
              <a:ext cx="1550504" cy="729175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диван</a:t>
              </a:r>
            </a:p>
          </p:txBody>
        </p:sp>
      </p:grpSp>
      <p:sp>
        <p:nvSpPr>
          <p:cNvPr id="54" name="Округлений прямокутник 53"/>
          <p:cNvSpPr/>
          <p:nvPr/>
        </p:nvSpPr>
        <p:spPr>
          <a:xfrm>
            <a:off x="4552122" y="5434618"/>
            <a:ext cx="3101008" cy="9144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</a:t>
            </a:r>
          </a:p>
        </p:txBody>
      </p:sp>
      <p:sp>
        <p:nvSpPr>
          <p:cNvPr id="55" name="Множення 54">
            <a:hlinkClick r:id="" action="ppaction://hlinkshowjump?jump=endshow"/>
          </p:cNvPr>
          <p:cNvSpPr/>
          <p:nvPr/>
        </p:nvSpPr>
        <p:spPr>
          <a:xfrm>
            <a:off x="715617" y="265997"/>
            <a:ext cx="490330" cy="450574"/>
          </a:xfrm>
          <a:prstGeom prst="mathMultiply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8" name="Групувати 37"/>
          <p:cNvGrpSpPr/>
          <p:nvPr/>
        </p:nvGrpSpPr>
        <p:grpSpPr>
          <a:xfrm>
            <a:off x="2902226" y="1985631"/>
            <a:ext cx="6202016" cy="2916086"/>
            <a:chOff x="2902226" y="1974574"/>
            <a:chExt cx="6202016" cy="2916086"/>
          </a:xfrm>
        </p:grpSpPr>
        <p:sp>
          <p:nvSpPr>
            <p:cNvPr id="43" name="Прямокутник 42"/>
            <p:cNvSpPr/>
            <p:nvPr/>
          </p:nvSpPr>
          <p:spPr>
            <a:xfrm>
              <a:off x="4452730" y="1974576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5" name="Прямокутник 44"/>
            <p:cNvSpPr/>
            <p:nvPr/>
          </p:nvSpPr>
          <p:spPr>
            <a:xfrm>
              <a:off x="6003234" y="1974575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6" name="Прямокутник 45"/>
            <p:cNvSpPr/>
            <p:nvPr/>
          </p:nvSpPr>
          <p:spPr>
            <a:xfrm>
              <a:off x="7553738" y="1974574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7" name="Прямокутник 46"/>
            <p:cNvSpPr/>
            <p:nvPr/>
          </p:nvSpPr>
          <p:spPr>
            <a:xfrm>
              <a:off x="2902226" y="2716697"/>
              <a:ext cx="1550504" cy="742109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9" name="Прямокутник 48"/>
            <p:cNvSpPr/>
            <p:nvPr/>
          </p:nvSpPr>
          <p:spPr>
            <a:xfrm>
              <a:off x="4452730" y="2716698"/>
              <a:ext cx="1550504" cy="742108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51" name="Прямокутник 50"/>
            <p:cNvSpPr/>
            <p:nvPr/>
          </p:nvSpPr>
          <p:spPr>
            <a:xfrm>
              <a:off x="6003234" y="2716697"/>
              <a:ext cx="1550504" cy="726978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56" name="Прямокутник 55"/>
            <p:cNvSpPr/>
            <p:nvPr/>
          </p:nvSpPr>
          <p:spPr>
            <a:xfrm>
              <a:off x="2902226" y="3432619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58" name="Прямокутник 57"/>
            <p:cNvSpPr/>
            <p:nvPr/>
          </p:nvSpPr>
          <p:spPr>
            <a:xfrm>
              <a:off x="4452730" y="3432304"/>
              <a:ext cx="1550504" cy="74243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60" name="Прямокутник 59"/>
            <p:cNvSpPr/>
            <p:nvPr/>
          </p:nvSpPr>
          <p:spPr>
            <a:xfrm>
              <a:off x="7553738" y="3432304"/>
              <a:ext cx="1550504" cy="74086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62" name="Прямокутник 61"/>
            <p:cNvSpPr/>
            <p:nvPr/>
          </p:nvSpPr>
          <p:spPr>
            <a:xfrm>
              <a:off x="2902226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64" name="Прямокутник 63"/>
            <p:cNvSpPr/>
            <p:nvPr/>
          </p:nvSpPr>
          <p:spPr>
            <a:xfrm>
              <a:off x="6003234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65" name="Прямокутник 64"/>
            <p:cNvSpPr/>
            <p:nvPr/>
          </p:nvSpPr>
          <p:spPr>
            <a:xfrm>
              <a:off x="7553738" y="4161484"/>
              <a:ext cx="1550504" cy="729175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</p:grpSp>
      <p:sp>
        <p:nvSpPr>
          <p:cNvPr id="67" name="Кнопка дії: назад 66">
            <a:hlinkClick r:id="" action="ppaction://hlinkshowjump?jump=previousslide" highlightClick="1"/>
          </p:cNvPr>
          <p:cNvSpPr/>
          <p:nvPr/>
        </p:nvSpPr>
        <p:spPr>
          <a:xfrm>
            <a:off x="616229" y="6033971"/>
            <a:ext cx="490330" cy="450574"/>
          </a:xfrm>
          <a:prstGeom prst="actionButtonBackPrevious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Округлений прямокутник 67"/>
          <p:cNvSpPr/>
          <p:nvPr/>
        </p:nvSpPr>
        <p:spPr>
          <a:xfrm>
            <a:off x="1815548" y="265997"/>
            <a:ext cx="8574156" cy="108573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имена существительные среднего рода </a:t>
            </a:r>
          </a:p>
        </p:txBody>
      </p:sp>
      <p:sp>
        <p:nvSpPr>
          <p:cNvPr id="39" name="Кнопка дії: далі 38">
            <a:hlinkClick r:id="" action="ppaction://hlinkshowjump?jump=nextslide" highlightClick="1"/>
          </p:cNvPr>
          <p:cNvSpPr/>
          <p:nvPr/>
        </p:nvSpPr>
        <p:spPr>
          <a:xfrm>
            <a:off x="10966173" y="6033971"/>
            <a:ext cx="490330" cy="450574"/>
          </a:xfrm>
          <a:prstGeom prst="actionButtonForwardNex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17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круглений прямокутник 3"/>
          <p:cNvSpPr/>
          <p:nvPr/>
        </p:nvSpPr>
        <p:spPr>
          <a:xfrm>
            <a:off x="1815548" y="265996"/>
            <a:ext cx="8574156" cy="130739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</a:t>
            </a:r>
          </a:p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неизменяемые имена существительные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46" y="2080591"/>
            <a:ext cx="2099055" cy="33380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78" y="2080591"/>
            <a:ext cx="1591779" cy="3446179"/>
          </a:xfrm>
          <a:prstGeom prst="rect">
            <a:avLst/>
          </a:prstGeom>
        </p:spPr>
      </p:pic>
      <p:grpSp>
        <p:nvGrpSpPr>
          <p:cNvPr id="20" name="Групувати 19"/>
          <p:cNvGrpSpPr/>
          <p:nvPr/>
        </p:nvGrpSpPr>
        <p:grpSpPr>
          <a:xfrm>
            <a:off x="2902226" y="1974574"/>
            <a:ext cx="6202016" cy="2916087"/>
            <a:chOff x="2902226" y="1974574"/>
            <a:chExt cx="6202016" cy="2916087"/>
          </a:xfrm>
        </p:grpSpPr>
        <p:sp>
          <p:nvSpPr>
            <p:cNvPr id="8" name="Прямокутник 7"/>
            <p:cNvSpPr/>
            <p:nvPr/>
          </p:nvSpPr>
          <p:spPr>
            <a:xfrm>
              <a:off x="2902226" y="1974575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пюре</a:t>
              </a:r>
            </a:p>
          </p:txBody>
        </p:sp>
        <p:sp>
          <p:nvSpPr>
            <p:cNvPr id="16" name="Прямокутник 15"/>
            <p:cNvSpPr/>
            <p:nvPr/>
          </p:nvSpPr>
          <p:spPr>
            <a:xfrm>
              <a:off x="4452730" y="1974576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кошка</a:t>
              </a:r>
            </a:p>
          </p:txBody>
        </p:sp>
        <p:sp>
          <p:nvSpPr>
            <p:cNvPr id="17" name="Прямокутник 16"/>
            <p:cNvSpPr/>
            <p:nvPr/>
          </p:nvSpPr>
          <p:spPr>
            <a:xfrm>
              <a:off x="6003234" y="1974575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соло</a:t>
              </a:r>
            </a:p>
          </p:txBody>
        </p:sp>
        <p:sp>
          <p:nvSpPr>
            <p:cNvPr id="18" name="Прямокутник 17"/>
            <p:cNvSpPr/>
            <p:nvPr/>
          </p:nvSpPr>
          <p:spPr>
            <a:xfrm>
              <a:off x="7553738" y="1974574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якорь</a:t>
              </a:r>
            </a:p>
          </p:txBody>
        </p:sp>
        <p:sp>
          <p:nvSpPr>
            <p:cNvPr id="22" name="Прямокутник 21"/>
            <p:cNvSpPr/>
            <p:nvPr/>
          </p:nvSpPr>
          <p:spPr>
            <a:xfrm>
              <a:off x="2902226" y="2716697"/>
              <a:ext cx="1550504" cy="742109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сова</a:t>
              </a:r>
            </a:p>
          </p:txBody>
        </p:sp>
        <p:sp>
          <p:nvSpPr>
            <p:cNvPr id="23" name="Прямокутник 22"/>
            <p:cNvSpPr/>
            <p:nvPr/>
          </p:nvSpPr>
          <p:spPr>
            <a:xfrm>
              <a:off x="4452730" y="2716698"/>
              <a:ext cx="1550504" cy="742108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метро</a:t>
              </a:r>
            </a:p>
          </p:txBody>
        </p:sp>
        <p:sp>
          <p:nvSpPr>
            <p:cNvPr id="24" name="Прямокутник 23"/>
            <p:cNvSpPr/>
            <p:nvPr/>
          </p:nvSpPr>
          <p:spPr>
            <a:xfrm>
              <a:off x="6003234" y="2716697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радиус</a:t>
              </a:r>
            </a:p>
          </p:txBody>
        </p:sp>
        <p:sp>
          <p:nvSpPr>
            <p:cNvPr id="25" name="Прямокутник 24"/>
            <p:cNvSpPr/>
            <p:nvPr/>
          </p:nvSpPr>
          <p:spPr>
            <a:xfrm>
              <a:off x="7553738" y="2716696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пальто</a:t>
              </a:r>
            </a:p>
          </p:txBody>
        </p:sp>
        <p:sp>
          <p:nvSpPr>
            <p:cNvPr id="27" name="Прямокутник 26"/>
            <p:cNvSpPr/>
            <p:nvPr/>
          </p:nvSpPr>
          <p:spPr>
            <a:xfrm>
              <a:off x="2902226" y="3432619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рожь</a:t>
              </a:r>
            </a:p>
          </p:txBody>
        </p:sp>
        <p:sp>
          <p:nvSpPr>
            <p:cNvPr id="28" name="Прямокутник 27"/>
            <p:cNvSpPr/>
            <p:nvPr/>
          </p:nvSpPr>
          <p:spPr>
            <a:xfrm>
              <a:off x="4452730" y="3432304"/>
              <a:ext cx="1550504" cy="74243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море</a:t>
              </a:r>
            </a:p>
          </p:txBody>
        </p:sp>
        <p:sp>
          <p:nvSpPr>
            <p:cNvPr id="30" name="Прямокутник 29"/>
            <p:cNvSpPr/>
            <p:nvPr/>
          </p:nvSpPr>
          <p:spPr>
            <a:xfrm>
              <a:off x="6003234" y="3443992"/>
              <a:ext cx="1550504" cy="71749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радио</a:t>
              </a:r>
            </a:p>
          </p:txBody>
        </p:sp>
        <p:sp>
          <p:nvSpPr>
            <p:cNvPr id="31" name="Прямокутник 30"/>
            <p:cNvSpPr/>
            <p:nvPr/>
          </p:nvSpPr>
          <p:spPr>
            <a:xfrm>
              <a:off x="7553738" y="3432306"/>
              <a:ext cx="1550504" cy="740861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пенал</a:t>
              </a:r>
            </a:p>
          </p:txBody>
        </p:sp>
        <p:sp>
          <p:nvSpPr>
            <p:cNvPr id="33" name="Прямокутник 32"/>
            <p:cNvSpPr/>
            <p:nvPr/>
          </p:nvSpPr>
          <p:spPr>
            <a:xfrm>
              <a:off x="2902226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зерно</a:t>
              </a:r>
            </a:p>
          </p:txBody>
        </p:sp>
        <p:sp>
          <p:nvSpPr>
            <p:cNvPr id="34" name="Прямокутник 33"/>
            <p:cNvSpPr/>
            <p:nvPr/>
          </p:nvSpPr>
          <p:spPr>
            <a:xfrm>
              <a:off x="4452730" y="4148539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кино</a:t>
              </a:r>
            </a:p>
          </p:txBody>
        </p:sp>
        <p:sp>
          <p:nvSpPr>
            <p:cNvPr id="35" name="Прямокутник 34"/>
            <p:cNvSpPr/>
            <p:nvPr/>
          </p:nvSpPr>
          <p:spPr>
            <a:xfrm>
              <a:off x="6003234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дань</a:t>
              </a:r>
            </a:p>
          </p:txBody>
        </p:sp>
        <p:sp>
          <p:nvSpPr>
            <p:cNvPr id="36" name="Прямокутник 35"/>
            <p:cNvSpPr/>
            <p:nvPr/>
          </p:nvSpPr>
          <p:spPr>
            <a:xfrm>
              <a:off x="7553738" y="4161484"/>
              <a:ext cx="1550504" cy="729175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депо</a:t>
              </a:r>
            </a:p>
          </p:txBody>
        </p:sp>
      </p:grpSp>
      <p:sp>
        <p:nvSpPr>
          <p:cNvPr id="54" name="Округлений прямокутник 53"/>
          <p:cNvSpPr/>
          <p:nvPr/>
        </p:nvSpPr>
        <p:spPr>
          <a:xfrm>
            <a:off x="4552122" y="5434618"/>
            <a:ext cx="3101008" cy="9144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</a:t>
            </a:r>
          </a:p>
        </p:txBody>
      </p:sp>
      <p:sp>
        <p:nvSpPr>
          <p:cNvPr id="55" name="Множення 54">
            <a:hlinkClick r:id="" action="ppaction://hlinkshowjump?jump=endshow"/>
          </p:cNvPr>
          <p:cNvSpPr/>
          <p:nvPr/>
        </p:nvSpPr>
        <p:spPr>
          <a:xfrm>
            <a:off x="715617" y="265997"/>
            <a:ext cx="490330" cy="450574"/>
          </a:xfrm>
          <a:prstGeom prst="mathMultiply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0" name="Групувати 39"/>
          <p:cNvGrpSpPr/>
          <p:nvPr/>
        </p:nvGrpSpPr>
        <p:grpSpPr>
          <a:xfrm>
            <a:off x="2902226" y="1974260"/>
            <a:ext cx="6202016" cy="2916086"/>
            <a:chOff x="2902226" y="1974574"/>
            <a:chExt cx="6202016" cy="2916086"/>
          </a:xfrm>
        </p:grpSpPr>
        <p:sp>
          <p:nvSpPr>
            <p:cNvPr id="43" name="Прямокутник 42"/>
            <p:cNvSpPr/>
            <p:nvPr/>
          </p:nvSpPr>
          <p:spPr>
            <a:xfrm>
              <a:off x="4452730" y="1974576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7" name="Прямокутник 46"/>
            <p:cNvSpPr/>
            <p:nvPr/>
          </p:nvSpPr>
          <p:spPr>
            <a:xfrm>
              <a:off x="7553738" y="1974574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9" name="Прямокутник 48"/>
            <p:cNvSpPr/>
            <p:nvPr/>
          </p:nvSpPr>
          <p:spPr>
            <a:xfrm>
              <a:off x="2902226" y="2716697"/>
              <a:ext cx="1550504" cy="742109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52" name="Прямокутник 51"/>
            <p:cNvSpPr/>
            <p:nvPr/>
          </p:nvSpPr>
          <p:spPr>
            <a:xfrm>
              <a:off x="6003234" y="2716697"/>
              <a:ext cx="1550504" cy="715291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57" name="Прямокутник 56"/>
            <p:cNvSpPr/>
            <p:nvPr/>
          </p:nvSpPr>
          <p:spPr>
            <a:xfrm>
              <a:off x="2902226" y="3432619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58" name="Прямокутник 57"/>
            <p:cNvSpPr/>
            <p:nvPr/>
          </p:nvSpPr>
          <p:spPr>
            <a:xfrm>
              <a:off x="4452730" y="3432305"/>
              <a:ext cx="1550504" cy="71529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62" name="Прямокутник 61"/>
            <p:cNvSpPr/>
            <p:nvPr/>
          </p:nvSpPr>
          <p:spPr>
            <a:xfrm>
              <a:off x="7553738" y="3432305"/>
              <a:ext cx="1550504" cy="715289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63" name="Прямокутник 62"/>
            <p:cNvSpPr/>
            <p:nvPr/>
          </p:nvSpPr>
          <p:spPr>
            <a:xfrm>
              <a:off x="2902226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65" name="Прямокутник 64"/>
            <p:cNvSpPr/>
            <p:nvPr/>
          </p:nvSpPr>
          <p:spPr>
            <a:xfrm>
              <a:off x="6003234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</p:grpSp>
      <p:sp>
        <p:nvSpPr>
          <p:cNvPr id="37" name="Кнопка дії: далі 36">
            <a:hlinkClick r:id="" action="ppaction://hlinkshowjump?jump=nextslide" highlightClick="1"/>
          </p:cNvPr>
          <p:cNvSpPr/>
          <p:nvPr/>
        </p:nvSpPr>
        <p:spPr>
          <a:xfrm>
            <a:off x="10966173" y="6033971"/>
            <a:ext cx="490330" cy="450574"/>
          </a:xfrm>
          <a:prstGeom prst="actionButtonForwardNex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Кнопка дії: назад 37">
            <a:hlinkClick r:id="" action="ppaction://hlinkshowjump?jump=previousslide" highlightClick="1"/>
          </p:cNvPr>
          <p:cNvSpPr/>
          <p:nvPr/>
        </p:nvSpPr>
        <p:spPr>
          <a:xfrm>
            <a:off x="616229" y="6033971"/>
            <a:ext cx="490330" cy="450574"/>
          </a:xfrm>
          <a:prstGeom prst="actionButtonBackPrevious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30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круглений прямокутник 3"/>
          <p:cNvSpPr/>
          <p:nvPr/>
        </p:nvSpPr>
        <p:spPr>
          <a:xfrm>
            <a:off x="1815548" y="265997"/>
            <a:ext cx="8574156" cy="9144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существительные 1 склонения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46" y="2080591"/>
            <a:ext cx="2099055" cy="33380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78" y="2080591"/>
            <a:ext cx="1591779" cy="3446179"/>
          </a:xfrm>
          <a:prstGeom prst="rect">
            <a:avLst/>
          </a:prstGeom>
        </p:spPr>
      </p:pic>
      <p:grpSp>
        <p:nvGrpSpPr>
          <p:cNvPr id="20" name="Групувати 19"/>
          <p:cNvGrpSpPr/>
          <p:nvPr/>
        </p:nvGrpSpPr>
        <p:grpSpPr>
          <a:xfrm>
            <a:off x="2902226" y="1961162"/>
            <a:ext cx="6202016" cy="2916087"/>
            <a:chOff x="2902226" y="1974574"/>
            <a:chExt cx="6202016" cy="2916087"/>
          </a:xfrm>
        </p:grpSpPr>
        <p:sp>
          <p:nvSpPr>
            <p:cNvPr id="8" name="Прямокутник 7"/>
            <p:cNvSpPr/>
            <p:nvPr/>
          </p:nvSpPr>
          <p:spPr>
            <a:xfrm>
              <a:off x="2902226" y="1974575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огонь</a:t>
              </a:r>
            </a:p>
          </p:txBody>
        </p:sp>
        <p:sp>
          <p:nvSpPr>
            <p:cNvPr id="16" name="Прямокутник 15"/>
            <p:cNvSpPr/>
            <p:nvPr/>
          </p:nvSpPr>
          <p:spPr>
            <a:xfrm>
              <a:off x="4452730" y="1974576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плащ</a:t>
              </a:r>
            </a:p>
          </p:txBody>
        </p:sp>
        <p:sp>
          <p:nvSpPr>
            <p:cNvPr id="17" name="Прямокутник 16"/>
            <p:cNvSpPr/>
            <p:nvPr/>
          </p:nvSpPr>
          <p:spPr>
            <a:xfrm>
              <a:off x="6003234" y="1974575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свеча</a:t>
              </a:r>
            </a:p>
          </p:txBody>
        </p:sp>
        <p:sp>
          <p:nvSpPr>
            <p:cNvPr id="18" name="Прямокутник 17"/>
            <p:cNvSpPr/>
            <p:nvPr/>
          </p:nvSpPr>
          <p:spPr>
            <a:xfrm>
              <a:off x="7553738" y="1974574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тень</a:t>
              </a:r>
            </a:p>
          </p:txBody>
        </p:sp>
        <p:sp>
          <p:nvSpPr>
            <p:cNvPr id="22" name="Прямокутник 21"/>
            <p:cNvSpPr/>
            <p:nvPr/>
          </p:nvSpPr>
          <p:spPr>
            <a:xfrm>
              <a:off x="2902226" y="2716697"/>
              <a:ext cx="1550504" cy="742109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изба</a:t>
              </a:r>
            </a:p>
          </p:txBody>
        </p:sp>
        <p:sp>
          <p:nvSpPr>
            <p:cNvPr id="23" name="Прямокутник 22"/>
            <p:cNvSpPr/>
            <p:nvPr/>
          </p:nvSpPr>
          <p:spPr>
            <a:xfrm>
              <a:off x="4452730" y="2716698"/>
              <a:ext cx="1550504" cy="742116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меч</a:t>
              </a:r>
            </a:p>
          </p:txBody>
        </p:sp>
        <p:sp>
          <p:nvSpPr>
            <p:cNvPr id="24" name="Прямокутник 23"/>
            <p:cNvSpPr/>
            <p:nvPr/>
          </p:nvSpPr>
          <p:spPr>
            <a:xfrm>
              <a:off x="6003234" y="2716697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рябина</a:t>
              </a:r>
            </a:p>
          </p:txBody>
        </p:sp>
        <p:sp>
          <p:nvSpPr>
            <p:cNvPr id="25" name="Прямокутник 24"/>
            <p:cNvSpPr/>
            <p:nvPr/>
          </p:nvSpPr>
          <p:spPr>
            <a:xfrm>
              <a:off x="7553738" y="2716696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слон</a:t>
              </a:r>
            </a:p>
          </p:txBody>
        </p:sp>
        <p:sp>
          <p:nvSpPr>
            <p:cNvPr id="27" name="Прямокутник 26"/>
            <p:cNvSpPr/>
            <p:nvPr/>
          </p:nvSpPr>
          <p:spPr>
            <a:xfrm>
              <a:off x="2902226" y="3432619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чудо</a:t>
              </a:r>
            </a:p>
          </p:txBody>
        </p:sp>
        <p:sp>
          <p:nvSpPr>
            <p:cNvPr id="28" name="Прямокутник 27"/>
            <p:cNvSpPr/>
            <p:nvPr/>
          </p:nvSpPr>
          <p:spPr>
            <a:xfrm>
              <a:off x="4452730" y="3419206"/>
              <a:ext cx="1550504" cy="755536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Юра</a:t>
              </a:r>
            </a:p>
          </p:txBody>
        </p:sp>
        <p:sp>
          <p:nvSpPr>
            <p:cNvPr id="30" name="Прямокутник 29"/>
            <p:cNvSpPr/>
            <p:nvPr/>
          </p:nvSpPr>
          <p:spPr>
            <a:xfrm>
              <a:off x="6003234" y="3432619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окно</a:t>
              </a:r>
            </a:p>
          </p:txBody>
        </p:sp>
        <p:sp>
          <p:nvSpPr>
            <p:cNvPr id="31" name="Прямокутник 30"/>
            <p:cNvSpPr/>
            <p:nvPr/>
          </p:nvSpPr>
          <p:spPr>
            <a:xfrm>
              <a:off x="7553738" y="3432305"/>
              <a:ext cx="1550504" cy="742435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сова</a:t>
              </a:r>
            </a:p>
          </p:txBody>
        </p:sp>
        <p:sp>
          <p:nvSpPr>
            <p:cNvPr id="33" name="Прямокутник 32"/>
            <p:cNvSpPr/>
            <p:nvPr/>
          </p:nvSpPr>
          <p:spPr>
            <a:xfrm>
              <a:off x="2902226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зерно</a:t>
              </a:r>
            </a:p>
          </p:txBody>
        </p:sp>
        <p:sp>
          <p:nvSpPr>
            <p:cNvPr id="34" name="Прямокутник 33"/>
            <p:cNvSpPr/>
            <p:nvPr/>
          </p:nvSpPr>
          <p:spPr>
            <a:xfrm>
              <a:off x="4452730" y="4148539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берёза</a:t>
              </a:r>
            </a:p>
          </p:txBody>
        </p:sp>
        <p:sp>
          <p:nvSpPr>
            <p:cNvPr id="35" name="Прямокутник 34"/>
            <p:cNvSpPr/>
            <p:nvPr/>
          </p:nvSpPr>
          <p:spPr>
            <a:xfrm>
              <a:off x="6003234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дань</a:t>
              </a:r>
            </a:p>
          </p:txBody>
        </p:sp>
        <p:sp>
          <p:nvSpPr>
            <p:cNvPr id="36" name="Прямокутник 35"/>
            <p:cNvSpPr/>
            <p:nvPr/>
          </p:nvSpPr>
          <p:spPr>
            <a:xfrm>
              <a:off x="7553738" y="4148532"/>
              <a:ext cx="1550504" cy="74212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шмель</a:t>
              </a:r>
            </a:p>
          </p:txBody>
        </p:sp>
      </p:grpSp>
      <p:sp>
        <p:nvSpPr>
          <p:cNvPr id="54" name="Округлений прямокутник 53"/>
          <p:cNvSpPr/>
          <p:nvPr/>
        </p:nvSpPr>
        <p:spPr>
          <a:xfrm>
            <a:off x="4552122" y="5434618"/>
            <a:ext cx="3101008" cy="9144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</a:t>
            </a:r>
          </a:p>
        </p:txBody>
      </p:sp>
      <p:sp>
        <p:nvSpPr>
          <p:cNvPr id="55" name="Множення 54">
            <a:hlinkClick r:id="" action="ppaction://hlinkshowjump?jump=endshow"/>
          </p:cNvPr>
          <p:cNvSpPr/>
          <p:nvPr/>
        </p:nvSpPr>
        <p:spPr>
          <a:xfrm>
            <a:off x="715617" y="265997"/>
            <a:ext cx="490330" cy="450574"/>
          </a:xfrm>
          <a:prstGeom prst="mathMultiply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7" name="Групувати 36"/>
          <p:cNvGrpSpPr/>
          <p:nvPr/>
        </p:nvGrpSpPr>
        <p:grpSpPr>
          <a:xfrm>
            <a:off x="2902226" y="1974572"/>
            <a:ext cx="6202016" cy="2916086"/>
            <a:chOff x="2902226" y="1974574"/>
            <a:chExt cx="6202016" cy="2916086"/>
          </a:xfrm>
        </p:grpSpPr>
        <p:sp>
          <p:nvSpPr>
            <p:cNvPr id="38" name="Прямокутник 37"/>
            <p:cNvSpPr/>
            <p:nvPr/>
          </p:nvSpPr>
          <p:spPr>
            <a:xfrm>
              <a:off x="2902226" y="1974575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39" name="Прямокутник 38"/>
            <p:cNvSpPr/>
            <p:nvPr/>
          </p:nvSpPr>
          <p:spPr>
            <a:xfrm>
              <a:off x="4452730" y="1974576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2" name="Прямокутник 41"/>
            <p:cNvSpPr/>
            <p:nvPr/>
          </p:nvSpPr>
          <p:spPr>
            <a:xfrm>
              <a:off x="7553738" y="1974574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4" name="Прямокутник 43"/>
            <p:cNvSpPr/>
            <p:nvPr/>
          </p:nvSpPr>
          <p:spPr>
            <a:xfrm>
              <a:off x="4452730" y="2716698"/>
              <a:ext cx="1550504" cy="715609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6" name="Прямокутник 45"/>
            <p:cNvSpPr/>
            <p:nvPr/>
          </p:nvSpPr>
          <p:spPr>
            <a:xfrm>
              <a:off x="7553738" y="2716696"/>
              <a:ext cx="1550504" cy="70251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8" name="Прямокутник 47"/>
            <p:cNvSpPr/>
            <p:nvPr/>
          </p:nvSpPr>
          <p:spPr>
            <a:xfrm>
              <a:off x="2902226" y="3432315"/>
              <a:ext cx="1550504" cy="729321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50" name="Прямокутник 49"/>
            <p:cNvSpPr/>
            <p:nvPr/>
          </p:nvSpPr>
          <p:spPr>
            <a:xfrm>
              <a:off x="6003234" y="3432619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53" name="Прямокутник 52"/>
            <p:cNvSpPr/>
            <p:nvPr/>
          </p:nvSpPr>
          <p:spPr>
            <a:xfrm>
              <a:off x="2902226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59" name="Прямокутник 58"/>
            <p:cNvSpPr/>
            <p:nvPr/>
          </p:nvSpPr>
          <p:spPr>
            <a:xfrm>
              <a:off x="6003234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60" name="Прямокутник 59"/>
            <p:cNvSpPr/>
            <p:nvPr/>
          </p:nvSpPr>
          <p:spPr>
            <a:xfrm>
              <a:off x="7553738" y="4148532"/>
              <a:ext cx="1550504" cy="74212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</p:grpSp>
      <p:sp>
        <p:nvSpPr>
          <p:cNvPr id="40" name="Кнопка дії: далі 39">
            <a:hlinkClick r:id="" action="ppaction://hlinkshowjump?jump=nextslide" highlightClick="1"/>
          </p:cNvPr>
          <p:cNvSpPr/>
          <p:nvPr/>
        </p:nvSpPr>
        <p:spPr>
          <a:xfrm>
            <a:off x="10966173" y="6033971"/>
            <a:ext cx="490330" cy="450574"/>
          </a:xfrm>
          <a:prstGeom prst="actionButtonForwardNex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Кнопка дії: назад 40">
            <a:hlinkClick r:id="" action="ppaction://hlinkshowjump?jump=previousslide" highlightClick="1"/>
          </p:cNvPr>
          <p:cNvSpPr/>
          <p:nvPr/>
        </p:nvSpPr>
        <p:spPr>
          <a:xfrm>
            <a:off x="616229" y="6033971"/>
            <a:ext cx="490330" cy="450574"/>
          </a:xfrm>
          <a:prstGeom prst="actionButtonBackPrevious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671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круглений прямокутник 3"/>
          <p:cNvSpPr/>
          <p:nvPr/>
        </p:nvSpPr>
        <p:spPr>
          <a:xfrm>
            <a:off x="1815548" y="265997"/>
            <a:ext cx="8574156" cy="9144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существительные 2 склонения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46" y="2080591"/>
            <a:ext cx="2099055" cy="33380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78" y="2080591"/>
            <a:ext cx="1591779" cy="3446179"/>
          </a:xfrm>
          <a:prstGeom prst="rect">
            <a:avLst/>
          </a:prstGeom>
        </p:spPr>
      </p:pic>
      <p:grpSp>
        <p:nvGrpSpPr>
          <p:cNvPr id="20" name="Групувати 19"/>
          <p:cNvGrpSpPr/>
          <p:nvPr/>
        </p:nvGrpSpPr>
        <p:grpSpPr>
          <a:xfrm>
            <a:off x="2902226" y="1974574"/>
            <a:ext cx="6202016" cy="2916087"/>
            <a:chOff x="2902226" y="1974574"/>
            <a:chExt cx="6202016" cy="2916087"/>
          </a:xfrm>
        </p:grpSpPr>
        <p:sp>
          <p:nvSpPr>
            <p:cNvPr id="8" name="Прямокутник 7"/>
            <p:cNvSpPr/>
            <p:nvPr/>
          </p:nvSpPr>
          <p:spPr>
            <a:xfrm>
              <a:off x="2902226" y="1974575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огонь</a:t>
              </a:r>
            </a:p>
          </p:txBody>
        </p:sp>
        <p:sp>
          <p:nvSpPr>
            <p:cNvPr id="16" name="Прямокутник 15"/>
            <p:cNvSpPr/>
            <p:nvPr/>
          </p:nvSpPr>
          <p:spPr>
            <a:xfrm>
              <a:off x="4452730" y="1974576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плащ</a:t>
              </a:r>
            </a:p>
          </p:txBody>
        </p:sp>
        <p:sp>
          <p:nvSpPr>
            <p:cNvPr id="17" name="Прямокутник 16"/>
            <p:cNvSpPr/>
            <p:nvPr/>
          </p:nvSpPr>
          <p:spPr>
            <a:xfrm>
              <a:off x="6003234" y="1974575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свеча</a:t>
              </a:r>
            </a:p>
          </p:txBody>
        </p:sp>
        <p:sp>
          <p:nvSpPr>
            <p:cNvPr id="18" name="Прямокутник 17"/>
            <p:cNvSpPr/>
            <p:nvPr/>
          </p:nvSpPr>
          <p:spPr>
            <a:xfrm>
              <a:off x="7553738" y="1974574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тень</a:t>
              </a:r>
            </a:p>
          </p:txBody>
        </p:sp>
        <p:sp>
          <p:nvSpPr>
            <p:cNvPr id="22" name="Прямокутник 21"/>
            <p:cNvSpPr/>
            <p:nvPr/>
          </p:nvSpPr>
          <p:spPr>
            <a:xfrm>
              <a:off x="2902226" y="2716697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мышь</a:t>
              </a:r>
            </a:p>
          </p:txBody>
        </p:sp>
        <p:sp>
          <p:nvSpPr>
            <p:cNvPr id="23" name="Прямокутник 22"/>
            <p:cNvSpPr/>
            <p:nvPr/>
          </p:nvSpPr>
          <p:spPr>
            <a:xfrm>
              <a:off x="4452730" y="2716698"/>
              <a:ext cx="1550504" cy="742116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меч</a:t>
              </a:r>
            </a:p>
          </p:txBody>
        </p:sp>
        <p:sp>
          <p:nvSpPr>
            <p:cNvPr id="24" name="Прямокутник 23"/>
            <p:cNvSpPr/>
            <p:nvPr/>
          </p:nvSpPr>
          <p:spPr>
            <a:xfrm>
              <a:off x="6003234" y="2716697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печь</a:t>
              </a:r>
            </a:p>
          </p:txBody>
        </p:sp>
        <p:sp>
          <p:nvSpPr>
            <p:cNvPr id="25" name="Прямокутник 24"/>
            <p:cNvSpPr/>
            <p:nvPr/>
          </p:nvSpPr>
          <p:spPr>
            <a:xfrm>
              <a:off x="7553738" y="2716696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слон</a:t>
              </a:r>
            </a:p>
          </p:txBody>
        </p:sp>
        <p:sp>
          <p:nvSpPr>
            <p:cNvPr id="27" name="Прямокутник 26"/>
            <p:cNvSpPr/>
            <p:nvPr/>
          </p:nvSpPr>
          <p:spPr>
            <a:xfrm>
              <a:off x="2902226" y="3432619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чудо</a:t>
              </a:r>
            </a:p>
          </p:txBody>
        </p:sp>
        <p:sp>
          <p:nvSpPr>
            <p:cNvPr id="28" name="Прямокутник 27"/>
            <p:cNvSpPr/>
            <p:nvPr/>
          </p:nvSpPr>
          <p:spPr>
            <a:xfrm>
              <a:off x="4452730" y="3432620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речь</a:t>
              </a:r>
            </a:p>
          </p:txBody>
        </p:sp>
        <p:sp>
          <p:nvSpPr>
            <p:cNvPr id="30" name="Прямокутник 29"/>
            <p:cNvSpPr/>
            <p:nvPr/>
          </p:nvSpPr>
          <p:spPr>
            <a:xfrm>
              <a:off x="6003234" y="3432619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окно</a:t>
              </a:r>
            </a:p>
          </p:txBody>
        </p:sp>
        <p:sp>
          <p:nvSpPr>
            <p:cNvPr id="31" name="Прямокутник 30"/>
            <p:cNvSpPr/>
            <p:nvPr/>
          </p:nvSpPr>
          <p:spPr>
            <a:xfrm>
              <a:off x="7553738" y="343261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сова</a:t>
              </a:r>
            </a:p>
          </p:txBody>
        </p:sp>
        <p:sp>
          <p:nvSpPr>
            <p:cNvPr id="33" name="Прямокутник 32"/>
            <p:cNvSpPr/>
            <p:nvPr/>
          </p:nvSpPr>
          <p:spPr>
            <a:xfrm>
              <a:off x="2902226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зерно</a:t>
              </a:r>
            </a:p>
          </p:txBody>
        </p:sp>
        <p:sp>
          <p:nvSpPr>
            <p:cNvPr id="34" name="Прямокутник 33"/>
            <p:cNvSpPr/>
            <p:nvPr/>
          </p:nvSpPr>
          <p:spPr>
            <a:xfrm>
              <a:off x="4452730" y="4148539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берёза</a:t>
              </a:r>
            </a:p>
          </p:txBody>
        </p:sp>
        <p:sp>
          <p:nvSpPr>
            <p:cNvPr id="35" name="Прямокутник 34"/>
            <p:cNvSpPr/>
            <p:nvPr/>
          </p:nvSpPr>
          <p:spPr>
            <a:xfrm>
              <a:off x="6003234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дань</a:t>
              </a:r>
            </a:p>
          </p:txBody>
        </p:sp>
        <p:sp>
          <p:nvSpPr>
            <p:cNvPr id="36" name="Прямокутник 35"/>
            <p:cNvSpPr/>
            <p:nvPr/>
          </p:nvSpPr>
          <p:spPr>
            <a:xfrm>
              <a:off x="7553738" y="4148532"/>
              <a:ext cx="1550504" cy="74212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шмель</a:t>
              </a:r>
            </a:p>
          </p:txBody>
        </p:sp>
      </p:grpSp>
      <p:sp>
        <p:nvSpPr>
          <p:cNvPr id="54" name="Округлений прямокутник 53"/>
          <p:cNvSpPr/>
          <p:nvPr/>
        </p:nvSpPr>
        <p:spPr>
          <a:xfrm>
            <a:off x="4552122" y="5434618"/>
            <a:ext cx="3101008" cy="9144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</a:t>
            </a:r>
          </a:p>
        </p:txBody>
      </p:sp>
      <p:sp>
        <p:nvSpPr>
          <p:cNvPr id="55" name="Множення 54">
            <a:hlinkClick r:id="" action="ppaction://hlinkshowjump?jump=endshow"/>
          </p:cNvPr>
          <p:cNvSpPr/>
          <p:nvPr/>
        </p:nvSpPr>
        <p:spPr>
          <a:xfrm>
            <a:off x="715617" y="265997"/>
            <a:ext cx="490330" cy="450574"/>
          </a:xfrm>
          <a:prstGeom prst="mathMultiply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1" name="Групувати 40"/>
          <p:cNvGrpSpPr/>
          <p:nvPr/>
        </p:nvGrpSpPr>
        <p:grpSpPr>
          <a:xfrm>
            <a:off x="2902226" y="1974572"/>
            <a:ext cx="6202016" cy="2916087"/>
            <a:chOff x="2902226" y="1974574"/>
            <a:chExt cx="6202016" cy="2916087"/>
          </a:xfrm>
        </p:grpSpPr>
        <p:sp>
          <p:nvSpPr>
            <p:cNvPr id="47" name="Прямокутник 46"/>
            <p:cNvSpPr/>
            <p:nvPr/>
          </p:nvSpPr>
          <p:spPr>
            <a:xfrm>
              <a:off x="6003234" y="1974575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52" name="Прямокутник 51"/>
            <p:cNvSpPr/>
            <p:nvPr/>
          </p:nvSpPr>
          <p:spPr>
            <a:xfrm>
              <a:off x="7553738" y="1974574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56" name="Прямокутник 55"/>
            <p:cNvSpPr/>
            <p:nvPr/>
          </p:nvSpPr>
          <p:spPr>
            <a:xfrm>
              <a:off x="2902226" y="2716697"/>
              <a:ext cx="1550504" cy="71591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58" name="Прямокутник 57"/>
            <p:cNvSpPr/>
            <p:nvPr/>
          </p:nvSpPr>
          <p:spPr>
            <a:xfrm>
              <a:off x="6003234" y="2716697"/>
              <a:ext cx="1550504" cy="715918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61" name="Прямокутник 60"/>
            <p:cNvSpPr/>
            <p:nvPr/>
          </p:nvSpPr>
          <p:spPr>
            <a:xfrm>
              <a:off x="4452730" y="3432615"/>
              <a:ext cx="1550504" cy="729025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63" name="Прямокутник 62"/>
            <p:cNvSpPr/>
            <p:nvPr/>
          </p:nvSpPr>
          <p:spPr>
            <a:xfrm>
              <a:off x="7553738" y="3432618"/>
              <a:ext cx="1550504" cy="715915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65" name="Прямокутник 64"/>
            <p:cNvSpPr/>
            <p:nvPr/>
          </p:nvSpPr>
          <p:spPr>
            <a:xfrm>
              <a:off x="4452730" y="4148539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66" name="Прямокутник 65"/>
            <p:cNvSpPr/>
            <p:nvPr/>
          </p:nvSpPr>
          <p:spPr>
            <a:xfrm>
              <a:off x="6003234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</p:grpSp>
      <p:sp>
        <p:nvSpPr>
          <p:cNvPr id="37" name="Кнопка дії: далі 36">
            <a:hlinkClick r:id="" action="ppaction://hlinkshowjump?jump=nextslide" highlightClick="1"/>
          </p:cNvPr>
          <p:cNvSpPr/>
          <p:nvPr/>
        </p:nvSpPr>
        <p:spPr>
          <a:xfrm>
            <a:off x="10966173" y="6033971"/>
            <a:ext cx="490330" cy="450574"/>
          </a:xfrm>
          <a:prstGeom prst="actionButtonForwardNex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Кнопка дії: назад 37">
            <a:hlinkClick r:id="" action="ppaction://hlinkshowjump?jump=previousslide" highlightClick="1"/>
          </p:cNvPr>
          <p:cNvSpPr/>
          <p:nvPr/>
        </p:nvSpPr>
        <p:spPr>
          <a:xfrm>
            <a:off x="616229" y="6033971"/>
            <a:ext cx="490330" cy="450574"/>
          </a:xfrm>
          <a:prstGeom prst="actionButtonBackPrevious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41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круглений прямокутник 3"/>
          <p:cNvSpPr/>
          <p:nvPr/>
        </p:nvSpPr>
        <p:spPr>
          <a:xfrm>
            <a:off x="1815548" y="265997"/>
            <a:ext cx="8574156" cy="9144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существительные 3 склонения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46" y="2080591"/>
            <a:ext cx="2099055" cy="33380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78" y="2080591"/>
            <a:ext cx="1591779" cy="3446179"/>
          </a:xfrm>
          <a:prstGeom prst="rect">
            <a:avLst/>
          </a:prstGeom>
        </p:spPr>
      </p:pic>
      <p:grpSp>
        <p:nvGrpSpPr>
          <p:cNvPr id="20" name="Групувати 19"/>
          <p:cNvGrpSpPr/>
          <p:nvPr/>
        </p:nvGrpSpPr>
        <p:grpSpPr>
          <a:xfrm>
            <a:off x="2902226" y="1974574"/>
            <a:ext cx="6202016" cy="2916087"/>
            <a:chOff x="2902226" y="1974574"/>
            <a:chExt cx="6202016" cy="2916087"/>
          </a:xfrm>
        </p:grpSpPr>
        <p:sp>
          <p:nvSpPr>
            <p:cNvPr id="8" name="Прямокутник 7"/>
            <p:cNvSpPr/>
            <p:nvPr/>
          </p:nvSpPr>
          <p:spPr>
            <a:xfrm>
              <a:off x="2902226" y="1974575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огонь</a:t>
              </a:r>
            </a:p>
          </p:txBody>
        </p:sp>
        <p:sp>
          <p:nvSpPr>
            <p:cNvPr id="16" name="Прямокутник 15"/>
            <p:cNvSpPr/>
            <p:nvPr/>
          </p:nvSpPr>
          <p:spPr>
            <a:xfrm>
              <a:off x="4452730" y="1974576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плащ</a:t>
              </a:r>
            </a:p>
          </p:txBody>
        </p:sp>
        <p:sp>
          <p:nvSpPr>
            <p:cNvPr id="17" name="Прямокутник 16"/>
            <p:cNvSpPr/>
            <p:nvPr/>
          </p:nvSpPr>
          <p:spPr>
            <a:xfrm>
              <a:off x="6003234" y="1974575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свеча</a:t>
              </a:r>
            </a:p>
          </p:txBody>
        </p:sp>
        <p:sp>
          <p:nvSpPr>
            <p:cNvPr id="18" name="Прямокутник 17"/>
            <p:cNvSpPr/>
            <p:nvPr/>
          </p:nvSpPr>
          <p:spPr>
            <a:xfrm>
              <a:off x="7553738" y="1974574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тень</a:t>
              </a:r>
            </a:p>
          </p:txBody>
        </p:sp>
        <p:sp>
          <p:nvSpPr>
            <p:cNvPr id="22" name="Прямокутник 21"/>
            <p:cNvSpPr/>
            <p:nvPr/>
          </p:nvSpPr>
          <p:spPr>
            <a:xfrm>
              <a:off x="2902226" y="2716697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мышь</a:t>
              </a:r>
            </a:p>
          </p:txBody>
        </p:sp>
        <p:sp>
          <p:nvSpPr>
            <p:cNvPr id="23" name="Прямокутник 22"/>
            <p:cNvSpPr/>
            <p:nvPr/>
          </p:nvSpPr>
          <p:spPr>
            <a:xfrm>
              <a:off x="4452730" y="271669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меч</a:t>
              </a:r>
            </a:p>
          </p:txBody>
        </p:sp>
        <p:sp>
          <p:nvSpPr>
            <p:cNvPr id="24" name="Прямокутник 23"/>
            <p:cNvSpPr/>
            <p:nvPr/>
          </p:nvSpPr>
          <p:spPr>
            <a:xfrm>
              <a:off x="6003234" y="2716697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печь</a:t>
              </a:r>
            </a:p>
          </p:txBody>
        </p:sp>
        <p:sp>
          <p:nvSpPr>
            <p:cNvPr id="25" name="Прямокутник 24"/>
            <p:cNvSpPr/>
            <p:nvPr/>
          </p:nvSpPr>
          <p:spPr>
            <a:xfrm>
              <a:off x="7553738" y="2716696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слон</a:t>
              </a:r>
            </a:p>
          </p:txBody>
        </p:sp>
        <p:sp>
          <p:nvSpPr>
            <p:cNvPr id="27" name="Прямокутник 26"/>
            <p:cNvSpPr/>
            <p:nvPr/>
          </p:nvSpPr>
          <p:spPr>
            <a:xfrm>
              <a:off x="2902226" y="3432619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чудо</a:t>
              </a:r>
            </a:p>
          </p:txBody>
        </p:sp>
        <p:sp>
          <p:nvSpPr>
            <p:cNvPr id="28" name="Прямокутник 27"/>
            <p:cNvSpPr/>
            <p:nvPr/>
          </p:nvSpPr>
          <p:spPr>
            <a:xfrm>
              <a:off x="4452730" y="3432620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речь</a:t>
              </a:r>
            </a:p>
          </p:txBody>
        </p:sp>
        <p:sp>
          <p:nvSpPr>
            <p:cNvPr id="30" name="Прямокутник 29"/>
            <p:cNvSpPr/>
            <p:nvPr/>
          </p:nvSpPr>
          <p:spPr>
            <a:xfrm>
              <a:off x="6003234" y="3432619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окно</a:t>
              </a:r>
            </a:p>
          </p:txBody>
        </p:sp>
        <p:sp>
          <p:nvSpPr>
            <p:cNvPr id="31" name="Прямокутник 30"/>
            <p:cNvSpPr/>
            <p:nvPr/>
          </p:nvSpPr>
          <p:spPr>
            <a:xfrm>
              <a:off x="7553738" y="343261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сова</a:t>
              </a:r>
            </a:p>
          </p:txBody>
        </p:sp>
        <p:sp>
          <p:nvSpPr>
            <p:cNvPr id="33" name="Прямокутник 32"/>
            <p:cNvSpPr/>
            <p:nvPr/>
          </p:nvSpPr>
          <p:spPr>
            <a:xfrm>
              <a:off x="2902226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зерно</a:t>
              </a:r>
            </a:p>
          </p:txBody>
        </p:sp>
        <p:sp>
          <p:nvSpPr>
            <p:cNvPr id="34" name="Прямокутник 33"/>
            <p:cNvSpPr/>
            <p:nvPr/>
          </p:nvSpPr>
          <p:spPr>
            <a:xfrm>
              <a:off x="4452730" y="4148539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берёза</a:t>
              </a:r>
            </a:p>
          </p:txBody>
        </p:sp>
        <p:sp>
          <p:nvSpPr>
            <p:cNvPr id="35" name="Прямокутник 34"/>
            <p:cNvSpPr/>
            <p:nvPr/>
          </p:nvSpPr>
          <p:spPr>
            <a:xfrm>
              <a:off x="6003234" y="4148538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дань</a:t>
              </a:r>
            </a:p>
          </p:txBody>
        </p:sp>
        <p:sp>
          <p:nvSpPr>
            <p:cNvPr id="36" name="Прямокутник 35"/>
            <p:cNvSpPr/>
            <p:nvPr/>
          </p:nvSpPr>
          <p:spPr>
            <a:xfrm>
              <a:off x="7553738" y="4148537"/>
              <a:ext cx="1550504" cy="74212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шмель</a:t>
              </a:r>
            </a:p>
          </p:txBody>
        </p:sp>
      </p:grpSp>
      <p:grpSp>
        <p:nvGrpSpPr>
          <p:cNvPr id="37" name="Групувати 36"/>
          <p:cNvGrpSpPr/>
          <p:nvPr/>
        </p:nvGrpSpPr>
        <p:grpSpPr>
          <a:xfrm>
            <a:off x="2902226" y="1974573"/>
            <a:ext cx="6202016" cy="2916086"/>
            <a:chOff x="2902226" y="1974575"/>
            <a:chExt cx="6202016" cy="2916086"/>
          </a:xfrm>
          <a:solidFill>
            <a:srgbClr val="0070C0"/>
          </a:solidFill>
        </p:grpSpPr>
        <p:sp>
          <p:nvSpPr>
            <p:cNvPr id="38" name="Прямокутник 37"/>
            <p:cNvSpPr/>
            <p:nvPr/>
          </p:nvSpPr>
          <p:spPr>
            <a:xfrm>
              <a:off x="2902226" y="1974575"/>
              <a:ext cx="1550504" cy="742122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39" name="Прямокутник 38"/>
            <p:cNvSpPr/>
            <p:nvPr/>
          </p:nvSpPr>
          <p:spPr>
            <a:xfrm>
              <a:off x="4452730" y="1974576"/>
              <a:ext cx="1550504" cy="742122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0" name="Прямокутник 39"/>
            <p:cNvSpPr/>
            <p:nvPr/>
          </p:nvSpPr>
          <p:spPr>
            <a:xfrm>
              <a:off x="6003234" y="1974575"/>
              <a:ext cx="1550504" cy="742122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3" name="Прямокутник 42"/>
            <p:cNvSpPr/>
            <p:nvPr/>
          </p:nvSpPr>
          <p:spPr>
            <a:xfrm>
              <a:off x="4452730" y="2716698"/>
              <a:ext cx="1550504" cy="715913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5" name="Прямокутник 44"/>
            <p:cNvSpPr/>
            <p:nvPr/>
          </p:nvSpPr>
          <p:spPr>
            <a:xfrm>
              <a:off x="7553738" y="2716696"/>
              <a:ext cx="1550504" cy="742122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6" name="Прямокутник 45"/>
            <p:cNvSpPr/>
            <p:nvPr/>
          </p:nvSpPr>
          <p:spPr>
            <a:xfrm>
              <a:off x="2902226" y="3432619"/>
              <a:ext cx="1550504" cy="742122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8" name="Прямокутник 47"/>
            <p:cNvSpPr/>
            <p:nvPr/>
          </p:nvSpPr>
          <p:spPr>
            <a:xfrm>
              <a:off x="6003234" y="3432619"/>
              <a:ext cx="1550504" cy="715913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49" name="Прямокутник 48"/>
            <p:cNvSpPr/>
            <p:nvPr/>
          </p:nvSpPr>
          <p:spPr>
            <a:xfrm>
              <a:off x="7553738" y="3432618"/>
              <a:ext cx="1550504" cy="742122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50" name="Прямокутник 49"/>
            <p:cNvSpPr/>
            <p:nvPr/>
          </p:nvSpPr>
          <p:spPr>
            <a:xfrm>
              <a:off x="2902226" y="4148538"/>
              <a:ext cx="1550504" cy="742122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51" name="Прямокутник 50"/>
            <p:cNvSpPr/>
            <p:nvPr/>
          </p:nvSpPr>
          <p:spPr>
            <a:xfrm>
              <a:off x="4452730" y="4148536"/>
              <a:ext cx="1550504" cy="742125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  <p:sp>
          <p:nvSpPr>
            <p:cNvPr id="53" name="Прямокутник 52"/>
            <p:cNvSpPr/>
            <p:nvPr/>
          </p:nvSpPr>
          <p:spPr>
            <a:xfrm>
              <a:off x="7553738" y="4148537"/>
              <a:ext cx="1550504" cy="742122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/>
            </a:p>
          </p:txBody>
        </p:sp>
      </p:grpSp>
      <p:sp>
        <p:nvSpPr>
          <p:cNvPr id="54" name="Округлений прямокутник 53"/>
          <p:cNvSpPr/>
          <p:nvPr/>
        </p:nvSpPr>
        <p:spPr>
          <a:xfrm>
            <a:off x="4552122" y="5434618"/>
            <a:ext cx="3101008" cy="9144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</a:t>
            </a:r>
          </a:p>
        </p:txBody>
      </p:sp>
      <p:sp>
        <p:nvSpPr>
          <p:cNvPr id="55" name="Множення 54">
            <a:hlinkClick r:id="" action="ppaction://hlinkshowjump?jump=endshow"/>
          </p:cNvPr>
          <p:cNvSpPr/>
          <p:nvPr/>
        </p:nvSpPr>
        <p:spPr>
          <a:xfrm>
            <a:off x="715617" y="265997"/>
            <a:ext cx="490330" cy="450574"/>
          </a:xfrm>
          <a:prstGeom prst="mathMultiply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Кнопка дії: назад 41">
            <a:hlinkClick r:id="" action="ppaction://hlinkshowjump?jump=previousslide" highlightClick="1"/>
          </p:cNvPr>
          <p:cNvSpPr/>
          <p:nvPr/>
        </p:nvSpPr>
        <p:spPr>
          <a:xfrm>
            <a:off x="616229" y="6033971"/>
            <a:ext cx="490330" cy="450574"/>
          </a:xfrm>
          <a:prstGeom prst="actionButtonBackPrevious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23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круглений прямокутник 3"/>
          <p:cNvSpPr/>
          <p:nvPr/>
        </p:nvSpPr>
        <p:spPr>
          <a:xfrm>
            <a:off x="1112805" y="563143"/>
            <a:ext cx="10280821" cy="9144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-ресурсы</a:t>
            </a:r>
          </a:p>
        </p:txBody>
      </p:sp>
      <p:sp>
        <p:nvSpPr>
          <p:cNvPr id="7" name="Місце для вмісту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Доска </a:t>
            </a:r>
            <a:r>
              <a:rPr lang="ru-RU" u="sng" dirty="0">
                <a:solidFill>
                  <a:schemeClr val="bg1"/>
                </a:solidFill>
                <a:hlinkClick r:id="rId2"/>
              </a:rPr>
              <a:t>http://sopov-ist.ucoz.ru/Kartinki/doska.png</a:t>
            </a: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u="sng" dirty="0">
                <a:solidFill>
                  <a:schemeClr val="bg1"/>
                </a:solidFill>
                <a:hlinkClick r:id="rId3"/>
              </a:rPr>
              <a:t>http</a:t>
            </a:r>
            <a:r>
              <a:rPr lang="ru-RU" u="sng" dirty="0">
                <a:solidFill>
                  <a:schemeClr val="bg1"/>
                </a:solidFill>
                <a:hlinkClick r:id="rId3"/>
              </a:rPr>
              <a:t>://</a:t>
            </a:r>
            <a:r>
              <a:rPr lang="en-US" u="sng" dirty="0" err="1">
                <a:solidFill>
                  <a:schemeClr val="bg1"/>
                </a:solidFill>
                <a:hlinkClick r:id="rId3"/>
              </a:rPr>
              <a:t>img</a:t>
            </a:r>
            <a:r>
              <a:rPr lang="ru-RU" u="sng" dirty="0">
                <a:solidFill>
                  <a:schemeClr val="bg1"/>
                </a:solidFill>
                <a:hlinkClick r:id="rId3"/>
              </a:rPr>
              <a:t>1.</a:t>
            </a:r>
            <a:r>
              <a:rPr lang="en-US" u="sng" dirty="0" err="1">
                <a:solidFill>
                  <a:schemeClr val="bg1"/>
                </a:solidFill>
                <a:hlinkClick r:id="rId3"/>
              </a:rPr>
              <a:t>liveinternet</a:t>
            </a:r>
            <a:r>
              <a:rPr lang="ru-RU" u="sng" dirty="0">
                <a:solidFill>
                  <a:schemeClr val="bg1"/>
                </a:solidFill>
                <a:hlinkClick r:id="rId3"/>
              </a:rPr>
              <a:t>.</a:t>
            </a:r>
            <a:r>
              <a:rPr lang="en-US" u="sng" dirty="0" err="1">
                <a:solidFill>
                  <a:schemeClr val="bg1"/>
                </a:solidFill>
                <a:hlinkClick r:id="rId3"/>
              </a:rPr>
              <a:t>ru</a:t>
            </a:r>
            <a:r>
              <a:rPr lang="ru-RU" u="sng" dirty="0">
                <a:solidFill>
                  <a:schemeClr val="bg1"/>
                </a:solidFill>
                <a:hlinkClick r:id="rId3"/>
              </a:rPr>
              <a:t>/</a:t>
            </a:r>
            <a:r>
              <a:rPr lang="en-US" u="sng" dirty="0">
                <a:solidFill>
                  <a:schemeClr val="bg1"/>
                </a:solidFill>
                <a:hlinkClick r:id="rId3"/>
              </a:rPr>
              <a:t>images</a:t>
            </a:r>
            <a:r>
              <a:rPr lang="ru-RU" u="sng" dirty="0">
                <a:solidFill>
                  <a:schemeClr val="bg1"/>
                </a:solidFill>
                <a:hlinkClick r:id="rId3"/>
              </a:rPr>
              <a:t>/</a:t>
            </a:r>
            <a:r>
              <a:rPr lang="en-US" u="sng" dirty="0">
                <a:solidFill>
                  <a:schemeClr val="bg1"/>
                </a:solidFill>
                <a:hlinkClick r:id="rId3"/>
              </a:rPr>
              <a:t>attach</a:t>
            </a:r>
            <a:r>
              <a:rPr lang="ru-RU" u="sng" dirty="0">
                <a:solidFill>
                  <a:schemeClr val="bg1"/>
                </a:solidFill>
                <a:hlinkClick r:id="rId3"/>
              </a:rPr>
              <a:t>/</a:t>
            </a:r>
            <a:r>
              <a:rPr lang="en-US" u="sng" dirty="0">
                <a:solidFill>
                  <a:schemeClr val="bg1"/>
                </a:solidFill>
                <a:hlinkClick r:id="rId3"/>
              </a:rPr>
              <a:t>c</a:t>
            </a:r>
            <a:r>
              <a:rPr lang="ru-RU" u="sng" dirty="0">
                <a:solidFill>
                  <a:schemeClr val="bg1"/>
                </a:solidFill>
                <a:hlinkClick r:id="rId3"/>
              </a:rPr>
              <a:t>/2/69/490/69490747_04.</a:t>
            </a:r>
            <a:r>
              <a:rPr lang="en-US" u="sng" dirty="0" err="1">
                <a:solidFill>
                  <a:schemeClr val="bg1"/>
                </a:solidFill>
                <a:hlinkClick r:id="rId3"/>
              </a:rPr>
              <a:t>png</a:t>
            </a:r>
            <a:r>
              <a:rPr lang="ru-RU" dirty="0">
                <a:solidFill>
                  <a:schemeClr val="bg1"/>
                </a:solidFill>
              </a:rPr>
              <a:t> мальчик</a:t>
            </a:r>
          </a:p>
          <a:p>
            <a:pPr marL="0" indent="0">
              <a:buNone/>
            </a:pPr>
            <a:r>
              <a:rPr lang="ru-RU" u="sng" dirty="0">
                <a:solidFill>
                  <a:schemeClr val="bg1"/>
                </a:solidFill>
                <a:hlinkClick r:id="rId4"/>
              </a:rPr>
              <a:t>http://s48.radikal.ru/i122/1108/4a/01f31e9621dft.jpg</a:t>
            </a:r>
            <a:r>
              <a:rPr lang="ru-RU" dirty="0">
                <a:solidFill>
                  <a:schemeClr val="bg1"/>
                </a:solidFill>
              </a:rPr>
              <a:t> карандаш </a:t>
            </a: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10" name="Кнопка дії: додому 9">
            <a:hlinkClick r:id="" action="ppaction://hlinkshowjump?jump=firstslide" highlightClick="1"/>
          </p:cNvPr>
          <p:cNvSpPr/>
          <p:nvPr/>
        </p:nvSpPr>
        <p:spPr>
          <a:xfrm>
            <a:off x="616229" y="6033971"/>
            <a:ext cx="490330" cy="450574"/>
          </a:xfrm>
          <a:prstGeom prst="actionButtonHome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67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795</TotalTime>
  <Words>222</Words>
  <Application>Microsoft Office PowerPoint</Application>
  <PresentationFormat>Широкий екран</PresentationFormat>
  <Paragraphs>162</Paragraphs>
  <Slides>10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4" baseType="lpstr">
      <vt:lpstr>Arial</vt:lpstr>
      <vt:lpstr>Gill Sans MT</vt:lpstr>
      <vt:lpstr>Times New Roman</vt:lpstr>
      <vt:lpstr>Gallery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Титульный слайд</dc:title>
  <dc:creator>Anastasia Grechanichenko</dc:creator>
  <cp:lastModifiedBy>Anastasia Grechanichenko</cp:lastModifiedBy>
  <cp:revision>82</cp:revision>
  <dcterms:created xsi:type="dcterms:W3CDTF">2015-11-26T19:52:17Z</dcterms:created>
  <dcterms:modified xsi:type="dcterms:W3CDTF">2016-03-26T16:18:51Z</dcterms:modified>
</cp:coreProperties>
</file>