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8" r:id="rId2"/>
    <p:sldMasterId id="2147483780" r:id="rId3"/>
    <p:sldMasterId id="2147483792" r:id="rId4"/>
    <p:sldMasterId id="2147483804" r:id="rId5"/>
  </p:sldMasterIdLst>
  <p:notesMasterIdLst>
    <p:notesMasterId r:id="rId26"/>
  </p:notesMasterIdLst>
  <p:sldIdLst>
    <p:sldId id="256" r:id="rId6"/>
    <p:sldId id="263" r:id="rId7"/>
    <p:sldId id="303" r:id="rId8"/>
    <p:sldId id="302" r:id="rId9"/>
    <p:sldId id="304" r:id="rId10"/>
    <p:sldId id="308" r:id="rId11"/>
    <p:sldId id="307" r:id="rId12"/>
    <p:sldId id="311" r:id="rId13"/>
    <p:sldId id="309" r:id="rId14"/>
    <p:sldId id="310" r:id="rId15"/>
    <p:sldId id="312" r:id="rId16"/>
    <p:sldId id="314" r:id="rId17"/>
    <p:sldId id="317" r:id="rId18"/>
    <p:sldId id="268" r:id="rId19"/>
    <p:sldId id="320" r:id="rId20"/>
    <p:sldId id="281" r:id="rId21"/>
    <p:sldId id="292" r:id="rId22"/>
    <p:sldId id="318" r:id="rId23"/>
    <p:sldId id="319" r:id="rId24"/>
    <p:sldId id="30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4" autoAdjust="0"/>
  </p:normalViewPr>
  <p:slideViewPr>
    <p:cSldViewPr>
      <p:cViewPr>
        <p:scale>
          <a:sx n="50" d="100"/>
          <a:sy n="50" d="100"/>
        </p:scale>
        <p:origin x="-1267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AA324-10AE-4113-A514-F708EA50E763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BD9ECE9-81E3-4A4F-9F99-50FF444B3BA1}">
      <dgm:prSet custT="1"/>
      <dgm:spPr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Генетическое разнообразие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отражающее внутривидовое разнообразие и обусловленное изменчивостью особей;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D25B837E-50BB-4B3D-83BB-AF083E52E0A8}" type="parTrans" cxnId="{7290D96E-BAD6-43D7-AE9F-6E23CE0C1F8C}">
      <dgm:prSet/>
      <dgm:spPr/>
      <dgm:t>
        <a:bodyPr/>
        <a:lstStyle/>
        <a:p>
          <a:endParaRPr lang="ru-RU"/>
        </a:p>
      </dgm:t>
    </dgm:pt>
    <dgm:pt modelId="{B8A8C499-019D-44FB-BA59-14E94F1FB782}" type="sibTrans" cxnId="{7290D96E-BAD6-43D7-AE9F-6E23CE0C1F8C}">
      <dgm:prSet/>
      <dgm:spPr/>
      <dgm:t>
        <a:bodyPr/>
        <a:lstStyle/>
        <a:p>
          <a:endParaRPr lang="ru-RU"/>
        </a:p>
      </dgm:t>
    </dgm:pt>
    <dgm:pt modelId="{20FF86F0-1E6D-47D6-88AB-29C937EF2A23}">
      <dgm:prSet custT="1"/>
      <dgm:spPr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Видовое разнообразие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отражающее разнообразие живых организмов (растений, животных, грибов и микроорганизмов). В настоящее время описано около 1,7 млн. видов, хотя их общее число, по некоторым оценкам, составляет до 50 млн.;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DBCEDFEC-7F83-4776-A1DF-3143111AB07D}" type="parTrans" cxnId="{B74F7B63-0DCB-4F7F-96E6-817DA7923908}">
      <dgm:prSet/>
      <dgm:spPr/>
      <dgm:t>
        <a:bodyPr/>
        <a:lstStyle/>
        <a:p>
          <a:endParaRPr lang="ru-RU"/>
        </a:p>
      </dgm:t>
    </dgm:pt>
    <dgm:pt modelId="{9AB9F0B1-F28E-4551-8B61-D2F7F70FCC88}" type="sibTrans" cxnId="{B74F7B63-0DCB-4F7F-96E6-817DA7923908}">
      <dgm:prSet/>
      <dgm:spPr/>
      <dgm:t>
        <a:bodyPr/>
        <a:lstStyle/>
        <a:p>
          <a:endParaRPr lang="ru-RU"/>
        </a:p>
      </dgm:t>
    </dgm:pt>
    <dgm:pt modelId="{5A500A6C-52F9-441C-A63D-5E6E5563F7AC}">
      <dgm:prSet custT="1"/>
      <dgm:spPr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Разнообразие экосистем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 охватывает различия между типами экосистем, разнообразием сред обитания и экологических процессов. Отмечают разнообразие экосистем не только по структурным и функциональным составляющим, но и по масштабу - от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микробиогеоценоза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до биосферы;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2ECC5EA-404B-45FB-BF24-76FA5687B547}" type="parTrans" cxnId="{7D5D3976-8721-41B7-BCDC-58BD350774B1}">
      <dgm:prSet/>
      <dgm:spPr/>
      <dgm:t>
        <a:bodyPr/>
        <a:lstStyle/>
        <a:p>
          <a:endParaRPr lang="ru-RU"/>
        </a:p>
      </dgm:t>
    </dgm:pt>
    <dgm:pt modelId="{E8AED711-CFB0-4A8D-924A-3459EEE34E99}" type="sibTrans" cxnId="{7D5D3976-8721-41B7-BCDC-58BD350774B1}">
      <dgm:prSet/>
      <dgm:spPr/>
      <dgm:t>
        <a:bodyPr/>
        <a:lstStyle/>
        <a:p>
          <a:endParaRPr lang="ru-RU"/>
        </a:p>
      </dgm:t>
    </dgm:pt>
    <dgm:pt modelId="{68087F6C-EBB7-48B3-80A4-F79F1680FE8A}" type="pres">
      <dgm:prSet presAssocID="{34DAA324-10AE-4113-A514-F708EA50E7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B2ADE5-A139-4616-8297-D54F884A3F96}" type="pres">
      <dgm:prSet presAssocID="{4BD9ECE9-81E3-4A4F-9F99-50FF444B3BA1}" presName="parentText" presStyleLbl="node1" presStyleIdx="0" presStyleCnt="3" custScaleY="463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4F6BDC-4078-4440-8420-20470D3979F6}" type="pres">
      <dgm:prSet presAssocID="{B8A8C499-019D-44FB-BA59-14E94F1FB782}" presName="spacer" presStyleCnt="0"/>
      <dgm:spPr/>
      <dgm:t>
        <a:bodyPr/>
        <a:lstStyle/>
        <a:p>
          <a:endParaRPr lang="ru-RU"/>
        </a:p>
      </dgm:t>
    </dgm:pt>
    <dgm:pt modelId="{41D393C6-8AEF-449B-8271-C3AA743E8289}" type="pres">
      <dgm:prSet presAssocID="{20FF86F0-1E6D-47D6-88AB-29C937EF2A23}" presName="parentText" presStyleLbl="node1" presStyleIdx="1" presStyleCnt="3" custScaleY="894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4E99B-F3CF-487A-99D3-D6A6A07B740C}" type="pres">
      <dgm:prSet presAssocID="{9AB9F0B1-F28E-4551-8B61-D2F7F70FCC88}" presName="spacer" presStyleCnt="0"/>
      <dgm:spPr/>
      <dgm:t>
        <a:bodyPr/>
        <a:lstStyle/>
        <a:p>
          <a:endParaRPr lang="ru-RU"/>
        </a:p>
      </dgm:t>
    </dgm:pt>
    <dgm:pt modelId="{D0B3F773-0FB8-45AE-9169-3433D941C313}" type="pres">
      <dgm:prSet presAssocID="{5A500A6C-52F9-441C-A63D-5E6E5563F7A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4F7B63-0DCB-4F7F-96E6-817DA7923908}" srcId="{34DAA324-10AE-4113-A514-F708EA50E763}" destId="{20FF86F0-1E6D-47D6-88AB-29C937EF2A23}" srcOrd="1" destOrd="0" parTransId="{DBCEDFEC-7F83-4776-A1DF-3143111AB07D}" sibTransId="{9AB9F0B1-F28E-4551-8B61-D2F7F70FCC88}"/>
    <dgm:cxn modelId="{F71E9E6E-2F09-4E0D-ACA5-5E6982D87805}" type="presOf" srcId="{5A500A6C-52F9-441C-A63D-5E6E5563F7AC}" destId="{D0B3F773-0FB8-45AE-9169-3433D941C313}" srcOrd="0" destOrd="0" presId="urn:microsoft.com/office/officeart/2005/8/layout/vList2"/>
    <dgm:cxn modelId="{7290D96E-BAD6-43D7-AE9F-6E23CE0C1F8C}" srcId="{34DAA324-10AE-4113-A514-F708EA50E763}" destId="{4BD9ECE9-81E3-4A4F-9F99-50FF444B3BA1}" srcOrd="0" destOrd="0" parTransId="{D25B837E-50BB-4B3D-83BB-AF083E52E0A8}" sibTransId="{B8A8C499-019D-44FB-BA59-14E94F1FB782}"/>
    <dgm:cxn modelId="{0E387DE2-CA3C-4C02-9E6C-A832C3A87B2D}" type="presOf" srcId="{4BD9ECE9-81E3-4A4F-9F99-50FF444B3BA1}" destId="{A3B2ADE5-A139-4616-8297-D54F884A3F96}" srcOrd="0" destOrd="0" presId="urn:microsoft.com/office/officeart/2005/8/layout/vList2"/>
    <dgm:cxn modelId="{2FFCDFDD-9E4C-43F0-93F5-32DDB5A188E4}" type="presOf" srcId="{20FF86F0-1E6D-47D6-88AB-29C937EF2A23}" destId="{41D393C6-8AEF-449B-8271-C3AA743E8289}" srcOrd="0" destOrd="0" presId="urn:microsoft.com/office/officeart/2005/8/layout/vList2"/>
    <dgm:cxn modelId="{7D5D3976-8721-41B7-BCDC-58BD350774B1}" srcId="{34DAA324-10AE-4113-A514-F708EA50E763}" destId="{5A500A6C-52F9-441C-A63D-5E6E5563F7AC}" srcOrd="2" destOrd="0" parTransId="{62ECC5EA-404B-45FB-BF24-76FA5687B547}" sibTransId="{E8AED711-CFB0-4A8D-924A-3459EEE34E99}"/>
    <dgm:cxn modelId="{86A12B9F-0EF9-45E1-A6DE-BD43BA3A44D9}" type="presOf" srcId="{34DAA324-10AE-4113-A514-F708EA50E763}" destId="{68087F6C-EBB7-48B3-80A4-F79F1680FE8A}" srcOrd="0" destOrd="0" presId="urn:microsoft.com/office/officeart/2005/8/layout/vList2"/>
    <dgm:cxn modelId="{3F423DF2-8BCD-48FB-83A4-CE58CA915BCC}" type="presParOf" srcId="{68087F6C-EBB7-48B3-80A4-F79F1680FE8A}" destId="{A3B2ADE5-A139-4616-8297-D54F884A3F96}" srcOrd="0" destOrd="0" presId="urn:microsoft.com/office/officeart/2005/8/layout/vList2"/>
    <dgm:cxn modelId="{FE9254A8-45F3-4EF6-B44C-8B8B61948C75}" type="presParOf" srcId="{68087F6C-EBB7-48B3-80A4-F79F1680FE8A}" destId="{8D4F6BDC-4078-4440-8420-20470D3979F6}" srcOrd="1" destOrd="0" presId="urn:microsoft.com/office/officeart/2005/8/layout/vList2"/>
    <dgm:cxn modelId="{0A227391-696D-4F9B-ABCC-7C14DA022027}" type="presParOf" srcId="{68087F6C-EBB7-48B3-80A4-F79F1680FE8A}" destId="{41D393C6-8AEF-449B-8271-C3AA743E8289}" srcOrd="2" destOrd="0" presId="urn:microsoft.com/office/officeart/2005/8/layout/vList2"/>
    <dgm:cxn modelId="{C291E7AC-B65D-44CA-98A4-F9015BE14259}" type="presParOf" srcId="{68087F6C-EBB7-48B3-80A4-F79F1680FE8A}" destId="{B504E99B-F3CF-487A-99D3-D6A6A07B740C}" srcOrd="3" destOrd="0" presId="urn:microsoft.com/office/officeart/2005/8/layout/vList2"/>
    <dgm:cxn modelId="{1FCB460E-02F3-4D89-86F9-222FCB9B880D}" type="presParOf" srcId="{68087F6C-EBB7-48B3-80A4-F79F1680FE8A}" destId="{D0B3F773-0FB8-45AE-9169-3433D941C313}" srcOrd="4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D8AAC-24C5-4C2F-A271-45EC18E54266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28184-ADED-4D46-80DD-7EACC3444E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AF7950-E8A9-4901-AE56-722713FE4F33}" type="slidenum">
              <a:rPr lang="ru-RU"/>
              <a:pPr/>
              <a:t>7</a:t>
            </a:fld>
            <a:endParaRPr lang="ru-RU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3E264A-A9B2-4F0A-8955-31926C673B33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3AA6F18-43D7-4F2F-9C81-527D31A68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/index.php?title=%D0%A4%D0%B0%D0%B9%D0%BB:%D0%A1%D1%83%D0%BA%D0%B0%D1%87%D0%B5%D0%B2_%D0%92.%D0%9D..jpg&amp;filetimestamp=2010081808075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" TargetMode="External"/><Relationship Id="rId2" Type="http://schemas.openxmlformats.org/officeDocument/2006/relationships/hyperlink" Target="http://sbio.info/list.php?c=material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sunhome.ru/UsersGallery/wallpapers/79/281215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4071966"/>
          </a:xfrm>
        </p:spPr>
        <p:txBody>
          <a:bodyPr>
            <a:normAutofit/>
          </a:bodyPr>
          <a:lstStyle/>
          <a:p>
            <a:pPr algn="ctr"/>
            <a:r>
              <a:rPr lang="ru-RU" sz="7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Биоразнообразие.</a:t>
            </a:r>
            <a:r>
              <a:rPr lang="ru-RU" sz="8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/>
            </a:r>
            <a:br>
              <a:rPr lang="ru-RU" sz="8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ru-RU" sz="7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Устойчивость Экосистем.</a:t>
            </a:r>
            <a:endParaRPr lang="ru-RU" sz="7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0"/>
            <a:ext cx="614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Учитель биологии МКОУ ООШ№4 г. Биробиджан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Козлова Наталья Владимировна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i.sunhome.ru/foto/165/kitay_prir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386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4857784"/>
          </a:xfrm>
        </p:spPr>
        <p:txBody>
          <a:bodyPr/>
          <a:lstStyle/>
          <a:p>
            <a:pPr marL="571500" indent="-571500"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 Биоразнообразие:</a:t>
            </a:r>
          </a:p>
          <a:p>
            <a:pPr marL="571500" indent="-57150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- Типы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биоразнообразия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71500" indent="-57150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- Системное значение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биоразнообразия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 Устойчивость экосистем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III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 Заключение.</a:t>
            </a:r>
          </a:p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Список литературы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6086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План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00539">
            <a:off x="152400" y="1219200"/>
            <a:ext cx="3133716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357554" y="428604"/>
            <a:ext cx="5500726" cy="585789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3200" b="1" dirty="0" smtClean="0"/>
              <a:t>       </a:t>
            </a:r>
            <a:r>
              <a:rPr lang="ru-RU" sz="3200" b="1" u="sng" dirty="0" smtClean="0">
                <a:solidFill>
                  <a:srgbClr val="FF0000"/>
                </a:solidFill>
              </a:rPr>
              <a:t>Биологическое </a:t>
            </a:r>
            <a:r>
              <a:rPr lang="ru-RU" sz="3200" b="1" u="sng" dirty="0">
                <a:solidFill>
                  <a:srgbClr val="FF0000"/>
                </a:solidFill>
              </a:rPr>
              <a:t>разнообразие</a:t>
            </a:r>
            <a:r>
              <a:rPr lang="ru-RU" sz="3200" u="sng" dirty="0">
                <a:solidFill>
                  <a:srgbClr val="FF0000"/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(</a:t>
            </a:r>
            <a:r>
              <a:rPr lang="ru-RU" sz="3200" dirty="0" err="1">
                <a:solidFill>
                  <a:srgbClr val="FF0000"/>
                </a:solidFill>
              </a:rPr>
              <a:t>биоразнообразие</a:t>
            </a:r>
            <a:r>
              <a:rPr lang="ru-RU" sz="3200" dirty="0">
                <a:solidFill>
                  <a:srgbClr val="FF0000"/>
                </a:solidFill>
              </a:rPr>
              <a:t>) </a:t>
            </a:r>
            <a:r>
              <a:rPr lang="ru-RU" sz="3200" dirty="0">
                <a:solidFill>
                  <a:srgbClr val="FF0000"/>
                </a:solidFill>
                <a:sym typeface="Symbol" pitchFamily="18" charset="2"/>
              </a:rPr>
              <a:t>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endParaRPr lang="ru-RU" sz="32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 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совокупность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всех видов живых организмов в конкретной экосистеме, на определённой территории или на всей планете. Б. р.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sym typeface="Symbol" pitchFamily="18" charset="2"/>
              </a:rPr>
              <a:t>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  главное условие устойчивости всей жизни на Земле.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952" y="142830"/>
            <a:ext cx="9417145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78000">
                      <a:schemeClr val="tx2">
                        <a:lumMod val="75000"/>
                      </a:schemeClr>
                    </a:gs>
                    <a:gs pos="100000">
                      <a:srgbClr val="F2FDF7"/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Существует три основных типа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78000">
                      <a:schemeClr val="tx2">
                        <a:lumMod val="75000"/>
                      </a:schemeClr>
                    </a:gs>
                    <a:gs pos="100000">
                      <a:srgbClr val="F2FDF7"/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биоразнообразия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78000">
                      <a:schemeClr val="tx2">
                        <a:lumMod val="75000"/>
                      </a:schemeClr>
                    </a:gs>
                    <a:gs pos="100000">
                      <a:srgbClr val="F2FDF7"/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n w="1905"/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78000">
                    <a:schemeClr val="tx2">
                      <a:lumMod val="75000"/>
                    </a:schemeClr>
                  </a:gs>
                  <a:gs pos="100000">
                    <a:srgbClr val="F2FDF7"/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428596" y="1428736"/>
          <a:ext cx="8215370" cy="5429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952" y="252369"/>
            <a:ext cx="87328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Все типы биологического разнообразия взаимосвязаны между собой: генетическое разнообразие обеспечивает разнообразие видов. Разнообразие экосистем и ландшафтов создает условия для образования новых видов. Повышение видового разнообразия увеличивает общий генетический потенциал живых организмов Биосферы. Каждый вид вносит свой вклад в разнообразие - с этой точки зрения не существует бесполезных и вредных видов.</a:t>
            </a:r>
            <a:endParaRPr lang="ru-RU" sz="20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www.tuxboard.com/photos/2013/08/National-Geographic-Traveler-38-640x426.jpg"/>
          <p:cNvPicPr>
            <a:picLocks noChangeAspect="1" noChangeArrowheads="1"/>
          </p:cNvPicPr>
          <p:nvPr/>
        </p:nvPicPr>
        <p:blipFill>
          <a:blip r:embed="rId2" cstate="print"/>
          <a:srcRect l="11244" r="11059"/>
          <a:stretch>
            <a:fillRect/>
          </a:stretch>
        </p:blipFill>
        <p:spPr bwMode="auto">
          <a:xfrm rot="484668">
            <a:off x="4214005" y="2547192"/>
            <a:ext cx="4671966" cy="4002417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2" descr="http://lol54.ru/uploads/posts/2010-12/1292837231_1291814073_national-geographic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76"/>
            <a:ext cx="4095746" cy="30718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lant_spec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962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</a:t>
            </a:r>
            <a:r>
              <a:rPr lang="ru-RU" dirty="0" smtClean="0">
                <a:solidFill>
                  <a:srgbClr val="C00000"/>
                </a:solidFill>
              </a:rPr>
              <a:t>Системное </a:t>
            </a:r>
            <a:r>
              <a:rPr lang="ru-RU" dirty="0">
                <a:solidFill>
                  <a:srgbClr val="C00000"/>
                </a:solidFill>
              </a:rPr>
              <a:t>значение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58204" cy="32861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Чем выше </a:t>
            </a:r>
            <a:r>
              <a:rPr lang="ru-RU" sz="2400" b="1" dirty="0" err="1"/>
              <a:t>биоразнообразие</a:t>
            </a:r>
            <a:r>
              <a:rPr lang="ru-RU" sz="2400" b="1" dirty="0"/>
              <a:t>, тем устойчивее система.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Различные виды вносят свой вклад в стабильность экосистемы.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Некоторые виды служат индикатором состояния экосистемы.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/>
              <a:t>	Некоторые виды имеют экологическое значение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	</a:t>
            </a:r>
          </a:p>
        </p:txBody>
      </p:sp>
      <p:pic>
        <p:nvPicPr>
          <p:cNvPr id="7" name="Содержимое 3" descr="Пресноводное озеро на одном из островов Канарского архипелага как пример экосистемы (соседствует и взаимодействует с экосистемами окружающего её леса и другими экосистемами)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14818"/>
            <a:ext cx="9144000" cy="2643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Устойчивость экосистем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dmin\Desktop\ekosistem-resimler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069180"/>
            <a:ext cx="9144000" cy="5788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Kara-Ekosistemi-Nedir--274-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22860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b="1" dirty="0" smtClean="0"/>
              <a:t>		</a:t>
            </a:r>
            <a:r>
              <a:rPr lang="ru-RU" sz="2400" b="1" dirty="0" smtClean="0">
                <a:solidFill>
                  <a:srgbClr val="C00000"/>
                </a:solidFill>
              </a:rPr>
              <a:t>Экосистема </a:t>
            </a:r>
            <a:r>
              <a:rPr lang="ru-RU" sz="2400" b="1" dirty="0"/>
              <a:t>(</a:t>
            </a:r>
            <a:r>
              <a:rPr lang="ru-RU" sz="2400" dirty="0"/>
              <a:t>от греч. </a:t>
            </a:r>
            <a:r>
              <a:rPr lang="en-US" sz="2400" i="1" dirty="0" err="1"/>
              <a:t>oikos</a:t>
            </a:r>
            <a:r>
              <a:rPr lang="ru-RU" sz="2400" dirty="0"/>
              <a:t> — дом, место, жилище и </a:t>
            </a:r>
            <a:r>
              <a:rPr lang="en-US" sz="2400" dirty="0" err="1"/>
              <a:t>systema</a:t>
            </a:r>
            <a:r>
              <a:rPr lang="ru-RU" sz="2400" dirty="0"/>
              <a:t> — объединение) — совокупность организмов и неорганических компонентов, в которой может поддерживаться круговорот вещества. Основные компоненты экосистемы: продуценты, </a:t>
            </a:r>
            <a:r>
              <a:rPr lang="ru-RU" sz="2400" dirty="0" err="1"/>
              <a:t>консументы</a:t>
            </a:r>
            <a:r>
              <a:rPr lang="ru-RU" sz="2400" dirty="0"/>
              <a:t>, </a:t>
            </a:r>
            <a:r>
              <a:rPr lang="ru-RU" sz="2400" dirty="0" err="1"/>
              <a:t>редуценты</a:t>
            </a:r>
            <a:r>
              <a:rPr lang="ru-RU" sz="2400" dirty="0"/>
              <a:t> и запас биогенных элементов. Экосистема в пределах одного фитоценоза — </a:t>
            </a:r>
            <a:r>
              <a:rPr lang="ru-RU" sz="2400" b="1" dirty="0">
                <a:solidFill>
                  <a:srgbClr val="C00000"/>
                </a:solidFill>
              </a:rPr>
              <a:t>биогеоценоз.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52400"/>
            <a:ext cx="6172200" cy="21336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Из истории термина</a:t>
            </a:r>
          </a:p>
          <a:p>
            <a:pPr>
              <a:buFontTx/>
              <a:buNone/>
            </a:pPr>
            <a:r>
              <a:rPr lang="ru-RU" sz="2400" dirty="0" smtClean="0"/>
              <a:t>К</a:t>
            </a:r>
            <a:r>
              <a:rPr lang="ru-RU" sz="2400" dirty="0"/>
              <a:t>. Мёбиус (немецкий гидробиолог) в 1877 году описывал устричную </a:t>
            </a:r>
            <a:r>
              <a:rPr lang="ru-RU" sz="2400" dirty="0" smtClean="0"/>
              <a:t> банку </a:t>
            </a:r>
            <a:r>
              <a:rPr lang="ru-RU" sz="2400" dirty="0"/>
              <a:t>как сообщество организмов и дал ему название </a:t>
            </a:r>
            <a:r>
              <a:rPr lang="ru-RU" sz="2400" b="1" dirty="0"/>
              <a:t>«биоценоз»</a:t>
            </a:r>
            <a:endParaRPr lang="ru-RU" sz="2400" dirty="0"/>
          </a:p>
        </p:txBody>
      </p:sp>
      <p:pic>
        <p:nvPicPr>
          <p:cNvPr id="13316" name="Picture 4" descr="tens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667000"/>
            <a:ext cx="1638300" cy="2047875"/>
          </a:xfrm>
          <a:prstGeom prst="rect">
            <a:avLst/>
          </a:prstGeom>
          <a:noFill/>
        </p:spPr>
      </p:pic>
      <p:pic>
        <p:nvPicPr>
          <p:cNvPr id="13317" name="Picture 5" descr="Möbi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665288" cy="2362200"/>
          </a:xfrm>
          <a:prstGeom prst="rect">
            <a:avLst/>
          </a:prstGeom>
          <a:noFill/>
        </p:spPr>
      </p:pic>
      <p:pic>
        <p:nvPicPr>
          <p:cNvPr id="13318" name="Picture 6" descr="Сукачев_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724400"/>
            <a:ext cx="1455738" cy="1905000"/>
          </a:xfrm>
          <a:prstGeom prst="rect">
            <a:avLst/>
          </a:prstGeom>
          <a:noFill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133600" y="2590800"/>
            <a:ext cx="60960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Экосистема</a:t>
            </a:r>
            <a:r>
              <a:rPr lang="ru-RU" sz="2400"/>
              <a:t> - система физико-химико-биологических процессов (А. Тенсли, 1935 год).</a:t>
            </a:r>
            <a:r>
              <a:rPr lang="ru-RU" sz="2800"/>
              <a:t> 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057400" y="4800600"/>
            <a:ext cx="6096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Биогеоцено</a:t>
            </a:r>
            <a:r>
              <a:rPr lang="ru-RU" sz="2400"/>
              <a:t>з  - взаимообусловленный комплекс живых и косных компонентов, связанных между собой обменом веществ и энергии (В. Н. Сукачёв, 1944)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e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60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Основные компоненты экосистемы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20" y="1785926"/>
            <a:ext cx="4624390" cy="46783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b="1" dirty="0"/>
              <a:t>С точки зрения структуры в экосистеме выделяют: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-климатический </a:t>
            </a:r>
            <a:r>
              <a:rPr lang="ru-RU" sz="2800" dirty="0" smtClean="0"/>
              <a:t>режим; </a:t>
            </a: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-неорганические вещества, включающиеся в круговорот;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-органические </a:t>
            </a:r>
            <a:r>
              <a:rPr lang="ru-RU" sz="2800" dirty="0" smtClean="0"/>
              <a:t>соединения</a:t>
            </a: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</a:t>
            </a:r>
            <a:r>
              <a:rPr lang="ru-RU" sz="2800" dirty="0" smtClean="0"/>
              <a:t>продуценты; </a:t>
            </a: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</a:t>
            </a:r>
            <a:r>
              <a:rPr lang="ru-RU" sz="2800" dirty="0" err="1"/>
              <a:t>макроконсументы</a:t>
            </a:r>
            <a:r>
              <a:rPr lang="ru-RU" sz="2800" dirty="0"/>
              <a:t>, или </a:t>
            </a:r>
            <a:r>
              <a:rPr lang="ru-RU" sz="2800" dirty="0" err="1" smtClean="0"/>
              <a:t>фаготрофы</a:t>
            </a:r>
            <a:r>
              <a:rPr lang="ru-RU" sz="2800" dirty="0" smtClean="0"/>
              <a:t>; </a:t>
            </a:r>
            <a:endParaRPr lang="ru-RU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	-</a:t>
            </a:r>
            <a:r>
              <a:rPr lang="ru-RU" sz="2800" dirty="0" err="1"/>
              <a:t>микроконсументы</a:t>
            </a:r>
            <a:r>
              <a:rPr lang="ru-RU" sz="2800" dirty="0"/>
              <a:t> </a:t>
            </a:r>
            <a:r>
              <a:rPr lang="ru-RU" sz="2800" dirty="0" err="1" smtClean="0"/>
              <a:t>сапротроф</a:t>
            </a:r>
            <a:r>
              <a:rPr lang="ru-RU" sz="2800" dirty="0" smtClean="0"/>
              <a:t>..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 smtClean="0"/>
          </a:p>
          <a:p>
            <a:pPr>
              <a:lnSpc>
                <a:spcPct val="80000"/>
              </a:lnSpc>
              <a:buFontTx/>
              <a:buNone/>
            </a:pPr>
            <a:endParaRPr lang="ru-RU" sz="2800" dirty="0"/>
          </a:p>
        </p:txBody>
      </p:sp>
      <p:pic>
        <p:nvPicPr>
          <p:cNvPr id="4098" name="Picture 2" descr="C:\Users\Admin\Desktop\743104_html_m105455c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8754" y="1928802"/>
            <a:ext cx="4225246" cy="335756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3810000" cy="640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Продуценты </a:t>
            </a:r>
            <a:r>
              <a:rPr lang="ru-RU" sz="2000" dirty="0">
                <a:solidFill>
                  <a:srgbClr val="C00000"/>
                </a:solidFill>
              </a:rPr>
              <a:t>(от лат. </a:t>
            </a:r>
            <a:r>
              <a:rPr lang="en-US" sz="2000" i="1" dirty="0" err="1">
                <a:solidFill>
                  <a:srgbClr val="C00000"/>
                </a:solidFill>
              </a:rPr>
              <a:t>producens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— производящий, создающий) —</a:t>
            </a:r>
            <a:r>
              <a:rPr lang="ru-RU" sz="2000" b="1" dirty="0"/>
              <a:t> </a:t>
            </a:r>
            <a:r>
              <a:rPr lang="ru-RU" sz="2000" dirty="0"/>
              <a:t>создатели органического вещества из неорганических на основе фотосинтеза (обычно это зеленые растения).</a:t>
            </a:r>
          </a:p>
          <a:p>
            <a:pPr>
              <a:lnSpc>
                <a:spcPct val="80000"/>
              </a:lnSpc>
            </a:pPr>
            <a:r>
              <a:rPr lang="ru-RU" sz="2000" b="1" dirty="0" err="1">
                <a:solidFill>
                  <a:srgbClr val="C00000"/>
                </a:solidFill>
              </a:rPr>
              <a:t>Консументы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(от лат. </a:t>
            </a:r>
            <a:r>
              <a:rPr lang="en-US" sz="2000" i="1" dirty="0" err="1">
                <a:solidFill>
                  <a:srgbClr val="C00000"/>
                </a:solidFill>
              </a:rPr>
              <a:t>consumo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— потребляю</a:t>
            </a:r>
            <a:r>
              <a:rPr lang="ru-RU" sz="2000" dirty="0"/>
              <a:t>) —</a:t>
            </a:r>
            <a:r>
              <a:rPr lang="ru-RU" sz="2000" b="1" dirty="0"/>
              <a:t> </a:t>
            </a:r>
            <a:r>
              <a:rPr lang="ru-RU" sz="2000" dirty="0"/>
              <a:t>потребители органического вещества. В роли </a:t>
            </a:r>
            <a:r>
              <a:rPr lang="ru-RU" sz="2000" dirty="0" err="1"/>
              <a:t>консументов</a:t>
            </a:r>
            <a:r>
              <a:rPr lang="ru-RU" sz="2000" dirty="0"/>
              <a:t> выступают животные: растительноядные и плотоядные.</a:t>
            </a:r>
          </a:p>
          <a:p>
            <a:pPr>
              <a:lnSpc>
                <a:spcPct val="80000"/>
              </a:lnSpc>
            </a:pPr>
            <a:r>
              <a:rPr lang="ru-RU" sz="2000" b="1" dirty="0" err="1">
                <a:solidFill>
                  <a:srgbClr val="C00000"/>
                </a:solidFill>
              </a:rPr>
              <a:t>Редуценты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(от лат. </a:t>
            </a:r>
            <a:r>
              <a:rPr lang="en-US" sz="2000" i="1" dirty="0" err="1">
                <a:solidFill>
                  <a:srgbClr val="C00000"/>
                </a:solidFill>
              </a:rPr>
              <a:t>reducentis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— возвращающий, восстанавливающий) —</a:t>
            </a:r>
            <a:r>
              <a:rPr lang="ru-RU" sz="2000" b="1" dirty="0"/>
              <a:t> </a:t>
            </a:r>
            <a:r>
              <a:rPr lang="ru-RU" sz="2000" dirty="0"/>
              <a:t>разрушители органических соединений до минеральных (в основном это грибы и бактерии).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-100806"/>
            <a:ext cx="4495800" cy="585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upload.wikimedia.org/wikipedia/ru/e/e9/%D0%A1%D1%83%D0%BA%D0%B0%D1%87%D0%B5%D0%B2_%D0%92.%D0%9D.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571480"/>
            <a:ext cx="3071802" cy="3643314"/>
          </a:xfrm>
          <a:prstGeom prst="rect">
            <a:avLst/>
          </a:prstGeom>
          <a:noFill/>
          <a:ln>
            <a:noFill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4572008"/>
            <a:ext cx="303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Сукачёв (1880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1967).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 термина биогеоценоз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357554" y="214290"/>
            <a:ext cx="471490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Экосистема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является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открытой системой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характеризуется входными и выходными потоками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вещества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энергии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Основа существования практически любой экосистемы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поток энергии солнечного света, который является следствием термоядерной реакции,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прямом (фотосинтез) или косвенном (разложение органического вещества) виде, за исключением глубоководных экосистем: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чёрных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белых</a:t>
            </a:r>
            <a:r>
              <a:rPr kumimoji="0" lang="ru-RU" sz="2200" b="0" i="0" u="sng" strike="noStrike" cap="none" normalizeH="0" baseline="30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курильщиков, источником энергии в которых является внутреннее тепло земли и энергия химических реакций.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285860"/>
            <a:ext cx="3714776" cy="4572000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— это способность системы оставаться относительно неизменной в течение определенного отрезка времени вопреки внутренним или внешним изменениям.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Устойчивость  экосистем</a:t>
            </a:r>
            <a:endParaRPr lang="ru-RU" sz="4400" dirty="0"/>
          </a:p>
        </p:txBody>
      </p:sp>
      <p:pic>
        <p:nvPicPr>
          <p:cNvPr id="1026" name="Picture 2" descr="C:\Users\Admin\Desktop\ecosistema_acuat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7" y="1571612"/>
            <a:ext cx="4786346" cy="5000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857232"/>
            <a:ext cx="7858180" cy="5429264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ru-RU" dirty="0" smtClean="0"/>
              <a:t>Экосистема может быть описана комплексной схемой прямых и обратных связей, поддерживающих </a:t>
            </a:r>
            <a:r>
              <a:rPr lang="ru-RU" dirty="0" smtClean="0">
                <a:solidFill>
                  <a:srgbClr val="C00000"/>
                </a:solidFill>
              </a:rPr>
              <a:t>гомеостаз системы</a:t>
            </a:r>
            <a:r>
              <a:rPr lang="ru-RU" dirty="0" smtClean="0"/>
              <a:t>.</a:t>
            </a:r>
          </a:p>
          <a:p>
            <a:pPr marL="0" algn="just">
              <a:buNone/>
            </a:pPr>
            <a:r>
              <a:rPr lang="ru-RU" dirty="0" smtClean="0"/>
              <a:t> Обычно выделяют два типа гомеостаза: 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резистентный</a:t>
            </a:r>
            <a:r>
              <a:rPr lang="ru-RU" dirty="0" smtClean="0"/>
              <a:t> — способность экосистем сохранять структуру и функции при негативном внешнем воздействии и 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упругий</a:t>
            </a:r>
            <a:r>
              <a:rPr lang="ru-RU" dirty="0" smtClean="0"/>
              <a:t> — способность экосистемы восстанавливать структуру и функции при утрате части компонентов экосистемы.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072462" cy="1142984"/>
          </a:xfrm>
        </p:spPr>
        <p:txBody>
          <a:bodyPr>
            <a:normAutofit fontScale="90000"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Устойчивость  экосистем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715404" cy="6715148"/>
          </a:xfrm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ru-RU" sz="3000" b="1" u="sng" dirty="0" smtClean="0"/>
              <a:t>Сукцессия</a:t>
            </a:r>
            <a:endParaRPr lang="ru-RU" u="sng" dirty="0" smtClean="0"/>
          </a:p>
          <a:p>
            <a:pPr marL="0">
              <a:buNone/>
            </a:pPr>
            <a:r>
              <a:rPr lang="ru-RU" dirty="0" smtClean="0"/>
              <a:t>— </a:t>
            </a:r>
            <a:r>
              <a:rPr lang="ru-RU" sz="2400" dirty="0" smtClean="0"/>
              <a:t>последовательная необратимая смена биоценозов, преемственно возникающих на одной и той же территории в результате влияния природных факторов</a:t>
            </a:r>
          </a:p>
          <a:p>
            <a:pPr marL="0">
              <a:buNone/>
            </a:pPr>
            <a:r>
              <a:rPr lang="ru-RU" sz="2400" dirty="0" smtClean="0"/>
              <a:t> (в том числе внутренних сил) или воздействия </a:t>
            </a:r>
          </a:p>
          <a:p>
            <a:pPr marL="0">
              <a:buNone/>
            </a:pPr>
            <a:r>
              <a:rPr lang="ru-RU" sz="2400" dirty="0" smtClean="0"/>
              <a:t>человека.</a:t>
            </a:r>
          </a:p>
          <a:p>
            <a:pPr marL="0">
              <a:buNone/>
            </a:pPr>
            <a:r>
              <a:rPr lang="ru-RU" dirty="0" smtClean="0"/>
              <a:t> </a:t>
            </a:r>
          </a:p>
          <a:p>
            <a:pPr marL="0" algn="just">
              <a:buNone/>
            </a:pPr>
            <a:endParaRPr lang="ru-RU" dirty="0"/>
          </a:p>
        </p:txBody>
      </p:sp>
      <p:pic>
        <p:nvPicPr>
          <p:cNvPr id="5122" name="Picture 2" descr="C:\Users\Admin\Desktop\cafd616b4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3214686"/>
            <a:ext cx="8286808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Биологическое разнообразие - главное условие устойчивости всей жизни на Земле. Биоразнообразие создает </a:t>
            </a:r>
            <a:r>
              <a:rPr lang="ru-RU" b="1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взаимодополняемость</a:t>
            </a:r>
            <a:r>
              <a:rPr lang="ru-RU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и взаимозаменяемость видов в биоценозах, обеспечивает регуляцию численности ,</a:t>
            </a:r>
            <a:r>
              <a:rPr lang="ru-RU" b="1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самовосстановительные</a:t>
            </a:r>
            <a:r>
              <a:rPr lang="ru-RU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способности сообществ и экосистем.</a:t>
            </a:r>
          </a:p>
          <a:p>
            <a:r>
              <a:rPr lang="ru-RU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Устойчивость экосистем поддерживается благодаря сбалансированному воспроизведению каждого из множества ее компонентов. Устойчивость обеспечивается в процессе взаимодействия видов между собой на фоне комплекса физических факторов.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Заключение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cs typeface="Aharoni" pitchFamily="2" charset="-79"/>
              </a:rPr>
              <a:t>Список литературы</a:t>
            </a:r>
            <a:endParaRPr lang="ru-RU" sz="6000" dirty="0">
              <a:solidFill>
                <a:srgbClr val="C00000"/>
              </a:solidFill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 Сонин Н.И. Биология. Общие закономерности. 9 </a:t>
            </a:r>
            <a:r>
              <a:rPr lang="ru-RU" dirty="0" err="1" smtClean="0"/>
              <a:t>кл</a:t>
            </a:r>
            <a:r>
              <a:rPr lang="ru-RU" dirty="0" smtClean="0"/>
              <a:t>.: учебник для общеобразовательных учреждений, М.: Дрофа, 2010.</a:t>
            </a:r>
          </a:p>
          <a:p>
            <a:r>
              <a:rPr lang="ru-RU" dirty="0" smtClean="0"/>
              <a:t>3. Интернет-ресурс: </a:t>
            </a:r>
            <a:r>
              <a:rPr lang="ru-RU" u="sng" dirty="0" smtClean="0">
                <a:hlinkClick r:id="rId2"/>
              </a:rPr>
              <a:t>http://sbio.info/list.php?c=materials</a:t>
            </a:r>
            <a:r>
              <a:rPr lang="ru-RU" dirty="0" smtClean="0"/>
              <a:t>;</a:t>
            </a:r>
          </a:p>
          <a:p>
            <a:r>
              <a:rPr lang="ru-RU" dirty="0" smtClean="0"/>
              <a:t>4. Интернет-ресурс: </a:t>
            </a:r>
            <a:r>
              <a:rPr lang="ru-RU" u="sng" dirty="0" smtClean="0">
                <a:hlinkClick r:id="rId3"/>
              </a:rPr>
              <a:t>https://ru.wikipedia.org/wiki/</a:t>
            </a:r>
            <a:r>
              <a:rPr lang="ru-RU" dirty="0" smtClean="0"/>
              <a:t>;</a:t>
            </a:r>
          </a:p>
          <a:p>
            <a:r>
              <a:rPr lang="ru-RU" dirty="0" smtClean="0"/>
              <a:t>5. Интернет-источник:   http://biofile.ru/bio/17288.html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lol54.ru/uploads/posts/2012-08/1344273710_iul_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3500438"/>
            <a:ext cx="7715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b="1" i="1" dirty="0" smtClean="0">
                <a:solidFill>
                  <a:srgbClr val="C00000"/>
                </a:solidFill>
                <a:cs typeface="Aharoni" pitchFamily="2" charset="-79"/>
              </a:rPr>
              <a:t>Спасибо за внимание!</a:t>
            </a:r>
            <a:endParaRPr lang="ru-RU" sz="4400" b="1" i="1" dirty="0">
              <a:solidFill>
                <a:srgbClr val="C0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ычн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1143</TotalTime>
  <Words>373</Words>
  <Application>Microsoft Office PowerPoint</Application>
  <PresentationFormat>Экран 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Бумажная</vt:lpstr>
      <vt:lpstr>1_Бумажная</vt:lpstr>
      <vt:lpstr>Тема Office</vt:lpstr>
      <vt:lpstr>Обычная</vt:lpstr>
      <vt:lpstr>Аспект</vt:lpstr>
      <vt:lpstr>Биоразнообразие. Устойчивость Экосистем.</vt:lpstr>
      <vt:lpstr>План</vt:lpstr>
      <vt:lpstr>Слайд 3</vt:lpstr>
      <vt:lpstr>Существует три основных типа биоразнообразия:</vt:lpstr>
      <vt:lpstr>Слайд 5</vt:lpstr>
      <vt:lpstr>Слайд 6</vt:lpstr>
      <vt:lpstr>              Системное значение</vt:lpstr>
      <vt:lpstr>Устойчивость экосистем</vt:lpstr>
      <vt:lpstr>Слайд 9</vt:lpstr>
      <vt:lpstr>Слайд 10</vt:lpstr>
      <vt:lpstr>Слайд 11</vt:lpstr>
      <vt:lpstr>Основные компоненты экосистемы</vt:lpstr>
      <vt:lpstr>Слайд 13</vt:lpstr>
      <vt:lpstr>Слайд 14</vt:lpstr>
      <vt:lpstr>Устойчивость  экосистем</vt:lpstr>
      <vt:lpstr> Устойчивость  экосистем </vt:lpstr>
      <vt:lpstr>Слайд 17</vt:lpstr>
      <vt:lpstr>Заключение</vt:lpstr>
      <vt:lpstr>Список литературы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Экосистемы</dc:title>
  <dc:creator>Samsung</dc:creator>
  <cp:lastModifiedBy>Admin</cp:lastModifiedBy>
  <cp:revision>128</cp:revision>
  <dcterms:created xsi:type="dcterms:W3CDTF">2011-10-15T06:47:37Z</dcterms:created>
  <dcterms:modified xsi:type="dcterms:W3CDTF">2014-12-10T23:55:01Z</dcterms:modified>
</cp:coreProperties>
</file>