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5" r:id="rId3"/>
    <p:sldId id="257" r:id="rId4"/>
    <p:sldId id="259" r:id="rId5"/>
    <p:sldId id="261" r:id="rId6"/>
    <p:sldId id="262" r:id="rId7"/>
    <p:sldId id="277" r:id="rId8"/>
    <p:sldId id="276" r:id="rId9"/>
    <p:sldId id="271" r:id="rId10"/>
    <p:sldId id="273" r:id="rId11"/>
    <p:sldId id="279" r:id="rId12"/>
    <p:sldId id="278" r:id="rId13"/>
    <p:sldId id="282" r:id="rId14"/>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576"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lvl1pPr>
              <a:defRPr/>
            </a:lvl1pPr>
          </a:lstStyle>
          <a:p>
            <a:pPr>
              <a:defRPr/>
            </a:pPr>
            <a:fld id="{D33844E4-FD6B-439B-8B1A-B79E8C736F6B}" type="datetimeFigureOut">
              <a:rPr lang="ru-RU"/>
              <a:pPr>
                <a:defRPr/>
              </a:pPr>
              <a:t>25.01.2015</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51CE7836-F67F-45E5-9708-E1C38CB746F9}" type="slidenum">
              <a:rPr lang="ru-RU"/>
              <a:pPr>
                <a:defRPr/>
              </a:pPr>
              <a:t>‹#›</a:t>
            </a:fld>
            <a:endParaRPr lang="ru-RU"/>
          </a:p>
        </p:txBody>
      </p:sp>
    </p:spTree>
  </p:cSld>
  <p:clrMapOvr>
    <a:masterClrMapping/>
  </p:clrMapOvr>
  <p:transition>
    <p:dissolv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8998EDE9-FDAA-40EF-B5D3-0C16057656AC}" type="datetimeFigureOut">
              <a:rPr lang="ru-RU"/>
              <a:pPr>
                <a:defRPr/>
              </a:pPr>
              <a:t>25.01.2015</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68D561C3-F6E6-456B-9EB4-3AE466A2AF49}" type="slidenum">
              <a:rPr lang="ru-RU"/>
              <a:pPr>
                <a:defRPr/>
              </a:pPr>
              <a:t>‹#›</a:t>
            </a:fld>
            <a:endParaRPr lang="ru-RU"/>
          </a:p>
        </p:txBody>
      </p:sp>
    </p:spTree>
  </p:cSld>
  <p:clrMapOvr>
    <a:masterClrMapping/>
  </p:clrMapOvr>
  <p:transition>
    <p:dissolv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pPr>
              <a:defRPr/>
            </a:pPr>
            <a:fld id="{DEFC7ED3-7B66-42A3-935A-BC6808D032C3}" type="datetimeFigureOut">
              <a:rPr lang="ru-RU"/>
              <a:pPr>
                <a:defRPr/>
              </a:pPr>
              <a:t>25.01.2015</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79188EF7-93BF-4CC2-8DBF-F89D78E84CEA}" type="slidenum">
              <a:rPr lang="ru-RU"/>
              <a:pPr>
                <a:defRPr/>
              </a:pPr>
              <a:t>‹#›</a:t>
            </a:fld>
            <a:endParaRPr lang="ru-RU"/>
          </a:p>
        </p:txBody>
      </p:sp>
    </p:spTree>
  </p:cSld>
  <p:clrMapOvr>
    <a:masterClrMapping/>
  </p:clrMapOvr>
  <p:transition>
    <p:dissolv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3"/>
          <p:cNvSpPr>
            <a:spLocks noGrp="1"/>
          </p:cNvSpPr>
          <p:nvPr>
            <p:ph type="dt" sz="half" idx="10"/>
          </p:nvPr>
        </p:nvSpPr>
        <p:spPr/>
        <p:txBody>
          <a:bodyPr/>
          <a:lstStyle>
            <a:lvl1pPr>
              <a:defRPr/>
            </a:lvl1pPr>
          </a:lstStyle>
          <a:p>
            <a:pPr>
              <a:defRPr/>
            </a:pPr>
            <a:fld id="{5FB0239C-DBA4-49A0-9273-E01CCBF681C8}" type="datetimeFigureOut">
              <a:rPr lang="ru-RU"/>
              <a:pPr>
                <a:defRPr/>
              </a:pPr>
              <a:t>25.01.2015</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007ADBB1-CD8E-4896-B3CC-4B31C9911AB3}" type="slidenum">
              <a:rPr lang="ru-RU"/>
              <a:pPr>
                <a:defRPr/>
              </a:pPr>
              <a:t>‹#›</a:t>
            </a:fld>
            <a:endParaRPr lang="ru-RU"/>
          </a:p>
        </p:txBody>
      </p:sp>
    </p:spTree>
  </p:cSld>
  <p:clrMapOvr>
    <a:masterClrMapping/>
  </p:clrMapOvr>
  <p:transition>
    <p:dissolv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3"/>
          <p:cNvSpPr>
            <a:spLocks noGrp="1"/>
          </p:cNvSpPr>
          <p:nvPr>
            <p:ph type="dt" sz="half" idx="10"/>
          </p:nvPr>
        </p:nvSpPr>
        <p:spPr/>
        <p:txBody>
          <a:bodyPr/>
          <a:lstStyle>
            <a:lvl1pPr>
              <a:defRPr/>
            </a:lvl1pPr>
          </a:lstStyle>
          <a:p>
            <a:pPr>
              <a:defRPr/>
            </a:pPr>
            <a:fld id="{B9BC6474-DDB7-4E54-9F10-CDD19FB3C5DF}" type="datetimeFigureOut">
              <a:rPr lang="ru-RU"/>
              <a:pPr>
                <a:defRPr/>
              </a:pPr>
              <a:t>25.01.2015</a:t>
            </a:fld>
            <a:endParaRPr lang="ru-RU"/>
          </a:p>
        </p:txBody>
      </p:sp>
      <p:sp>
        <p:nvSpPr>
          <p:cNvPr id="8" name="Нижний колонтитул 4"/>
          <p:cNvSpPr>
            <a:spLocks noGrp="1"/>
          </p:cNvSpPr>
          <p:nvPr>
            <p:ph type="ftr" sz="quarter" idx="11"/>
          </p:nvPr>
        </p:nvSpPr>
        <p:spPr/>
        <p:txBody>
          <a:bodyPr/>
          <a:lstStyle>
            <a:lvl1pPr>
              <a:defRPr/>
            </a:lvl1pPr>
          </a:lstStyle>
          <a:p>
            <a:pPr>
              <a:defRPr/>
            </a:pPr>
            <a:endParaRPr lang="ru-RU"/>
          </a:p>
        </p:txBody>
      </p:sp>
      <p:sp>
        <p:nvSpPr>
          <p:cNvPr id="9" name="Номер слайда 5"/>
          <p:cNvSpPr>
            <a:spLocks noGrp="1"/>
          </p:cNvSpPr>
          <p:nvPr>
            <p:ph type="sldNum" sz="quarter" idx="12"/>
          </p:nvPr>
        </p:nvSpPr>
        <p:spPr/>
        <p:txBody>
          <a:bodyPr/>
          <a:lstStyle>
            <a:lvl1pPr>
              <a:defRPr/>
            </a:lvl1pPr>
          </a:lstStyle>
          <a:p>
            <a:pPr>
              <a:defRPr/>
            </a:pPr>
            <a:fld id="{E78114AA-0313-4644-BE15-7C14E73B3531}" type="slidenum">
              <a:rPr lang="ru-RU"/>
              <a:pPr>
                <a:defRPr/>
              </a:pPr>
              <a:t>‹#›</a:t>
            </a:fld>
            <a:endParaRPr lang="ru-RU"/>
          </a:p>
        </p:txBody>
      </p:sp>
    </p:spTree>
  </p:cSld>
  <p:clrMapOvr>
    <a:masterClrMapping/>
  </p:clrMapOvr>
  <p:transition>
    <p:dissolv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3"/>
          <p:cNvSpPr>
            <a:spLocks noGrp="1"/>
          </p:cNvSpPr>
          <p:nvPr>
            <p:ph type="dt" sz="half" idx="10"/>
          </p:nvPr>
        </p:nvSpPr>
        <p:spPr/>
        <p:txBody>
          <a:bodyPr/>
          <a:lstStyle>
            <a:lvl1pPr>
              <a:defRPr/>
            </a:lvl1pPr>
          </a:lstStyle>
          <a:p>
            <a:pPr>
              <a:defRPr/>
            </a:pPr>
            <a:fld id="{563BF65D-806A-430C-86E6-C83C726BADC0}" type="datetimeFigureOut">
              <a:rPr lang="ru-RU"/>
              <a:pPr>
                <a:defRPr/>
              </a:pPr>
              <a:t>25.01.2015</a:t>
            </a:fld>
            <a:endParaRPr lang="ru-RU"/>
          </a:p>
        </p:txBody>
      </p:sp>
      <p:sp>
        <p:nvSpPr>
          <p:cNvPr id="4" name="Нижний колонтитул 4"/>
          <p:cNvSpPr>
            <a:spLocks noGrp="1"/>
          </p:cNvSpPr>
          <p:nvPr>
            <p:ph type="ftr" sz="quarter" idx="11"/>
          </p:nvPr>
        </p:nvSpPr>
        <p:spPr/>
        <p:txBody>
          <a:bodyPr/>
          <a:lstStyle>
            <a:lvl1pPr>
              <a:defRPr/>
            </a:lvl1pPr>
          </a:lstStyle>
          <a:p>
            <a:pPr>
              <a:defRPr/>
            </a:pPr>
            <a:endParaRPr lang="ru-RU"/>
          </a:p>
        </p:txBody>
      </p:sp>
      <p:sp>
        <p:nvSpPr>
          <p:cNvPr id="5" name="Номер слайда 5"/>
          <p:cNvSpPr>
            <a:spLocks noGrp="1"/>
          </p:cNvSpPr>
          <p:nvPr>
            <p:ph type="sldNum" sz="quarter" idx="12"/>
          </p:nvPr>
        </p:nvSpPr>
        <p:spPr/>
        <p:txBody>
          <a:bodyPr/>
          <a:lstStyle>
            <a:lvl1pPr>
              <a:defRPr/>
            </a:lvl1pPr>
          </a:lstStyle>
          <a:p>
            <a:pPr>
              <a:defRPr/>
            </a:pPr>
            <a:fld id="{CB4347EF-697E-406A-B03C-0A042132DA52}" type="slidenum">
              <a:rPr lang="ru-RU"/>
              <a:pPr>
                <a:defRPr/>
              </a:pPr>
              <a:t>‹#›</a:t>
            </a:fld>
            <a:endParaRPr lang="ru-RU"/>
          </a:p>
        </p:txBody>
      </p:sp>
    </p:spTree>
  </p:cSld>
  <p:clrMapOvr>
    <a:masterClrMapping/>
  </p:clrMapOvr>
  <p:transition>
    <p:dissolv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3"/>
          <p:cNvSpPr>
            <a:spLocks noGrp="1"/>
          </p:cNvSpPr>
          <p:nvPr>
            <p:ph type="dt" sz="half" idx="10"/>
          </p:nvPr>
        </p:nvSpPr>
        <p:spPr/>
        <p:txBody>
          <a:bodyPr/>
          <a:lstStyle>
            <a:lvl1pPr>
              <a:defRPr/>
            </a:lvl1pPr>
          </a:lstStyle>
          <a:p>
            <a:pPr>
              <a:defRPr/>
            </a:pPr>
            <a:fld id="{589F0A63-2A82-428A-9590-6CB23FEE4D74}" type="datetimeFigureOut">
              <a:rPr lang="ru-RU"/>
              <a:pPr>
                <a:defRPr/>
              </a:pPr>
              <a:t>25.01.2015</a:t>
            </a:fld>
            <a:endParaRPr lang="ru-RU"/>
          </a:p>
        </p:txBody>
      </p:sp>
      <p:sp>
        <p:nvSpPr>
          <p:cNvPr id="3" name="Нижний колонтитул 4"/>
          <p:cNvSpPr>
            <a:spLocks noGrp="1"/>
          </p:cNvSpPr>
          <p:nvPr>
            <p:ph type="ftr" sz="quarter" idx="11"/>
          </p:nvPr>
        </p:nvSpPr>
        <p:spPr/>
        <p:txBody>
          <a:bodyPr/>
          <a:lstStyle>
            <a:lvl1pPr>
              <a:defRPr/>
            </a:lvl1pPr>
          </a:lstStyle>
          <a:p>
            <a:pPr>
              <a:defRPr/>
            </a:pPr>
            <a:endParaRPr lang="ru-RU"/>
          </a:p>
        </p:txBody>
      </p:sp>
      <p:sp>
        <p:nvSpPr>
          <p:cNvPr id="4" name="Номер слайда 5"/>
          <p:cNvSpPr>
            <a:spLocks noGrp="1"/>
          </p:cNvSpPr>
          <p:nvPr>
            <p:ph type="sldNum" sz="quarter" idx="12"/>
          </p:nvPr>
        </p:nvSpPr>
        <p:spPr/>
        <p:txBody>
          <a:bodyPr/>
          <a:lstStyle>
            <a:lvl1pPr>
              <a:defRPr/>
            </a:lvl1pPr>
          </a:lstStyle>
          <a:p>
            <a:pPr>
              <a:defRPr/>
            </a:pPr>
            <a:fld id="{6C3D783B-ABAE-4D7E-BE2A-CD1CD805D6B7}" type="slidenum">
              <a:rPr lang="ru-RU"/>
              <a:pPr>
                <a:defRPr/>
              </a:pPr>
              <a:t>‹#›</a:t>
            </a:fld>
            <a:endParaRPr lang="ru-RU"/>
          </a:p>
        </p:txBody>
      </p:sp>
    </p:spTree>
  </p:cSld>
  <p:clrMapOvr>
    <a:masterClrMapping/>
  </p:clrMapOvr>
  <p:transition>
    <p:dissolv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EDD12EF7-0DA4-4243-BA26-37EFA4CC076F}" type="datetimeFigureOut">
              <a:rPr lang="ru-RU"/>
              <a:pPr>
                <a:defRPr/>
              </a:pPr>
              <a:t>25.01.2015</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D92B0A3A-14BA-4E63-B708-9EBE0BA3D330}" type="slidenum">
              <a:rPr lang="ru-RU"/>
              <a:pPr>
                <a:defRPr/>
              </a:pPr>
              <a:t>‹#›</a:t>
            </a:fld>
            <a:endParaRPr lang="ru-RU"/>
          </a:p>
        </p:txBody>
      </p:sp>
    </p:spTree>
  </p:cSld>
  <p:clrMapOvr>
    <a:masterClrMapping/>
  </p:clrMapOvr>
  <p:transition>
    <p:dissolv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smtClean="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148139C7-B7FD-43A0-9D07-A6C02D5F372E}" type="datetimeFigureOut">
              <a:rPr lang="ru-RU"/>
              <a:pPr>
                <a:defRPr/>
              </a:pPr>
              <a:t>25.01.2015</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F4715CAD-485F-49F5-ABCF-46C3D5034C94}" type="slidenum">
              <a:rPr lang="ru-RU"/>
              <a:pPr>
                <a:defRPr/>
              </a:pPr>
              <a:t>‹#›</a:t>
            </a:fld>
            <a:endParaRPr lang="ru-RU"/>
          </a:p>
        </p:txBody>
      </p:sp>
    </p:spTree>
  </p:cSld>
  <p:clrMapOvr>
    <a:masterClrMapping/>
  </p:clrMapOvr>
  <p:transition>
    <p:dissolv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21AD0A35-B6D8-4C5E-95E3-94C815587C28}" type="datetimeFigureOut">
              <a:rPr lang="ru-RU"/>
              <a:pPr>
                <a:defRPr/>
              </a:pPr>
              <a:t>25.01.2015</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BA2B733B-668D-422B-A270-37FD6711B631}" type="slidenum">
              <a:rPr lang="ru-RU"/>
              <a:pPr>
                <a:defRPr/>
              </a:pPr>
              <a:t>‹#›</a:t>
            </a:fld>
            <a:endParaRPr lang="ru-RU"/>
          </a:p>
        </p:txBody>
      </p:sp>
    </p:spTree>
  </p:cSld>
  <p:clrMapOvr>
    <a:masterClrMapping/>
  </p:clrMapOvr>
  <p:transition>
    <p:dissolv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9DEA43DA-2248-4574-BEF0-560612F98028}" type="datetimeFigureOut">
              <a:rPr lang="ru-RU"/>
              <a:pPr>
                <a:defRPr/>
              </a:pPr>
              <a:t>25.01.2015</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BE57DABE-7DC5-4E8D-8F9D-193C2013F44A}" type="slidenum">
              <a:rPr lang="ru-RU"/>
              <a:pPr>
                <a:defRPr/>
              </a:pPr>
              <a:t>‹#›</a:t>
            </a:fld>
            <a:endParaRPr lang="ru-RU"/>
          </a:p>
        </p:txBody>
      </p:sp>
    </p:spTree>
  </p:cSld>
  <p:clrMapOvr>
    <a:masterClrMapping/>
  </p:clrMapOvr>
  <p:transition>
    <p:dissolv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Заголовок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1027" name="Текст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3287312A-1F8B-4FFF-89E2-604811100B06}" type="datetimeFigureOut">
              <a:rPr lang="ru-RU"/>
              <a:pPr>
                <a:defRPr/>
              </a:pPr>
              <a:t>25.01.2015</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A782A289-87E4-4BC8-B6F4-B211D7CAD5B2}" type="slidenum">
              <a:rPr lang="ru-RU"/>
              <a:pPr>
                <a:defRPr/>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dissolve/>
  </p:transition>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Прямоугольник 3"/>
          <p:cNvPicPr>
            <a:picLocks noChangeArrowheads="1"/>
          </p:cNvPicPr>
          <p:nvPr/>
        </p:nvPicPr>
        <p:blipFill>
          <a:blip r:embed="rId2"/>
          <a:srcRect/>
          <a:stretch>
            <a:fillRect/>
          </a:stretch>
        </p:blipFill>
        <p:spPr bwMode="auto">
          <a:xfrm>
            <a:off x="-285750" y="1571625"/>
            <a:ext cx="8656638" cy="2597150"/>
          </a:xfrm>
          <a:prstGeom prst="rect">
            <a:avLst/>
          </a:prstGeom>
          <a:noFill/>
          <a:ln w="9525">
            <a:noFill/>
            <a:miter lim="800000"/>
            <a:headEnd/>
            <a:tailEnd/>
          </a:ln>
        </p:spPr>
      </p:pic>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ppt_x</p:attrName>
                                        </p:attrNameLst>
                                      </p:cBhvr>
                                      <p:tavLst>
                                        <p:tav tm="0">
                                          <p:val>
                                            <p:strVal val="#ppt_x-.2"/>
                                          </p:val>
                                        </p:tav>
                                        <p:tav tm="100000">
                                          <p:val>
                                            <p:strVal val="#ppt_x"/>
                                          </p:val>
                                        </p:tav>
                                      </p:tavLst>
                                    </p:anim>
                                    <p:anim calcmode="lin" valueType="num">
                                      <p:cBhvr>
                                        <p:cTn id="8" dur="1000" fill="hold"/>
                                        <p:tgtEl>
                                          <p:spTgt spid="4"/>
                                        </p:tgtEl>
                                        <p:attrNameLst>
                                          <p:attrName>ppt_y</p:attrName>
                                        </p:attrNameLst>
                                      </p:cBhvr>
                                      <p:tavLst>
                                        <p:tav tm="0">
                                          <p:val>
                                            <p:strVal val="#ppt_y"/>
                                          </p:val>
                                        </p:tav>
                                        <p:tav tm="100000">
                                          <p:val>
                                            <p:strVal val="#ppt_y"/>
                                          </p:val>
                                        </p:tav>
                                      </p:tavLst>
                                    </p:anim>
                                    <p:animEffect transition="in" filter="wipe(right)" prLst="gradientSize: 0.1">
                                      <p:cBhvr>
                                        <p:cTn id="9"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Box 2"/>
          <p:cNvSpPr txBox="1">
            <a:spLocks noChangeArrowheads="1"/>
          </p:cNvSpPr>
          <p:nvPr/>
        </p:nvSpPr>
        <p:spPr bwMode="auto">
          <a:xfrm>
            <a:off x="1071563" y="1357313"/>
            <a:ext cx="6929437" cy="3540125"/>
          </a:xfrm>
          <a:prstGeom prst="rect">
            <a:avLst/>
          </a:prstGeom>
          <a:noFill/>
          <a:ln w="9525">
            <a:noFill/>
            <a:miter lim="800000"/>
            <a:headEnd/>
            <a:tailEnd/>
          </a:ln>
        </p:spPr>
        <p:txBody>
          <a:bodyPr>
            <a:spAutoFit/>
          </a:bodyPr>
          <a:lstStyle/>
          <a:p>
            <a:pPr algn="ctr"/>
            <a:r>
              <a:rPr lang="ru-RU" sz="3200" b="1" dirty="0">
                <a:solidFill>
                  <a:srgbClr val="7030A0"/>
                </a:solidFill>
                <a:latin typeface="Calibri" pitchFamily="34" charset="0"/>
              </a:rPr>
              <a:t>          Старинная пословица гласит, что яблоко от яблони недалеко катится. На самом деле плоды и семена нередко оказываются далеко от  материнского растения благодаря различным приспособлениям. Кто же им помогает?</a:t>
            </a:r>
          </a:p>
        </p:txBody>
      </p:sp>
    </p:spTree>
  </p:cSld>
  <p:clrMapOvr>
    <a:masterClrMapping/>
  </p:clrMapOvr>
  <p:transition>
    <p:dissolv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1" descr="C:\Users\Helen\Desktop\Новая папка\ветер.gif"/>
          <p:cNvPicPr>
            <a:picLocks noChangeAspect="1" noChangeArrowheads="1"/>
          </p:cNvPicPr>
          <p:nvPr/>
        </p:nvPicPr>
        <p:blipFill>
          <a:blip r:embed="rId2"/>
          <a:srcRect/>
          <a:stretch>
            <a:fillRect/>
          </a:stretch>
        </p:blipFill>
        <p:spPr bwMode="auto">
          <a:xfrm>
            <a:off x="357188" y="1785938"/>
            <a:ext cx="3319462" cy="4643437"/>
          </a:xfrm>
          <a:prstGeom prst="rect">
            <a:avLst/>
          </a:prstGeom>
          <a:noFill/>
          <a:ln w="9525">
            <a:noFill/>
            <a:miter lim="800000"/>
            <a:headEnd/>
            <a:tailEnd/>
          </a:ln>
        </p:spPr>
      </p:pic>
      <p:sp>
        <p:nvSpPr>
          <p:cNvPr id="3" name="Прямоугольник 2"/>
          <p:cNvSpPr/>
          <p:nvPr/>
        </p:nvSpPr>
        <p:spPr>
          <a:xfrm>
            <a:off x="500034" y="142852"/>
            <a:ext cx="7929618" cy="1569660"/>
          </a:xfrm>
          <a:prstGeom prst="rect">
            <a:avLst/>
          </a:prstGeom>
          <a:noFill/>
        </p:spPr>
        <p:txBody>
          <a:bodyPr>
            <a:spAutoFit/>
          </a:bodyPr>
          <a:lstStyle/>
          <a:p>
            <a:pPr algn="ctr" fontAlgn="auto">
              <a:spcBef>
                <a:spcPts val="0"/>
              </a:spcBef>
              <a:spcAft>
                <a:spcPts val="0"/>
              </a:spcAft>
              <a:defRPr/>
            </a:pPr>
            <a:r>
              <a:rPr lang="ru-RU" sz="48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mn-lt"/>
                <a:cs typeface="+mn-cs"/>
              </a:rPr>
              <a:t>Распространяются</a:t>
            </a:r>
          </a:p>
          <a:p>
            <a:pPr algn="ctr" fontAlgn="auto">
              <a:spcBef>
                <a:spcPts val="0"/>
              </a:spcBef>
              <a:spcAft>
                <a:spcPts val="0"/>
              </a:spcAft>
              <a:defRPr/>
            </a:pPr>
            <a:r>
              <a:rPr lang="ru-RU" sz="48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mn-lt"/>
                <a:cs typeface="+mn-cs"/>
              </a:rPr>
              <a:t>ветром</a:t>
            </a:r>
          </a:p>
        </p:txBody>
      </p:sp>
      <p:pic>
        <p:nvPicPr>
          <p:cNvPr id="35844" name="Picture 4" descr="C:\Users\Helen\Desktop\Новая папка\0_1e4db_7a0d2bc2_-1-L.jpg"/>
          <p:cNvPicPr>
            <a:picLocks noChangeAspect="1" noChangeArrowheads="1"/>
          </p:cNvPicPr>
          <p:nvPr/>
        </p:nvPicPr>
        <p:blipFill>
          <a:blip r:embed="rId3"/>
          <a:srcRect/>
          <a:stretch>
            <a:fillRect/>
          </a:stretch>
        </p:blipFill>
        <p:spPr bwMode="auto">
          <a:xfrm>
            <a:off x="4565650" y="1706563"/>
            <a:ext cx="4359275" cy="4475162"/>
          </a:xfrm>
          <a:prstGeom prst="rect">
            <a:avLst/>
          </a:prstGeom>
          <a:noFill/>
          <a:ln w="9525">
            <a:noFill/>
            <a:miter lim="800000"/>
            <a:headEnd/>
            <a:tailEnd/>
          </a:ln>
        </p:spPr>
      </p:pic>
      <p:sp>
        <p:nvSpPr>
          <p:cNvPr id="4101" name="TextBox 6"/>
          <p:cNvSpPr txBox="1">
            <a:spLocks noChangeArrowheads="1"/>
          </p:cNvSpPr>
          <p:nvPr/>
        </p:nvSpPr>
        <p:spPr bwMode="auto">
          <a:xfrm>
            <a:off x="5429250" y="6143625"/>
            <a:ext cx="2074863" cy="523875"/>
          </a:xfrm>
          <a:prstGeom prst="rect">
            <a:avLst/>
          </a:prstGeom>
          <a:noFill/>
          <a:ln w="9525">
            <a:noFill/>
            <a:miter lim="800000"/>
            <a:headEnd/>
            <a:tailEnd/>
          </a:ln>
        </p:spPr>
        <p:txBody>
          <a:bodyPr wrap="none">
            <a:spAutoFit/>
          </a:bodyPr>
          <a:lstStyle/>
          <a:p>
            <a:r>
              <a:rPr lang="ru-RU" sz="2800" b="1">
                <a:solidFill>
                  <a:srgbClr val="7030A0"/>
                </a:solidFill>
                <a:latin typeface="Calibri" pitchFamily="34" charset="0"/>
              </a:rPr>
              <a:t>одуванчик</a:t>
            </a: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nodeType="withEffect">
                                  <p:stCondLst>
                                    <p:cond delay="0"/>
                                  </p:stCondLst>
                                  <p:childTnLst>
                                    <p:set>
                                      <p:cBhvr>
                                        <p:cTn id="6" dur="1" fill="hold">
                                          <p:stCondLst>
                                            <p:cond delay="0"/>
                                          </p:stCondLst>
                                        </p:cTn>
                                        <p:tgtEl>
                                          <p:spTgt spid="35844"/>
                                        </p:tgtEl>
                                        <p:attrNameLst>
                                          <p:attrName>style.visibility</p:attrName>
                                        </p:attrNameLst>
                                      </p:cBhvr>
                                      <p:to>
                                        <p:strVal val="visible"/>
                                      </p:to>
                                    </p:set>
                                    <p:anim calcmode="lin" valueType="num">
                                      <p:cBhvr>
                                        <p:cTn id="7" dur="1000" fill="hold"/>
                                        <p:tgtEl>
                                          <p:spTgt spid="35844"/>
                                        </p:tgtEl>
                                        <p:attrNameLst>
                                          <p:attrName>ppt_x</p:attrName>
                                        </p:attrNameLst>
                                      </p:cBhvr>
                                      <p:tavLst>
                                        <p:tav tm="0">
                                          <p:val>
                                            <p:strVal val="#ppt_x-.2"/>
                                          </p:val>
                                        </p:tav>
                                        <p:tav tm="100000">
                                          <p:val>
                                            <p:strVal val="#ppt_x"/>
                                          </p:val>
                                        </p:tav>
                                      </p:tavLst>
                                    </p:anim>
                                    <p:anim calcmode="lin" valueType="num">
                                      <p:cBhvr>
                                        <p:cTn id="8" dur="1000" fill="hold"/>
                                        <p:tgtEl>
                                          <p:spTgt spid="35844"/>
                                        </p:tgtEl>
                                        <p:attrNameLst>
                                          <p:attrName>ppt_y</p:attrName>
                                        </p:attrNameLst>
                                      </p:cBhvr>
                                      <p:tavLst>
                                        <p:tav tm="0">
                                          <p:val>
                                            <p:strVal val="#ppt_y"/>
                                          </p:val>
                                        </p:tav>
                                        <p:tav tm="100000">
                                          <p:val>
                                            <p:strVal val="#ppt_y"/>
                                          </p:val>
                                        </p:tav>
                                      </p:tavLst>
                                    </p:anim>
                                    <p:animEffect transition="in" filter="wipe(right)" prLst="gradientSize: 0.1">
                                      <p:cBhvr>
                                        <p:cTn id="9" dur="1000"/>
                                        <p:tgtEl>
                                          <p:spTgt spid="35844"/>
                                        </p:tgtEl>
                                      </p:cBhvr>
                                    </p:animEffect>
                                  </p:childTnLst>
                                </p:cTn>
                              </p:par>
                              <p:par>
                                <p:cTn id="10" presetID="29" presetClass="entr" presetSubtype="0"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1000" fill="hold"/>
                                        <p:tgtEl>
                                          <p:spTgt spid="3"/>
                                        </p:tgtEl>
                                        <p:attrNameLst>
                                          <p:attrName>ppt_x</p:attrName>
                                        </p:attrNameLst>
                                      </p:cBhvr>
                                      <p:tavLst>
                                        <p:tav tm="0">
                                          <p:val>
                                            <p:strVal val="#ppt_x-.2"/>
                                          </p:val>
                                        </p:tav>
                                        <p:tav tm="100000">
                                          <p:val>
                                            <p:strVal val="#ppt_x"/>
                                          </p:val>
                                        </p:tav>
                                      </p:tavLst>
                                    </p:anim>
                                    <p:anim calcmode="lin" valueType="num">
                                      <p:cBhvr>
                                        <p:cTn id="13" dur="1000" fill="hold"/>
                                        <p:tgtEl>
                                          <p:spTgt spid="3"/>
                                        </p:tgtEl>
                                        <p:attrNameLst>
                                          <p:attrName>ppt_y</p:attrName>
                                        </p:attrNameLst>
                                      </p:cBhvr>
                                      <p:tavLst>
                                        <p:tav tm="0">
                                          <p:val>
                                            <p:strVal val="#ppt_y"/>
                                          </p:val>
                                        </p:tav>
                                        <p:tav tm="100000">
                                          <p:val>
                                            <p:strVal val="#ppt_y"/>
                                          </p:val>
                                        </p:tav>
                                      </p:tavLst>
                                    </p:anim>
                                    <p:animEffect transition="in" filter="wipe(right)" prLst="gradientSize: 0.1">
                                      <p:cBhvr>
                                        <p:cTn id="14"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00100" y="214290"/>
            <a:ext cx="6715172" cy="2400657"/>
          </a:xfrm>
          <a:prstGeom prst="rect">
            <a:avLst/>
          </a:prstGeom>
          <a:noFill/>
        </p:spPr>
        <p:txBody>
          <a:bodyPr>
            <a:spAutoFit/>
          </a:bodyPr>
          <a:lstStyle/>
          <a:p>
            <a:pPr algn="ctr" fontAlgn="auto">
              <a:spcBef>
                <a:spcPts val="0"/>
              </a:spcBef>
              <a:spcAft>
                <a:spcPts val="0"/>
              </a:spcAft>
              <a:defRPr/>
            </a:pPr>
            <a:r>
              <a:rPr lang="ru-RU" sz="48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mn-lt"/>
                <a:cs typeface="+mn-cs"/>
              </a:rPr>
              <a:t>Распространяются</a:t>
            </a:r>
          </a:p>
          <a:p>
            <a:pPr algn="ctr" fontAlgn="auto">
              <a:spcBef>
                <a:spcPts val="0"/>
              </a:spcBef>
              <a:spcAft>
                <a:spcPts val="0"/>
              </a:spcAft>
              <a:defRPr/>
            </a:pPr>
            <a:r>
              <a:rPr lang="ru-RU" sz="48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mn-lt"/>
                <a:cs typeface="+mn-cs"/>
              </a:rPr>
              <a:t> с помощью воды</a:t>
            </a:r>
          </a:p>
          <a:p>
            <a:pPr algn="ctr" fontAlgn="auto">
              <a:spcBef>
                <a:spcPts val="0"/>
              </a:spcBef>
              <a:spcAft>
                <a:spcPts val="0"/>
              </a:spcAft>
              <a:defRPr/>
            </a:pPr>
            <a:endParaRPr lang="ru-RU" sz="54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mn-lt"/>
              <a:cs typeface="+mn-cs"/>
            </a:endParaRPr>
          </a:p>
        </p:txBody>
      </p:sp>
      <p:pic>
        <p:nvPicPr>
          <p:cNvPr id="5123" name="Picture 1" descr="C:\Users\Helen\Desktop\Новая папка\вода.gif"/>
          <p:cNvPicPr>
            <a:picLocks noChangeAspect="1" noChangeArrowheads="1"/>
          </p:cNvPicPr>
          <p:nvPr/>
        </p:nvPicPr>
        <p:blipFill>
          <a:blip r:embed="rId2"/>
          <a:srcRect/>
          <a:stretch>
            <a:fillRect/>
          </a:stretch>
        </p:blipFill>
        <p:spPr bwMode="auto">
          <a:xfrm>
            <a:off x="428625" y="2071688"/>
            <a:ext cx="3357563" cy="4170362"/>
          </a:xfrm>
          <a:prstGeom prst="rect">
            <a:avLst/>
          </a:prstGeom>
          <a:noFill/>
          <a:ln w="9525">
            <a:noFill/>
            <a:miter lim="800000"/>
            <a:headEnd/>
            <a:tailEnd/>
          </a:ln>
        </p:spPr>
      </p:pic>
      <p:pic>
        <p:nvPicPr>
          <p:cNvPr id="23554" name="Picture 2" descr="C:\Users\Helen\Desktop\Новая папка\0_f30_1bb6d5fe_L.jpg"/>
          <p:cNvPicPr>
            <a:picLocks noChangeAspect="1" noChangeArrowheads="1"/>
          </p:cNvPicPr>
          <p:nvPr/>
        </p:nvPicPr>
        <p:blipFill>
          <a:blip r:embed="rId3"/>
          <a:srcRect/>
          <a:stretch>
            <a:fillRect/>
          </a:stretch>
        </p:blipFill>
        <p:spPr bwMode="auto">
          <a:xfrm>
            <a:off x="3925888" y="2352675"/>
            <a:ext cx="4718050" cy="3670300"/>
          </a:xfrm>
          <a:prstGeom prst="rect">
            <a:avLst/>
          </a:prstGeom>
          <a:noFill/>
          <a:ln w="9525">
            <a:noFill/>
            <a:miter lim="800000"/>
            <a:headEnd/>
            <a:tailEnd/>
          </a:ln>
        </p:spPr>
      </p:pic>
      <p:sp>
        <p:nvSpPr>
          <p:cNvPr id="5125" name="TextBox 4"/>
          <p:cNvSpPr txBox="1">
            <a:spLocks noChangeArrowheads="1"/>
          </p:cNvSpPr>
          <p:nvPr/>
        </p:nvSpPr>
        <p:spPr bwMode="auto">
          <a:xfrm>
            <a:off x="5572125" y="6072188"/>
            <a:ext cx="1204913" cy="523875"/>
          </a:xfrm>
          <a:prstGeom prst="rect">
            <a:avLst/>
          </a:prstGeom>
          <a:noFill/>
          <a:ln w="9525">
            <a:noFill/>
            <a:miter lim="800000"/>
            <a:headEnd/>
            <a:tailEnd/>
          </a:ln>
        </p:spPr>
        <p:txBody>
          <a:bodyPr wrap="none">
            <a:spAutoFit/>
          </a:bodyPr>
          <a:lstStyle/>
          <a:p>
            <a:r>
              <a:rPr lang="ru-RU" sz="2800" b="1">
                <a:solidFill>
                  <a:srgbClr val="7030A0"/>
                </a:solidFill>
                <a:latin typeface="Calibri" pitchFamily="34" charset="0"/>
              </a:rPr>
              <a:t>лотос</a:t>
            </a: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nodeType="withEffect">
                                  <p:stCondLst>
                                    <p:cond delay="0"/>
                                  </p:stCondLst>
                                  <p:childTnLst>
                                    <p:set>
                                      <p:cBhvr>
                                        <p:cTn id="6" dur="1" fill="hold">
                                          <p:stCondLst>
                                            <p:cond delay="0"/>
                                          </p:stCondLst>
                                        </p:cTn>
                                        <p:tgtEl>
                                          <p:spTgt spid="23554"/>
                                        </p:tgtEl>
                                        <p:attrNameLst>
                                          <p:attrName>style.visibility</p:attrName>
                                        </p:attrNameLst>
                                      </p:cBhvr>
                                      <p:to>
                                        <p:strVal val="visible"/>
                                      </p:to>
                                    </p:set>
                                    <p:anim calcmode="lin" valueType="num">
                                      <p:cBhvr>
                                        <p:cTn id="7" dur="1000" fill="hold"/>
                                        <p:tgtEl>
                                          <p:spTgt spid="23554"/>
                                        </p:tgtEl>
                                        <p:attrNameLst>
                                          <p:attrName>ppt_x</p:attrName>
                                        </p:attrNameLst>
                                      </p:cBhvr>
                                      <p:tavLst>
                                        <p:tav tm="0">
                                          <p:val>
                                            <p:strVal val="#ppt_x-.2"/>
                                          </p:val>
                                        </p:tav>
                                        <p:tav tm="100000">
                                          <p:val>
                                            <p:strVal val="#ppt_x"/>
                                          </p:val>
                                        </p:tav>
                                      </p:tavLst>
                                    </p:anim>
                                    <p:anim calcmode="lin" valueType="num">
                                      <p:cBhvr>
                                        <p:cTn id="8" dur="1000" fill="hold"/>
                                        <p:tgtEl>
                                          <p:spTgt spid="23554"/>
                                        </p:tgtEl>
                                        <p:attrNameLst>
                                          <p:attrName>ppt_y</p:attrName>
                                        </p:attrNameLst>
                                      </p:cBhvr>
                                      <p:tavLst>
                                        <p:tav tm="0">
                                          <p:val>
                                            <p:strVal val="#ppt_y"/>
                                          </p:val>
                                        </p:tav>
                                        <p:tav tm="100000">
                                          <p:val>
                                            <p:strVal val="#ppt_y"/>
                                          </p:val>
                                        </p:tav>
                                      </p:tavLst>
                                    </p:anim>
                                    <p:animEffect transition="in" filter="wipe(right)" prLst="gradientSize: 0.1">
                                      <p:cBhvr>
                                        <p:cTn id="9" dur="1000"/>
                                        <p:tgtEl>
                                          <p:spTgt spid="23554"/>
                                        </p:tgtEl>
                                      </p:cBhvr>
                                    </p:animEffect>
                                  </p:childTnLst>
                                </p:cTn>
                              </p:par>
                              <p:par>
                                <p:cTn id="10" presetID="29" presetClass="entr" presetSubtype="0"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1000" fill="hold"/>
                                        <p:tgtEl>
                                          <p:spTgt spid="2"/>
                                        </p:tgtEl>
                                        <p:attrNameLst>
                                          <p:attrName>ppt_x</p:attrName>
                                        </p:attrNameLst>
                                      </p:cBhvr>
                                      <p:tavLst>
                                        <p:tav tm="0">
                                          <p:val>
                                            <p:strVal val="#ppt_x-.2"/>
                                          </p:val>
                                        </p:tav>
                                        <p:tav tm="100000">
                                          <p:val>
                                            <p:strVal val="#ppt_x"/>
                                          </p:val>
                                        </p:tav>
                                      </p:tavLst>
                                    </p:anim>
                                    <p:anim calcmode="lin" valueType="num">
                                      <p:cBhvr>
                                        <p:cTn id="13"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14"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extBox 1"/>
          <p:cNvSpPr txBox="1">
            <a:spLocks noChangeArrowheads="1"/>
          </p:cNvSpPr>
          <p:nvPr/>
        </p:nvSpPr>
        <p:spPr bwMode="auto">
          <a:xfrm>
            <a:off x="285750" y="1428750"/>
            <a:ext cx="3429000" cy="3786188"/>
          </a:xfrm>
          <a:prstGeom prst="rect">
            <a:avLst/>
          </a:prstGeom>
          <a:noFill/>
          <a:ln w="9525">
            <a:noFill/>
            <a:miter lim="800000"/>
            <a:headEnd/>
            <a:tailEnd/>
          </a:ln>
        </p:spPr>
        <p:txBody>
          <a:bodyPr>
            <a:spAutoFit/>
          </a:bodyPr>
          <a:lstStyle/>
          <a:p>
            <a:pPr algn="ctr"/>
            <a:r>
              <a:rPr lang="ru-RU" sz="2400" b="1">
                <a:solidFill>
                  <a:srgbClr val="7030A0"/>
                </a:solidFill>
                <a:latin typeface="Calibri" pitchFamily="34" charset="0"/>
              </a:rPr>
              <a:t>   Плоды кокосовой пальмы путешествуют по тропичес-</a:t>
            </a:r>
          </a:p>
          <a:p>
            <a:pPr algn="ctr"/>
            <a:r>
              <a:rPr lang="ru-RU" sz="2400" b="1">
                <a:solidFill>
                  <a:srgbClr val="7030A0"/>
                </a:solidFill>
              </a:rPr>
              <a:t> </a:t>
            </a:r>
            <a:r>
              <a:rPr lang="ru-RU" sz="2400" b="1">
                <a:solidFill>
                  <a:srgbClr val="7030A0"/>
                </a:solidFill>
                <a:latin typeface="Calibri" pitchFamily="34" charset="0"/>
              </a:rPr>
              <a:t>ким морям. Если морские волны прибьют  их к берегу и</a:t>
            </a:r>
          </a:p>
          <a:p>
            <a:pPr algn="ctr"/>
            <a:r>
              <a:rPr lang="ru-RU" sz="2400" b="1">
                <a:solidFill>
                  <a:srgbClr val="7030A0"/>
                </a:solidFill>
                <a:latin typeface="Calibri" pitchFamily="34" charset="0"/>
              </a:rPr>
              <a:t> плоды попадут на песок, то из них могут развиться</a:t>
            </a:r>
          </a:p>
          <a:p>
            <a:pPr algn="ctr"/>
            <a:r>
              <a:rPr lang="ru-RU" sz="2400" b="1">
                <a:solidFill>
                  <a:srgbClr val="7030A0"/>
                </a:solidFill>
                <a:latin typeface="Calibri" pitchFamily="34" charset="0"/>
              </a:rPr>
              <a:t> кокосовые пальмы.</a:t>
            </a:r>
          </a:p>
        </p:txBody>
      </p:sp>
      <p:pic>
        <p:nvPicPr>
          <p:cNvPr id="6147" name="Picture 5" descr="D:\клипарты\еда раст\косовая пальма.png"/>
          <p:cNvPicPr>
            <a:picLocks noChangeAspect="1" noChangeArrowheads="1"/>
          </p:cNvPicPr>
          <p:nvPr/>
        </p:nvPicPr>
        <p:blipFill>
          <a:blip r:embed="rId2"/>
          <a:srcRect/>
          <a:stretch>
            <a:fillRect/>
          </a:stretch>
        </p:blipFill>
        <p:spPr bwMode="auto">
          <a:xfrm>
            <a:off x="3929063" y="214313"/>
            <a:ext cx="4286250" cy="6272212"/>
          </a:xfrm>
          <a:prstGeom prst="rect">
            <a:avLst/>
          </a:prstGeom>
          <a:noFill/>
          <a:ln w="9525">
            <a:noFill/>
            <a:miter lim="800000"/>
            <a:headEnd/>
            <a:tailEnd/>
          </a:ln>
        </p:spPr>
      </p:pic>
    </p:spTree>
  </p:cSld>
  <p:clrMapOvr>
    <a:masterClrMapping/>
  </p:clrMapOvr>
  <p:transition>
    <p:dissolv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85786" y="357166"/>
            <a:ext cx="7781361" cy="1569660"/>
          </a:xfrm>
          <a:prstGeom prst="rect">
            <a:avLst/>
          </a:prstGeom>
          <a:noFill/>
        </p:spPr>
        <p:txBody>
          <a:bodyPr wrap="none">
            <a:spAutoFit/>
          </a:bodyPr>
          <a:lstStyle/>
          <a:p>
            <a:pPr algn="ctr" fontAlgn="auto">
              <a:spcBef>
                <a:spcPts val="0"/>
              </a:spcBef>
              <a:spcAft>
                <a:spcPts val="0"/>
              </a:spcAft>
              <a:defRPr/>
            </a:pPr>
            <a:r>
              <a:rPr lang="ru-RU" sz="48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mn-lt"/>
                <a:cs typeface="+mn-cs"/>
              </a:rPr>
              <a:t>Распространяются </a:t>
            </a:r>
          </a:p>
          <a:p>
            <a:pPr algn="ctr" fontAlgn="auto">
              <a:spcBef>
                <a:spcPts val="0"/>
              </a:spcBef>
              <a:spcAft>
                <a:spcPts val="0"/>
              </a:spcAft>
              <a:defRPr/>
            </a:pPr>
            <a:r>
              <a:rPr lang="ru-RU" sz="48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mn-lt"/>
                <a:cs typeface="+mn-cs"/>
              </a:rPr>
              <a:t>животными и человеком</a:t>
            </a:r>
          </a:p>
        </p:txBody>
      </p:sp>
      <p:pic>
        <p:nvPicPr>
          <p:cNvPr id="33795" name="Picture 2" descr="C:\Users\Helen\Desktop\Новая папка\0_1b2c4_6314a576_L.jpg"/>
          <p:cNvPicPr>
            <a:picLocks noChangeAspect="1" noChangeArrowheads="1"/>
          </p:cNvPicPr>
          <p:nvPr/>
        </p:nvPicPr>
        <p:blipFill>
          <a:blip r:embed="rId2"/>
          <a:srcRect/>
          <a:stretch>
            <a:fillRect/>
          </a:stretch>
        </p:blipFill>
        <p:spPr bwMode="auto">
          <a:xfrm>
            <a:off x="1639888" y="1993900"/>
            <a:ext cx="6010275" cy="4546600"/>
          </a:xfrm>
          <a:prstGeom prst="rect">
            <a:avLst/>
          </a:prstGeom>
          <a:noFill/>
          <a:ln w="9525">
            <a:noFill/>
            <a:miter lim="800000"/>
            <a:headEnd/>
            <a:tailEnd/>
          </a:ln>
        </p:spPr>
      </p:pic>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par>
                                <p:cTn id="10" presetID="7" presetClass="entr" presetSubtype="4" fill="hold" nodeType="withEffect">
                                  <p:stCondLst>
                                    <p:cond delay="0"/>
                                  </p:stCondLst>
                                  <p:childTnLst>
                                    <p:set>
                                      <p:cBhvr>
                                        <p:cTn id="11" dur="1" fill="hold">
                                          <p:stCondLst>
                                            <p:cond delay="0"/>
                                          </p:stCondLst>
                                        </p:cTn>
                                        <p:tgtEl>
                                          <p:spTgt spid="33795"/>
                                        </p:tgtEl>
                                        <p:attrNameLst>
                                          <p:attrName>style.visibility</p:attrName>
                                        </p:attrNameLst>
                                      </p:cBhvr>
                                      <p:to>
                                        <p:strVal val="visible"/>
                                      </p:to>
                                    </p:set>
                                    <p:anim calcmode="lin" valueType="num">
                                      <p:cBhvr additive="base">
                                        <p:cTn id="12" dur="500" fill="hold"/>
                                        <p:tgtEl>
                                          <p:spTgt spid="33795"/>
                                        </p:tgtEl>
                                        <p:attrNameLst>
                                          <p:attrName>ppt_x</p:attrName>
                                        </p:attrNameLst>
                                      </p:cBhvr>
                                      <p:tavLst>
                                        <p:tav tm="0">
                                          <p:val>
                                            <p:strVal val="#ppt_x"/>
                                          </p:val>
                                        </p:tav>
                                        <p:tav tm="100000">
                                          <p:val>
                                            <p:strVal val="#ppt_x"/>
                                          </p:val>
                                        </p:tav>
                                      </p:tavLst>
                                    </p:anim>
                                    <p:anim calcmode="lin" valueType="num">
                                      <p:cBhvr additive="base">
                                        <p:cTn id="13" dur="500" fill="hold"/>
                                        <p:tgtEl>
                                          <p:spTgt spid="3379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1"/>
          <p:cNvSpPr>
            <a:spLocks noChangeArrowheads="1"/>
          </p:cNvSpPr>
          <p:nvPr/>
        </p:nvSpPr>
        <p:spPr bwMode="auto">
          <a:xfrm>
            <a:off x="5786438" y="357188"/>
            <a:ext cx="2857500" cy="4894262"/>
          </a:xfrm>
          <a:prstGeom prst="rect">
            <a:avLst/>
          </a:prstGeom>
          <a:noFill/>
          <a:ln w="9525">
            <a:noFill/>
            <a:miter lim="800000"/>
            <a:headEnd/>
            <a:tailEnd/>
          </a:ln>
        </p:spPr>
        <p:txBody>
          <a:bodyPr anchor="ctr">
            <a:spAutoFit/>
          </a:bodyPr>
          <a:lstStyle/>
          <a:p>
            <a:pPr algn="ctr" eaLnBrk="0" hangingPunct="0"/>
            <a:r>
              <a:rPr lang="ru-RU" sz="2400" b="1">
                <a:solidFill>
                  <a:srgbClr val="7030A0"/>
                </a:solidFill>
                <a:latin typeface="Calibri" pitchFamily="34" charset="0"/>
                <a:cs typeface="Times New Roman" pitchFamily="18" charset="0"/>
              </a:rPr>
              <a:t>     Распространению плодов и семян способствуют животные (белки, бурундуки) заготавливающие их про запас. Несъеденные или потерянные семена при благоприятных условиях нередко прорастают. </a:t>
            </a:r>
            <a:endParaRPr lang="ru-RU" sz="2400" b="1">
              <a:solidFill>
                <a:srgbClr val="7030A0"/>
              </a:solidFill>
              <a:latin typeface="Calibri" pitchFamily="34" charset="0"/>
            </a:endParaRPr>
          </a:p>
        </p:txBody>
      </p:sp>
      <p:pic>
        <p:nvPicPr>
          <p:cNvPr id="57346" name="Picture 2" descr="C:\Users\Helen\Desktop\Новая папка\0_1f23d_1afb35ae_L.jpg"/>
          <p:cNvPicPr>
            <a:picLocks noChangeAspect="1" noChangeArrowheads="1"/>
          </p:cNvPicPr>
          <p:nvPr/>
        </p:nvPicPr>
        <p:blipFill>
          <a:blip r:embed="rId2"/>
          <a:srcRect l="4411" t="4732" r="2940" b="4179"/>
          <a:stretch>
            <a:fillRect/>
          </a:stretch>
        </p:blipFill>
        <p:spPr bwMode="auto">
          <a:xfrm>
            <a:off x="714375" y="642938"/>
            <a:ext cx="4500563" cy="5500687"/>
          </a:xfrm>
          <a:prstGeom prst="rect">
            <a:avLst/>
          </a:prstGeom>
          <a:noFill/>
          <a:ln w="9525">
            <a:noFill/>
            <a:miter lim="800000"/>
            <a:headEnd/>
            <a:tailEnd/>
          </a:ln>
        </p:spPr>
      </p:pic>
      <p:sp>
        <p:nvSpPr>
          <p:cNvPr id="11268" name="TextBox 4"/>
          <p:cNvSpPr txBox="1">
            <a:spLocks noChangeArrowheads="1"/>
          </p:cNvSpPr>
          <p:nvPr/>
        </p:nvSpPr>
        <p:spPr bwMode="auto">
          <a:xfrm>
            <a:off x="1357313" y="6143625"/>
            <a:ext cx="1214437" cy="523875"/>
          </a:xfrm>
          <a:prstGeom prst="rect">
            <a:avLst/>
          </a:prstGeom>
          <a:noFill/>
          <a:ln w="9525">
            <a:noFill/>
            <a:miter lim="800000"/>
            <a:headEnd/>
            <a:tailEnd/>
          </a:ln>
        </p:spPr>
        <p:txBody>
          <a:bodyPr wrap="none">
            <a:spAutoFit/>
          </a:bodyPr>
          <a:lstStyle/>
          <a:p>
            <a:r>
              <a:rPr lang="ru-RU" sz="2800" b="1">
                <a:solidFill>
                  <a:srgbClr val="7030A0"/>
                </a:solidFill>
                <a:latin typeface="Calibri" pitchFamily="34" charset="0"/>
              </a:rPr>
              <a:t>белка</a:t>
            </a: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nodeType="withEffect">
                                  <p:stCondLst>
                                    <p:cond delay="0"/>
                                  </p:stCondLst>
                                  <p:childTnLst>
                                    <p:set>
                                      <p:cBhvr>
                                        <p:cTn id="6" dur="1" fill="hold">
                                          <p:stCondLst>
                                            <p:cond delay="0"/>
                                          </p:stCondLst>
                                        </p:cTn>
                                        <p:tgtEl>
                                          <p:spTgt spid="57346"/>
                                        </p:tgtEl>
                                        <p:attrNameLst>
                                          <p:attrName>style.visibility</p:attrName>
                                        </p:attrNameLst>
                                      </p:cBhvr>
                                      <p:to>
                                        <p:strVal val="visible"/>
                                      </p:to>
                                    </p:set>
                                    <p:anim calcmode="lin" valueType="num">
                                      <p:cBhvr>
                                        <p:cTn id="7" dur="1000" fill="hold"/>
                                        <p:tgtEl>
                                          <p:spTgt spid="57346"/>
                                        </p:tgtEl>
                                        <p:attrNameLst>
                                          <p:attrName>ppt_x</p:attrName>
                                        </p:attrNameLst>
                                      </p:cBhvr>
                                      <p:tavLst>
                                        <p:tav tm="0">
                                          <p:val>
                                            <p:strVal val="#ppt_x-.2"/>
                                          </p:val>
                                        </p:tav>
                                        <p:tav tm="100000">
                                          <p:val>
                                            <p:strVal val="#ppt_x"/>
                                          </p:val>
                                        </p:tav>
                                      </p:tavLst>
                                    </p:anim>
                                    <p:anim calcmode="lin" valueType="num">
                                      <p:cBhvr>
                                        <p:cTn id="8" dur="1000" fill="hold"/>
                                        <p:tgtEl>
                                          <p:spTgt spid="57346"/>
                                        </p:tgtEl>
                                        <p:attrNameLst>
                                          <p:attrName>ppt_y</p:attrName>
                                        </p:attrNameLst>
                                      </p:cBhvr>
                                      <p:tavLst>
                                        <p:tav tm="0">
                                          <p:val>
                                            <p:strVal val="#ppt_y"/>
                                          </p:val>
                                        </p:tav>
                                        <p:tav tm="100000">
                                          <p:val>
                                            <p:strVal val="#ppt_y"/>
                                          </p:val>
                                        </p:tav>
                                      </p:tavLst>
                                    </p:anim>
                                    <p:animEffect transition="in" filter="wipe(right)" prLst="gradientSize: 0.1">
                                      <p:cBhvr>
                                        <p:cTn id="9" dur="1000"/>
                                        <p:tgtEl>
                                          <p:spTgt spid="573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4"/>
          <p:cNvSpPr>
            <a:spLocks noChangeArrowheads="1"/>
          </p:cNvSpPr>
          <p:nvPr/>
        </p:nvSpPr>
        <p:spPr bwMode="auto">
          <a:xfrm>
            <a:off x="0" y="638175"/>
            <a:ext cx="9144000" cy="0"/>
          </a:xfrm>
          <a:prstGeom prst="rect">
            <a:avLst/>
          </a:prstGeom>
          <a:noFill/>
          <a:ln w="9525">
            <a:noFill/>
            <a:miter lim="800000"/>
            <a:headEnd/>
            <a:tailEnd/>
          </a:ln>
        </p:spPr>
        <p:txBody>
          <a:bodyPr wrap="none" anchor="ctr">
            <a:spAutoFit/>
          </a:bodyPr>
          <a:lstStyle/>
          <a:p>
            <a:endParaRPr lang="ru-RU">
              <a:latin typeface="Calibri" pitchFamily="34" charset="0"/>
            </a:endParaRPr>
          </a:p>
        </p:txBody>
      </p:sp>
      <p:sp>
        <p:nvSpPr>
          <p:cNvPr id="9219" name="Rectangle 5"/>
          <p:cNvSpPr>
            <a:spLocks noChangeArrowheads="1"/>
          </p:cNvSpPr>
          <p:nvPr/>
        </p:nvSpPr>
        <p:spPr bwMode="auto">
          <a:xfrm flipV="1">
            <a:off x="1143000" y="819150"/>
            <a:ext cx="8001000" cy="276225"/>
          </a:xfrm>
          <a:prstGeom prst="rect">
            <a:avLst/>
          </a:prstGeom>
          <a:noFill/>
          <a:ln w="9525">
            <a:noFill/>
            <a:miter lim="800000"/>
            <a:headEnd/>
            <a:tailEnd/>
          </a:ln>
        </p:spPr>
        <p:txBody>
          <a:bodyPr anchor="ctr">
            <a:spAutoFit/>
          </a:bodyPr>
          <a:lstStyle/>
          <a:p>
            <a:pPr algn="just" eaLnBrk="0" hangingPunct="0"/>
            <a:r>
              <a:rPr lang="ru-RU" sz="1200">
                <a:latin typeface="Calibri" pitchFamily="34" charset="0"/>
                <a:cs typeface="Times New Roman" pitchFamily="18" charset="0"/>
              </a:rPr>
              <a:t>. </a:t>
            </a:r>
            <a:endParaRPr lang="ru-RU">
              <a:latin typeface="Calibri" pitchFamily="34" charset="0"/>
            </a:endParaRPr>
          </a:p>
        </p:txBody>
      </p:sp>
      <p:sp>
        <p:nvSpPr>
          <p:cNvPr id="9220" name="Rectangle 6"/>
          <p:cNvSpPr>
            <a:spLocks noChangeArrowheads="1"/>
          </p:cNvSpPr>
          <p:nvPr/>
        </p:nvSpPr>
        <p:spPr bwMode="auto">
          <a:xfrm>
            <a:off x="214313" y="0"/>
            <a:ext cx="8929687" cy="3046413"/>
          </a:xfrm>
          <a:prstGeom prst="rect">
            <a:avLst/>
          </a:prstGeom>
          <a:noFill/>
          <a:ln w="9525">
            <a:noFill/>
            <a:miter lim="800000"/>
            <a:headEnd/>
            <a:tailEnd/>
          </a:ln>
        </p:spPr>
        <p:txBody>
          <a:bodyPr anchor="ctr">
            <a:spAutoFit/>
          </a:bodyPr>
          <a:lstStyle/>
          <a:p>
            <a:pPr eaLnBrk="0" hangingPunct="0"/>
            <a:r>
              <a:rPr lang="ru-RU" sz="2400" b="1">
                <a:solidFill>
                  <a:srgbClr val="7030A0"/>
                </a:solidFill>
                <a:latin typeface="Calibri" pitchFamily="34" charset="0"/>
                <a:cs typeface="Times New Roman" pitchFamily="18" charset="0"/>
              </a:rPr>
              <a:t>        Семена, заключенные в сочных плодах, распространяются животными, поедающими эти плоды. Яркие, вкусные плоды черемухи, малины, калины привлекают многих птиц . Поедая плод вместе с мякотью они проглатывают и семена. Мякоть в желудке и кишечнике переваривается, а защищенные плотной кожурой семена проходят непереваренными  и выбрасываются где-нибудь вместе с пометом. Так семена оказываются высеянными и притом вместе с удобрениями.</a:t>
            </a:r>
            <a:endParaRPr lang="ru-RU" sz="2400" b="1">
              <a:solidFill>
                <a:srgbClr val="7030A0"/>
              </a:solidFill>
              <a:latin typeface="Calibri" pitchFamily="34" charset="0"/>
            </a:endParaRPr>
          </a:p>
        </p:txBody>
      </p:sp>
      <p:pic>
        <p:nvPicPr>
          <p:cNvPr id="56327" name="Picture 7" descr="C:\Users\Helen\Desktop\Новая папка\0_1fecb_71715338_L.jpg"/>
          <p:cNvPicPr>
            <a:picLocks noChangeAspect="1" noChangeArrowheads="1"/>
          </p:cNvPicPr>
          <p:nvPr/>
        </p:nvPicPr>
        <p:blipFill>
          <a:blip r:embed="rId2"/>
          <a:srcRect/>
          <a:stretch>
            <a:fillRect/>
          </a:stretch>
        </p:blipFill>
        <p:spPr bwMode="auto">
          <a:xfrm>
            <a:off x="571500" y="3000375"/>
            <a:ext cx="6135688" cy="3714750"/>
          </a:xfrm>
          <a:prstGeom prst="rect">
            <a:avLst/>
          </a:prstGeom>
          <a:noFill/>
          <a:ln w="9525">
            <a:noFill/>
            <a:miter lim="800000"/>
            <a:headEnd/>
            <a:tailEnd/>
          </a:ln>
        </p:spPr>
      </p:pic>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nodeType="withEffect">
                                  <p:stCondLst>
                                    <p:cond delay="0"/>
                                  </p:stCondLst>
                                  <p:childTnLst>
                                    <p:set>
                                      <p:cBhvr>
                                        <p:cTn id="6" dur="1" fill="hold">
                                          <p:stCondLst>
                                            <p:cond delay="0"/>
                                          </p:stCondLst>
                                        </p:cTn>
                                        <p:tgtEl>
                                          <p:spTgt spid="56327"/>
                                        </p:tgtEl>
                                        <p:attrNameLst>
                                          <p:attrName>style.visibility</p:attrName>
                                        </p:attrNameLst>
                                      </p:cBhvr>
                                      <p:to>
                                        <p:strVal val="visible"/>
                                      </p:to>
                                    </p:set>
                                    <p:anim calcmode="lin" valueType="num">
                                      <p:cBhvr>
                                        <p:cTn id="7" dur="1000" fill="hold"/>
                                        <p:tgtEl>
                                          <p:spTgt spid="56327"/>
                                        </p:tgtEl>
                                        <p:attrNameLst>
                                          <p:attrName>ppt_x</p:attrName>
                                        </p:attrNameLst>
                                      </p:cBhvr>
                                      <p:tavLst>
                                        <p:tav tm="0">
                                          <p:val>
                                            <p:strVal val="#ppt_x-.2"/>
                                          </p:val>
                                        </p:tav>
                                        <p:tav tm="100000">
                                          <p:val>
                                            <p:strVal val="#ppt_x"/>
                                          </p:val>
                                        </p:tav>
                                      </p:tavLst>
                                    </p:anim>
                                    <p:anim calcmode="lin" valueType="num">
                                      <p:cBhvr>
                                        <p:cTn id="8" dur="1000" fill="hold"/>
                                        <p:tgtEl>
                                          <p:spTgt spid="56327"/>
                                        </p:tgtEl>
                                        <p:attrNameLst>
                                          <p:attrName>ppt_y</p:attrName>
                                        </p:attrNameLst>
                                      </p:cBhvr>
                                      <p:tavLst>
                                        <p:tav tm="0">
                                          <p:val>
                                            <p:strVal val="#ppt_y"/>
                                          </p:val>
                                        </p:tav>
                                        <p:tav tm="100000">
                                          <p:val>
                                            <p:strVal val="#ppt_y"/>
                                          </p:val>
                                        </p:tav>
                                      </p:tavLst>
                                    </p:anim>
                                    <p:animEffect transition="in" filter="wipe(right)" prLst="gradientSize: 0.1">
                                      <p:cBhvr>
                                        <p:cTn id="9" dur="1000"/>
                                        <p:tgtEl>
                                          <p:spTgt spid="563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1"/>
          <p:cNvSpPr>
            <a:spLocks noChangeArrowheads="1"/>
          </p:cNvSpPr>
          <p:nvPr/>
        </p:nvSpPr>
        <p:spPr bwMode="auto">
          <a:xfrm>
            <a:off x="285750" y="1571625"/>
            <a:ext cx="8429625" cy="1938338"/>
          </a:xfrm>
          <a:prstGeom prst="rect">
            <a:avLst/>
          </a:prstGeom>
          <a:noFill/>
          <a:ln w="9525">
            <a:noFill/>
            <a:miter lim="800000"/>
            <a:headEnd/>
            <a:tailEnd/>
          </a:ln>
        </p:spPr>
        <p:txBody>
          <a:bodyPr anchor="ctr">
            <a:spAutoFit/>
          </a:bodyPr>
          <a:lstStyle/>
          <a:p>
            <a:pPr algn="just" eaLnBrk="0" hangingPunct="0"/>
            <a:r>
              <a:rPr lang="ru-RU" sz="2400" b="1">
                <a:solidFill>
                  <a:srgbClr val="7030A0"/>
                </a:solidFill>
                <a:latin typeface="Calibri" pitchFamily="34" charset="0"/>
                <a:cs typeface="Times New Roman" pitchFamily="18" charset="0"/>
              </a:rPr>
              <a:t>    В природе встречается немало растений, которые могут сами рассеивать свои семена. При созревании их плоды раскрываются и семена разлетаются в разные стороны. Таким способом происходит распространение семян у фиалки, недотроги, акации.</a:t>
            </a:r>
            <a:endParaRPr lang="ru-RU" sz="2400" b="1">
              <a:solidFill>
                <a:srgbClr val="7030A0"/>
              </a:solidFill>
              <a:latin typeface="Calibri" pitchFamily="34" charset="0"/>
            </a:endParaRPr>
          </a:p>
        </p:txBody>
      </p:sp>
      <p:sp>
        <p:nvSpPr>
          <p:cNvPr id="3" name="Прямоугольник 2"/>
          <p:cNvSpPr/>
          <p:nvPr/>
        </p:nvSpPr>
        <p:spPr>
          <a:xfrm>
            <a:off x="2000232" y="0"/>
            <a:ext cx="5563446" cy="1569660"/>
          </a:xfrm>
          <a:prstGeom prst="rect">
            <a:avLst/>
          </a:prstGeom>
          <a:noFill/>
        </p:spPr>
        <p:txBody>
          <a:bodyPr wrap="none">
            <a:spAutoFit/>
          </a:bodyPr>
          <a:lstStyle/>
          <a:p>
            <a:pPr algn="ctr" fontAlgn="auto">
              <a:spcBef>
                <a:spcPts val="0"/>
              </a:spcBef>
              <a:spcAft>
                <a:spcPts val="0"/>
              </a:spcAft>
              <a:defRPr/>
            </a:pPr>
            <a:r>
              <a:rPr lang="ru-RU" sz="48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mn-lt"/>
                <a:cs typeface="+mn-cs"/>
              </a:rPr>
              <a:t>Распространяют </a:t>
            </a:r>
          </a:p>
          <a:p>
            <a:pPr algn="ctr" fontAlgn="auto">
              <a:spcBef>
                <a:spcPts val="0"/>
              </a:spcBef>
              <a:spcAft>
                <a:spcPts val="0"/>
              </a:spcAft>
              <a:defRPr/>
            </a:pPr>
            <a:r>
              <a:rPr lang="ru-RU" sz="48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mn-lt"/>
                <a:cs typeface="+mn-cs"/>
              </a:rPr>
              <a:t>свои плоды сами</a:t>
            </a:r>
          </a:p>
        </p:txBody>
      </p:sp>
      <p:pic>
        <p:nvPicPr>
          <p:cNvPr id="60419" name="Picture 3" descr="C:\Users\Helen\Desktop\Новая папка\0_ef8b_4209b67d_L.jpg"/>
          <p:cNvPicPr>
            <a:picLocks noChangeAspect="1" noChangeArrowheads="1"/>
          </p:cNvPicPr>
          <p:nvPr/>
        </p:nvPicPr>
        <p:blipFill>
          <a:blip r:embed="rId2"/>
          <a:srcRect/>
          <a:stretch>
            <a:fillRect/>
          </a:stretch>
        </p:blipFill>
        <p:spPr bwMode="auto">
          <a:xfrm>
            <a:off x="2571750" y="3714750"/>
            <a:ext cx="3357563" cy="2571750"/>
          </a:xfrm>
          <a:prstGeom prst="rect">
            <a:avLst/>
          </a:prstGeom>
          <a:noFill/>
          <a:ln w="9525">
            <a:noFill/>
            <a:miter lim="800000"/>
            <a:headEnd/>
            <a:tailEnd/>
          </a:ln>
        </p:spPr>
      </p:pic>
      <p:sp>
        <p:nvSpPr>
          <p:cNvPr id="12293" name="TextBox 5"/>
          <p:cNvSpPr txBox="1">
            <a:spLocks noChangeArrowheads="1"/>
          </p:cNvSpPr>
          <p:nvPr/>
        </p:nvSpPr>
        <p:spPr bwMode="auto">
          <a:xfrm>
            <a:off x="6643688" y="5929313"/>
            <a:ext cx="1417637" cy="523875"/>
          </a:xfrm>
          <a:prstGeom prst="rect">
            <a:avLst/>
          </a:prstGeom>
          <a:noFill/>
          <a:ln w="9525">
            <a:noFill/>
            <a:miter lim="800000"/>
            <a:headEnd/>
            <a:tailEnd/>
          </a:ln>
        </p:spPr>
        <p:txBody>
          <a:bodyPr wrap="none">
            <a:spAutoFit/>
          </a:bodyPr>
          <a:lstStyle/>
          <a:p>
            <a:r>
              <a:rPr lang="ru-RU" sz="2800" b="1">
                <a:solidFill>
                  <a:srgbClr val="7030A0"/>
                </a:solidFill>
                <a:latin typeface="Calibri" pitchFamily="34" charset="0"/>
              </a:rPr>
              <a:t>акация</a:t>
            </a: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60419"/>
                                        </p:tgtEl>
                                        <p:attrNameLst>
                                          <p:attrName>style.visibility</p:attrName>
                                        </p:attrNameLst>
                                      </p:cBhvr>
                                      <p:to>
                                        <p:strVal val="visible"/>
                                      </p:to>
                                    </p:set>
                                    <p:animEffect transition="in" filter="fade">
                                      <p:cBhvr>
                                        <p:cTn id="7" dur="1000"/>
                                        <p:tgtEl>
                                          <p:spTgt spid="60419"/>
                                        </p:tgtEl>
                                      </p:cBhvr>
                                    </p:animEffect>
                                    <p:anim calcmode="lin" valueType="num">
                                      <p:cBhvr>
                                        <p:cTn id="8" dur="1000" fill="hold"/>
                                        <p:tgtEl>
                                          <p:spTgt spid="60419"/>
                                        </p:tgtEl>
                                        <p:attrNameLst>
                                          <p:attrName>ppt_x</p:attrName>
                                        </p:attrNameLst>
                                      </p:cBhvr>
                                      <p:tavLst>
                                        <p:tav tm="0">
                                          <p:val>
                                            <p:strVal val="#ppt_x"/>
                                          </p:val>
                                        </p:tav>
                                        <p:tav tm="100000">
                                          <p:val>
                                            <p:strVal val="#ppt_x"/>
                                          </p:val>
                                        </p:tav>
                                      </p:tavLst>
                                    </p:anim>
                                    <p:anim calcmode="lin" valueType="num">
                                      <p:cBhvr>
                                        <p:cTn id="9" dur="1000" fill="hold"/>
                                        <p:tgtEl>
                                          <p:spTgt spid="60419"/>
                                        </p:tgtEl>
                                        <p:attrNameLst>
                                          <p:attrName>ppt_y</p:attrName>
                                        </p:attrNameLst>
                                      </p:cBhvr>
                                      <p:tavLst>
                                        <p:tav tm="0">
                                          <p:val>
                                            <p:strVal val="#ppt_y-.1"/>
                                          </p:val>
                                        </p:tav>
                                        <p:tav tm="100000">
                                          <p:val>
                                            <p:strVal val="#ppt_y"/>
                                          </p:val>
                                        </p:tav>
                                      </p:tavLst>
                                    </p:anim>
                                  </p:childTnLst>
                                </p:cTn>
                              </p:par>
                              <p:par>
                                <p:cTn id="10" presetID="29" presetClass="entr" presetSubtype="0"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1000" fill="hold"/>
                                        <p:tgtEl>
                                          <p:spTgt spid="3"/>
                                        </p:tgtEl>
                                        <p:attrNameLst>
                                          <p:attrName>ppt_x</p:attrName>
                                        </p:attrNameLst>
                                      </p:cBhvr>
                                      <p:tavLst>
                                        <p:tav tm="0">
                                          <p:val>
                                            <p:strVal val="#ppt_x-.2"/>
                                          </p:val>
                                        </p:tav>
                                        <p:tav tm="100000">
                                          <p:val>
                                            <p:strVal val="#ppt_x"/>
                                          </p:val>
                                        </p:tav>
                                      </p:tavLst>
                                    </p:anim>
                                    <p:anim calcmode="lin" valueType="num">
                                      <p:cBhvr>
                                        <p:cTn id="13" dur="1000" fill="hold"/>
                                        <p:tgtEl>
                                          <p:spTgt spid="3"/>
                                        </p:tgtEl>
                                        <p:attrNameLst>
                                          <p:attrName>ppt_y</p:attrName>
                                        </p:attrNameLst>
                                      </p:cBhvr>
                                      <p:tavLst>
                                        <p:tav tm="0">
                                          <p:val>
                                            <p:strVal val="#ppt_y"/>
                                          </p:val>
                                        </p:tav>
                                        <p:tav tm="100000">
                                          <p:val>
                                            <p:strVal val="#ppt_y"/>
                                          </p:val>
                                        </p:tav>
                                      </p:tavLst>
                                    </p:anim>
                                    <p:animEffect transition="in" filter="wipe(right)" prLst="gradientSize: 0.1">
                                      <p:cBhvr>
                                        <p:cTn id="14"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Picture 2" descr="C:\Users\Helen\Desktop\Новая папка\Foto3019.jpg"/>
          <p:cNvPicPr>
            <a:picLocks noChangeAspect="1" noChangeArrowheads="1"/>
          </p:cNvPicPr>
          <p:nvPr/>
        </p:nvPicPr>
        <p:blipFill>
          <a:blip r:embed="rId2"/>
          <a:srcRect/>
          <a:stretch>
            <a:fillRect/>
          </a:stretch>
        </p:blipFill>
        <p:spPr bwMode="auto">
          <a:xfrm>
            <a:off x="2571750" y="1000125"/>
            <a:ext cx="3238500" cy="4714875"/>
          </a:xfrm>
          <a:prstGeom prst="rect">
            <a:avLst/>
          </a:prstGeom>
          <a:noFill/>
          <a:ln w="9525">
            <a:noFill/>
            <a:miter lim="800000"/>
            <a:headEnd/>
            <a:tailEnd/>
          </a:ln>
        </p:spPr>
      </p:pic>
      <p:sp>
        <p:nvSpPr>
          <p:cNvPr id="13315" name="TextBox 2"/>
          <p:cNvSpPr txBox="1">
            <a:spLocks noChangeArrowheads="1"/>
          </p:cNvSpPr>
          <p:nvPr/>
        </p:nvSpPr>
        <p:spPr bwMode="auto">
          <a:xfrm>
            <a:off x="2786063" y="6143625"/>
            <a:ext cx="3254375" cy="523875"/>
          </a:xfrm>
          <a:prstGeom prst="rect">
            <a:avLst/>
          </a:prstGeom>
          <a:noFill/>
          <a:ln w="9525">
            <a:noFill/>
            <a:miter lim="800000"/>
            <a:headEnd/>
            <a:tailEnd/>
          </a:ln>
        </p:spPr>
        <p:txBody>
          <a:bodyPr wrap="none">
            <a:spAutoFit/>
          </a:bodyPr>
          <a:lstStyle/>
          <a:p>
            <a:r>
              <a:rPr lang="ru-RU" sz="2800" b="1">
                <a:solidFill>
                  <a:srgbClr val="7030A0"/>
                </a:solidFill>
                <a:latin typeface="Calibri" pitchFamily="34" charset="0"/>
              </a:rPr>
              <a:t>бешеный  огурец</a:t>
            </a:r>
          </a:p>
        </p:txBody>
      </p:sp>
      <p:pic>
        <p:nvPicPr>
          <p:cNvPr id="13316" name="Picture 3" descr="D:\клипарты\еда раст\бешеный огурец.png"/>
          <p:cNvPicPr>
            <a:picLocks noChangeAspect="1" noChangeArrowheads="1"/>
          </p:cNvPicPr>
          <p:nvPr/>
        </p:nvPicPr>
        <p:blipFill>
          <a:blip r:embed="rId3"/>
          <a:srcRect/>
          <a:stretch>
            <a:fillRect/>
          </a:stretch>
        </p:blipFill>
        <p:spPr bwMode="auto">
          <a:xfrm>
            <a:off x="357188" y="0"/>
            <a:ext cx="2571750" cy="2489200"/>
          </a:xfrm>
          <a:prstGeom prst="rect">
            <a:avLst/>
          </a:prstGeom>
          <a:noFill/>
          <a:ln w="9525">
            <a:noFill/>
            <a:miter lim="800000"/>
            <a:headEnd/>
            <a:tailEnd/>
          </a:ln>
        </p:spPr>
      </p:pic>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nodeType="withEffect">
                                  <p:stCondLst>
                                    <p:cond delay="0"/>
                                  </p:stCondLst>
                                  <p:childTnLst>
                                    <p:set>
                                      <p:cBhvr>
                                        <p:cTn id="6" dur="1" fill="hold">
                                          <p:stCondLst>
                                            <p:cond delay="0"/>
                                          </p:stCondLst>
                                        </p:cTn>
                                        <p:tgtEl>
                                          <p:spTgt spid="71682"/>
                                        </p:tgtEl>
                                        <p:attrNameLst>
                                          <p:attrName>style.visibility</p:attrName>
                                        </p:attrNameLst>
                                      </p:cBhvr>
                                      <p:to>
                                        <p:strVal val="visible"/>
                                      </p:to>
                                    </p:set>
                                    <p:anim calcmode="lin" valueType="num">
                                      <p:cBhvr>
                                        <p:cTn id="7" dur="1000" fill="hold"/>
                                        <p:tgtEl>
                                          <p:spTgt spid="71682"/>
                                        </p:tgtEl>
                                        <p:attrNameLst>
                                          <p:attrName>ppt_x</p:attrName>
                                        </p:attrNameLst>
                                      </p:cBhvr>
                                      <p:tavLst>
                                        <p:tav tm="0">
                                          <p:val>
                                            <p:strVal val="#ppt_x-.2"/>
                                          </p:val>
                                        </p:tav>
                                        <p:tav tm="100000">
                                          <p:val>
                                            <p:strVal val="#ppt_x"/>
                                          </p:val>
                                        </p:tav>
                                      </p:tavLst>
                                    </p:anim>
                                    <p:anim calcmode="lin" valueType="num">
                                      <p:cBhvr>
                                        <p:cTn id="8" dur="1000" fill="hold"/>
                                        <p:tgtEl>
                                          <p:spTgt spid="71682"/>
                                        </p:tgtEl>
                                        <p:attrNameLst>
                                          <p:attrName>ppt_y</p:attrName>
                                        </p:attrNameLst>
                                      </p:cBhvr>
                                      <p:tavLst>
                                        <p:tav tm="0">
                                          <p:val>
                                            <p:strVal val="#ppt_y"/>
                                          </p:val>
                                        </p:tav>
                                        <p:tav tm="100000">
                                          <p:val>
                                            <p:strVal val="#ppt_y"/>
                                          </p:val>
                                        </p:tav>
                                      </p:tavLst>
                                    </p:anim>
                                    <p:animEffect transition="in" filter="wipe(right)" prLst="gradientSize: 0.1">
                                      <p:cBhvr>
                                        <p:cTn id="9" dur="1000"/>
                                        <p:tgtEl>
                                          <p:spTgt spid="716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1"/>
          <p:cNvSpPr>
            <a:spLocks noChangeArrowheads="1"/>
          </p:cNvSpPr>
          <p:nvPr/>
        </p:nvSpPr>
        <p:spPr bwMode="auto">
          <a:xfrm>
            <a:off x="357188" y="357188"/>
            <a:ext cx="7929562" cy="461962"/>
          </a:xfrm>
          <a:prstGeom prst="rect">
            <a:avLst/>
          </a:prstGeom>
          <a:noFill/>
          <a:ln w="9525">
            <a:noFill/>
            <a:miter lim="800000"/>
            <a:headEnd/>
            <a:tailEnd/>
          </a:ln>
        </p:spPr>
        <p:txBody>
          <a:bodyPr anchor="ctr">
            <a:spAutoFit/>
          </a:bodyPr>
          <a:lstStyle/>
          <a:p>
            <a:pPr algn="just" eaLnBrk="0" hangingPunct="0"/>
            <a:r>
              <a:rPr lang="ru-RU" sz="2400" b="1">
                <a:solidFill>
                  <a:srgbClr val="7030A0"/>
                </a:solidFill>
                <a:latin typeface="Calibri" pitchFamily="34" charset="0"/>
                <a:cs typeface="Times New Roman" pitchFamily="18" charset="0"/>
              </a:rPr>
              <a:t>  </a:t>
            </a:r>
            <a:endParaRPr lang="ru-RU" sz="2400" b="1">
              <a:solidFill>
                <a:srgbClr val="7030A0"/>
              </a:solidFill>
              <a:latin typeface="Calibri" pitchFamily="34" charset="0"/>
            </a:endParaRPr>
          </a:p>
        </p:txBody>
      </p:sp>
      <p:sp>
        <p:nvSpPr>
          <p:cNvPr id="10243" name="TextBox 2"/>
          <p:cNvSpPr txBox="1">
            <a:spLocks noChangeArrowheads="1"/>
          </p:cNvSpPr>
          <p:nvPr/>
        </p:nvSpPr>
        <p:spPr bwMode="auto">
          <a:xfrm>
            <a:off x="214313" y="115888"/>
            <a:ext cx="8643937" cy="1187450"/>
          </a:xfrm>
          <a:prstGeom prst="rect">
            <a:avLst/>
          </a:prstGeom>
          <a:noFill/>
          <a:ln w="9525">
            <a:noFill/>
            <a:miter lim="800000"/>
            <a:headEnd/>
            <a:tailEnd/>
          </a:ln>
        </p:spPr>
        <p:txBody>
          <a:bodyPr>
            <a:spAutoFit/>
          </a:bodyPr>
          <a:lstStyle/>
          <a:p>
            <a:r>
              <a:rPr lang="ru-RU" sz="2400" b="1">
                <a:solidFill>
                  <a:srgbClr val="7030A0"/>
                </a:solidFill>
                <a:latin typeface="Calibri" pitchFamily="34" charset="0"/>
              </a:rPr>
              <a:t>        Семена многих растений разносятся насекомыми. Например, муравьёв привлекают семена с сочными придатками, как у чистотела, фиалки.</a:t>
            </a:r>
          </a:p>
        </p:txBody>
      </p:sp>
      <p:pic>
        <p:nvPicPr>
          <p:cNvPr id="58370" name="Picture 2" descr="C:\Users\Helen\Desktop\Новая папка\0_bfef_67bbc48f_L.jpg"/>
          <p:cNvPicPr>
            <a:picLocks noChangeAspect="1" noChangeArrowheads="1"/>
          </p:cNvPicPr>
          <p:nvPr/>
        </p:nvPicPr>
        <p:blipFill>
          <a:blip r:embed="rId2"/>
          <a:srcRect/>
          <a:stretch>
            <a:fillRect/>
          </a:stretch>
        </p:blipFill>
        <p:spPr bwMode="auto">
          <a:xfrm>
            <a:off x="1143000" y="1714500"/>
            <a:ext cx="3857625" cy="4000500"/>
          </a:xfrm>
          <a:prstGeom prst="rect">
            <a:avLst/>
          </a:prstGeom>
          <a:noFill/>
          <a:ln w="9525">
            <a:noFill/>
            <a:miter lim="800000"/>
            <a:headEnd/>
            <a:tailEnd/>
          </a:ln>
        </p:spPr>
      </p:pic>
      <p:sp>
        <p:nvSpPr>
          <p:cNvPr id="16389" name="TextBox 4"/>
          <p:cNvSpPr txBox="1">
            <a:spLocks noChangeArrowheads="1"/>
          </p:cNvSpPr>
          <p:nvPr/>
        </p:nvSpPr>
        <p:spPr bwMode="auto">
          <a:xfrm>
            <a:off x="2771775" y="6092825"/>
            <a:ext cx="1798638" cy="519113"/>
          </a:xfrm>
          <a:prstGeom prst="rect">
            <a:avLst/>
          </a:prstGeom>
          <a:noFill/>
          <a:ln w="9525">
            <a:noFill/>
            <a:miter lim="800000"/>
            <a:headEnd/>
            <a:tailEnd/>
          </a:ln>
          <a:effectLst>
            <a:outerShdw dist="28398" dir="3806097" algn="ctr" rotWithShape="0">
              <a:schemeClr val="tx1"/>
            </a:outerShdw>
          </a:effectLst>
        </p:spPr>
        <p:txBody>
          <a:bodyPr wrap="none">
            <a:spAutoFit/>
          </a:bodyPr>
          <a:lstStyle/>
          <a:p>
            <a:pPr>
              <a:defRPr/>
            </a:pPr>
            <a:r>
              <a:rPr lang="ru-RU" sz="2800" b="1">
                <a:solidFill>
                  <a:srgbClr val="7030A0"/>
                </a:solidFill>
                <a:latin typeface="Calibri" pitchFamily="34" charset="0"/>
              </a:rPr>
              <a:t>чистотел</a:t>
            </a:r>
          </a:p>
        </p:txBody>
      </p:sp>
      <p:pic>
        <p:nvPicPr>
          <p:cNvPr id="16392" name="Picture 8" descr="муравей"/>
          <p:cNvPicPr>
            <a:picLocks noChangeAspect="1" noChangeArrowheads="1"/>
          </p:cNvPicPr>
          <p:nvPr/>
        </p:nvPicPr>
        <p:blipFill>
          <a:blip r:embed="rId3"/>
          <a:srcRect/>
          <a:stretch>
            <a:fillRect/>
          </a:stretch>
        </p:blipFill>
        <p:spPr bwMode="auto">
          <a:xfrm>
            <a:off x="5072063" y="3429000"/>
            <a:ext cx="2590800" cy="1370013"/>
          </a:xfrm>
          <a:prstGeom prst="rect">
            <a:avLst/>
          </a:prstGeom>
          <a:noFill/>
          <a:ln w="9525">
            <a:noFill/>
            <a:miter lim="800000"/>
            <a:headEnd/>
            <a:tailEnd/>
          </a:ln>
        </p:spPr>
      </p:pic>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nodeType="withEffect">
                                  <p:stCondLst>
                                    <p:cond delay="0"/>
                                  </p:stCondLst>
                                  <p:childTnLst>
                                    <p:set>
                                      <p:cBhvr>
                                        <p:cTn id="6" dur="1" fill="hold">
                                          <p:stCondLst>
                                            <p:cond delay="0"/>
                                          </p:stCondLst>
                                        </p:cTn>
                                        <p:tgtEl>
                                          <p:spTgt spid="58370"/>
                                        </p:tgtEl>
                                        <p:attrNameLst>
                                          <p:attrName>style.visibility</p:attrName>
                                        </p:attrNameLst>
                                      </p:cBhvr>
                                      <p:to>
                                        <p:strVal val="visible"/>
                                      </p:to>
                                    </p:set>
                                    <p:anim calcmode="lin" valueType="num">
                                      <p:cBhvr>
                                        <p:cTn id="7" dur="1000" fill="hold"/>
                                        <p:tgtEl>
                                          <p:spTgt spid="58370"/>
                                        </p:tgtEl>
                                        <p:attrNameLst>
                                          <p:attrName>ppt_x</p:attrName>
                                        </p:attrNameLst>
                                      </p:cBhvr>
                                      <p:tavLst>
                                        <p:tav tm="0">
                                          <p:val>
                                            <p:strVal val="#ppt_x-.2"/>
                                          </p:val>
                                        </p:tav>
                                        <p:tav tm="100000">
                                          <p:val>
                                            <p:strVal val="#ppt_x"/>
                                          </p:val>
                                        </p:tav>
                                      </p:tavLst>
                                    </p:anim>
                                    <p:anim calcmode="lin" valueType="num">
                                      <p:cBhvr>
                                        <p:cTn id="8" dur="1000" fill="hold"/>
                                        <p:tgtEl>
                                          <p:spTgt spid="58370"/>
                                        </p:tgtEl>
                                        <p:attrNameLst>
                                          <p:attrName>ppt_y</p:attrName>
                                        </p:attrNameLst>
                                      </p:cBhvr>
                                      <p:tavLst>
                                        <p:tav tm="0">
                                          <p:val>
                                            <p:strVal val="#ppt_y"/>
                                          </p:val>
                                        </p:tav>
                                        <p:tav tm="100000">
                                          <p:val>
                                            <p:strVal val="#ppt_y"/>
                                          </p:val>
                                        </p:tav>
                                      </p:tavLst>
                                    </p:anim>
                                    <p:animEffect transition="in" filter="wipe(right)" prLst="gradientSize: 0.1">
                                      <p:cBhvr>
                                        <p:cTn id="9" dur="1000"/>
                                        <p:tgtEl>
                                          <p:spTgt spid="58370"/>
                                        </p:tgtEl>
                                      </p:cBhvr>
                                    </p:animEffect>
                                  </p:childTnLst>
                                </p:cTn>
                              </p:par>
                              <p:par>
                                <p:cTn id="10" presetID="0" presetClass="path" presetSubtype="0" accel="50000" decel="50000" fill="hold" nodeType="withEffect">
                                  <p:stCondLst>
                                    <p:cond delay="0"/>
                                  </p:stCondLst>
                                  <p:childTnLst>
                                    <p:animMotion origin="layout" path="M 8.33333E-7 1.14735E-6 C -0.12778 -0.11427 -0.25556 -0.22831 -0.3 -0.27596 " pathEditMode="relative" ptsTypes="aA">
                                      <p:cBhvr>
                                        <p:cTn id="11" dur="2000" fill="hold"/>
                                        <p:tgtEl>
                                          <p:spTgt spid="16392"/>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Прямоугольник 1"/>
          <p:cNvSpPr>
            <a:spLocks noChangeArrowheads="1"/>
          </p:cNvSpPr>
          <p:nvPr/>
        </p:nvSpPr>
        <p:spPr bwMode="auto">
          <a:xfrm>
            <a:off x="5214938" y="214313"/>
            <a:ext cx="3929062" cy="6370637"/>
          </a:xfrm>
          <a:prstGeom prst="rect">
            <a:avLst/>
          </a:prstGeom>
          <a:noFill/>
          <a:ln w="9525">
            <a:noFill/>
            <a:miter lim="800000"/>
            <a:headEnd/>
            <a:tailEnd/>
          </a:ln>
        </p:spPr>
        <p:txBody>
          <a:bodyPr>
            <a:spAutoFit/>
          </a:bodyPr>
          <a:lstStyle/>
          <a:p>
            <a:pPr algn="ctr"/>
            <a:r>
              <a:rPr lang="ru-RU" sz="2400" b="1">
                <a:solidFill>
                  <a:srgbClr val="7030A0"/>
                </a:solidFill>
                <a:latin typeface="Calibri" pitchFamily="34" charset="0"/>
              </a:rPr>
              <a:t>      Сухие плоды некоторых растений снабжены различными прицепками. Стоит осенью пройти по пустырю или берегу речушки, заросшим бурьяном, то обязательно вынесешь на одежде целую коллекцию цепких плодов лопуха, гравилата, череды. Также как к одежде плоды этих растений прицепляются к шерсти животных, перьям птиц, приобретая способность переносятся на новые места. </a:t>
            </a:r>
          </a:p>
        </p:txBody>
      </p:sp>
      <p:pic>
        <p:nvPicPr>
          <p:cNvPr id="54275" name="Picture 3" descr="C:\Users\Helen\Desktop\Новая папка\0_e20a_5301d525_L.jpg"/>
          <p:cNvPicPr>
            <a:picLocks noChangeAspect="1" noChangeArrowheads="1"/>
          </p:cNvPicPr>
          <p:nvPr/>
        </p:nvPicPr>
        <p:blipFill>
          <a:blip r:embed="rId2"/>
          <a:srcRect/>
          <a:stretch>
            <a:fillRect/>
          </a:stretch>
        </p:blipFill>
        <p:spPr bwMode="auto">
          <a:xfrm>
            <a:off x="0" y="642938"/>
            <a:ext cx="5576888" cy="4786312"/>
          </a:xfrm>
          <a:prstGeom prst="rect">
            <a:avLst/>
          </a:prstGeom>
          <a:noFill/>
          <a:ln w="9525">
            <a:noFill/>
            <a:miter lim="800000"/>
            <a:headEnd/>
            <a:tailEnd/>
          </a:ln>
        </p:spPr>
      </p:pic>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54275"/>
                                        </p:tgtEl>
                                        <p:attrNameLst>
                                          <p:attrName>style.visibility</p:attrName>
                                        </p:attrNameLst>
                                      </p:cBhvr>
                                      <p:to>
                                        <p:strVal val="visible"/>
                                      </p:to>
                                    </p:set>
                                    <p:anim calcmode="lin" valueType="num">
                                      <p:cBhvr additive="base">
                                        <p:cTn id="7" dur="500" fill="hold"/>
                                        <p:tgtEl>
                                          <p:spTgt spid="54275"/>
                                        </p:tgtEl>
                                        <p:attrNameLst>
                                          <p:attrName>ppt_x</p:attrName>
                                        </p:attrNameLst>
                                      </p:cBhvr>
                                      <p:tavLst>
                                        <p:tav tm="0">
                                          <p:val>
                                            <p:strVal val="#ppt_x"/>
                                          </p:val>
                                        </p:tav>
                                        <p:tav tm="100000">
                                          <p:val>
                                            <p:strVal val="#ppt_x"/>
                                          </p:val>
                                        </p:tav>
                                      </p:tavLst>
                                    </p:anim>
                                    <p:anim calcmode="lin" valueType="num">
                                      <p:cBhvr additive="base">
                                        <p:cTn id="8" dur="500" fill="hold"/>
                                        <p:tgtEl>
                                          <p:spTgt spid="5427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descr="0008-008-Rasprostranenie-semjan-i-plodov.jpg"/>
          <p:cNvPicPr>
            <a:picLocks noChangeAspect="1"/>
          </p:cNvPicPr>
          <p:nvPr/>
        </p:nvPicPr>
        <p:blipFill>
          <a:blip r:embed="rId2"/>
          <a:stretch>
            <a:fillRect/>
          </a:stretch>
        </p:blipFill>
        <p:spPr>
          <a:xfrm>
            <a:off x="0" y="0"/>
            <a:ext cx="9144000" cy="6858000"/>
          </a:xfrm>
          <a:prstGeom prst="rect">
            <a:avLst/>
          </a:prstGeom>
        </p:spPr>
      </p:pic>
    </p:spTree>
  </p:cSld>
  <p:clrMapOvr>
    <a:masterClrMapping/>
  </p:clrMapOvr>
  <p:transition>
    <p:dissolve/>
  </p:transition>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62</TotalTime>
  <Words>305</Words>
  <Application>Microsoft Office PowerPoint</Application>
  <PresentationFormat>Экран (4:3)</PresentationFormat>
  <Paragraphs>26</Paragraphs>
  <Slides>13</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13</vt:i4>
      </vt:variant>
    </vt:vector>
  </HeadingPairs>
  <TitlesOfParts>
    <vt:vector size="14" baseType="lpstr">
      <vt:lpstr>Тема Office</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Helen</dc:creator>
  <cp:lastModifiedBy>Школа 40</cp:lastModifiedBy>
  <cp:revision>15</cp:revision>
  <dcterms:created xsi:type="dcterms:W3CDTF">2008-12-10T16:36:49Z</dcterms:created>
  <dcterms:modified xsi:type="dcterms:W3CDTF">2015-01-25T08:48:01Z</dcterms:modified>
</cp:coreProperties>
</file>