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2" r:id="rId2"/>
    <p:sldId id="267" r:id="rId3"/>
    <p:sldId id="269" r:id="rId4"/>
    <p:sldId id="270" r:id="rId5"/>
    <p:sldId id="271" r:id="rId6"/>
    <p:sldId id="268" r:id="rId7"/>
    <p:sldId id="258" r:id="rId8"/>
    <p:sldId id="280" r:id="rId9"/>
    <p:sldId id="281" r:id="rId10"/>
    <p:sldId id="282" r:id="rId11"/>
    <p:sldId id="283" r:id="rId12"/>
    <p:sldId id="259" r:id="rId13"/>
    <p:sldId id="279" r:id="rId14"/>
    <p:sldId id="273" r:id="rId15"/>
    <p:sldId id="274" r:id="rId16"/>
    <p:sldId id="275" r:id="rId17"/>
    <p:sldId id="261" r:id="rId18"/>
    <p:sldId id="264" r:id="rId19"/>
    <p:sldId id="265" r:id="rId20"/>
    <p:sldId id="277" r:id="rId21"/>
    <p:sldId id="276" r:id="rId22"/>
    <p:sldId id="284"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306" y="3245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FD7E32-D2C0-4294-A050-C609B7DCD829}" type="datetimeFigureOut">
              <a:rPr lang="ru-RU" smtClean="0"/>
              <a:pPr/>
              <a:t>29.09.2015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655B05-4885-46FA-A132-E8CB0EB46490}" type="slidenum">
              <a:rPr lang="ru-RU" smtClean="0"/>
              <a:pPr/>
              <a:t>‹#›</a:t>
            </a:fld>
            <a:endParaRPr lang="ru-RU"/>
          </a:p>
        </p:txBody>
      </p:sp>
    </p:spTree>
    <p:extLst>
      <p:ext uri="{BB962C8B-B14F-4D97-AF65-F5344CB8AC3E}">
        <p14:creationId xmlns:p14="http://schemas.microsoft.com/office/powerpoint/2010/main" xmlns="" val="4176559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2655B05-4885-46FA-A132-E8CB0EB46490}" type="slidenum">
              <a:rPr lang="ru-RU" smtClean="0"/>
              <a:pPr/>
              <a:t>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34AC38-A88A-4F3A-9CD8-7797750BE5A8}" type="datetimeFigureOut">
              <a:rPr lang="ru-RU" smtClean="0"/>
              <a:pPr/>
              <a:t>29.09.2015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D0266B-27E8-4114-89BE-34327C2D8A3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34AC38-A88A-4F3A-9CD8-7797750BE5A8}" type="datetimeFigureOut">
              <a:rPr lang="ru-RU" smtClean="0"/>
              <a:pPr/>
              <a:t>29.09.2015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0266B-27E8-4114-89BE-34327C2D8A3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3528" y="260648"/>
            <a:ext cx="8640960" cy="2520280"/>
          </a:xfrm>
        </p:spPr>
        <p:txBody>
          <a:bodyPr>
            <a:normAutofit fontScale="90000"/>
          </a:bodyPr>
          <a:lstStyle/>
          <a:p>
            <a:pPr algn="l"/>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a:t/>
            </a:r>
            <a:br>
              <a:rPr lang="ru-RU" sz="3100" dirty="0"/>
            </a:br>
            <a:r>
              <a:rPr lang="ru-RU" sz="3100" dirty="0" smtClean="0"/>
              <a:t/>
            </a:r>
            <a:br>
              <a:rPr lang="ru-RU" sz="3100" dirty="0" smtClean="0"/>
            </a:br>
            <a:r>
              <a:rPr lang="ru-RU" sz="3100" dirty="0"/>
              <a:t/>
            </a:r>
            <a:br>
              <a:rPr lang="ru-RU" sz="3100" dirty="0"/>
            </a:br>
            <a:r>
              <a:rPr lang="ru-RU" sz="3100" dirty="0" smtClean="0"/>
              <a:t/>
            </a:r>
            <a:br>
              <a:rPr lang="ru-RU" sz="3100" dirty="0" smtClean="0"/>
            </a:br>
            <a:r>
              <a:rPr lang="ru-RU" sz="3100" dirty="0" smtClean="0"/>
              <a:t>1. </a:t>
            </a:r>
            <a:r>
              <a:rPr lang="ru-RU" sz="3100" dirty="0"/>
              <a:t>Напишите по порядку (цифрами), начиная с наибольшей единицы, систематику растения  и дайте его характеристику:</a:t>
            </a:r>
            <a:br>
              <a:rPr lang="ru-RU" sz="3100" dirty="0"/>
            </a:br>
            <a:r>
              <a:rPr lang="ru-RU" sz="3100" dirty="0"/>
              <a:t>1.Семейство 2. Вид 3. Царство 4. Класс 5. Род 5. Отдел</a:t>
            </a:r>
            <a:br>
              <a:rPr lang="ru-RU" sz="3100" dirty="0"/>
            </a:br>
            <a:r>
              <a:rPr lang="ru-RU" sz="3100" dirty="0"/>
              <a:t/>
            </a:r>
            <a:br>
              <a:rPr lang="ru-RU" sz="3100" dirty="0"/>
            </a:br>
            <a:r>
              <a:rPr lang="ru-RU" sz="3100" dirty="0" smtClean="0"/>
              <a:t/>
            </a:r>
            <a:br>
              <a:rPr lang="ru-RU" sz="3100" dirty="0" smtClean="0"/>
            </a:br>
            <a:r>
              <a:rPr lang="ru-RU" sz="3100" dirty="0"/>
              <a:t/>
            </a:r>
            <a:br>
              <a:rPr lang="ru-RU" sz="3100" dirty="0"/>
            </a:br>
            <a:r>
              <a:rPr lang="ru-RU" sz="3100" dirty="0" smtClean="0"/>
              <a:t/>
            </a:r>
            <a:br>
              <a:rPr lang="ru-RU" sz="3100" dirty="0" smtClean="0"/>
            </a:br>
            <a:r>
              <a:rPr lang="ru-RU" sz="3100" dirty="0" smtClean="0"/>
              <a:t/>
            </a:r>
            <a:br>
              <a:rPr lang="ru-RU" sz="3100" dirty="0" smtClean="0"/>
            </a:br>
            <a:r>
              <a:rPr lang="ru-RU" sz="3100" dirty="0" smtClean="0"/>
              <a:t>2.</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r>
            <a:br>
              <a:rPr lang="ru-RU" sz="3100" dirty="0" smtClean="0"/>
            </a:br>
            <a:r>
              <a:rPr lang="ru-RU" sz="3100" dirty="0" smtClean="0"/>
              <a:t> </a:t>
            </a:r>
            <a:r>
              <a:rPr lang="ru-RU" dirty="0" smtClean="0"/>
              <a:t/>
            </a:r>
            <a:br>
              <a:rPr lang="ru-RU" dirty="0" smtClean="0"/>
            </a:br>
            <a:endParaRPr lang="ru-RU" dirty="0"/>
          </a:p>
        </p:txBody>
      </p:sp>
      <p:graphicFrame>
        <p:nvGraphicFramePr>
          <p:cNvPr id="7" name="Содержимое 6"/>
          <p:cNvGraphicFramePr>
            <a:graphicFrameLocks noGrp="1"/>
          </p:cNvGraphicFramePr>
          <p:nvPr>
            <p:ph idx="1"/>
            <p:extLst>
              <p:ext uri="{D42A27DB-BD31-4B8C-83A1-F6EECF244321}">
                <p14:modId xmlns:p14="http://schemas.microsoft.com/office/powerpoint/2010/main" xmlns="" val="1906570853"/>
              </p:ext>
            </p:extLst>
          </p:nvPr>
        </p:nvGraphicFramePr>
        <p:xfrm>
          <a:off x="395535" y="3140968"/>
          <a:ext cx="8373618" cy="2975456"/>
        </p:xfrm>
        <a:graphic>
          <a:graphicData uri="http://schemas.openxmlformats.org/drawingml/2006/table">
            <a:tbl>
              <a:tblPr firstRow="1" bandRow="1">
                <a:tableStyleId>{5C22544A-7EE6-4342-B048-85BDC9FD1C3A}</a:tableStyleId>
              </a:tblPr>
              <a:tblGrid>
                <a:gridCol w="1915496"/>
                <a:gridCol w="1831704"/>
                <a:gridCol w="1831704"/>
                <a:gridCol w="1392094"/>
                <a:gridCol w="1402620"/>
              </a:tblGrid>
              <a:tr h="652741">
                <a:tc>
                  <a:txBody>
                    <a:bodyPr/>
                    <a:lstStyle/>
                    <a:p>
                      <a:r>
                        <a:rPr lang="ru-RU" dirty="0" smtClean="0"/>
                        <a:t>Название вида</a:t>
                      </a:r>
                      <a:endParaRPr lang="ru-RU" dirty="0"/>
                    </a:p>
                  </a:txBody>
                  <a:tcPr/>
                </a:tc>
                <a:tc>
                  <a:txBody>
                    <a:bodyPr/>
                    <a:lstStyle/>
                    <a:p>
                      <a:pPr algn="ctr"/>
                      <a:r>
                        <a:rPr lang="ru-RU" dirty="0" smtClean="0"/>
                        <a:t>1. Жизненная форма</a:t>
                      </a:r>
                      <a:endParaRPr lang="ru-RU" dirty="0"/>
                    </a:p>
                  </a:txBody>
                  <a:tcPr/>
                </a:tc>
                <a:tc>
                  <a:txBody>
                    <a:bodyPr/>
                    <a:lstStyle/>
                    <a:p>
                      <a:pPr algn="ctr"/>
                      <a:r>
                        <a:rPr lang="ru-RU" dirty="0" smtClean="0"/>
                        <a:t>2. Строение цветка</a:t>
                      </a:r>
                      <a:endParaRPr lang="ru-RU" dirty="0"/>
                    </a:p>
                  </a:txBody>
                  <a:tcPr/>
                </a:tc>
                <a:tc>
                  <a:txBody>
                    <a:bodyPr/>
                    <a:lstStyle/>
                    <a:p>
                      <a:pPr algn="ctr"/>
                      <a:r>
                        <a:rPr lang="ru-RU" dirty="0" smtClean="0"/>
                        <a:t>3. Соцветие</a:t>
                      </a:r>
                      <a:endParaRPr lang="ru-RU" dirty="0"/>
                    </a:p>
                  </a:txBody>
                  <a:tcPr/>
                </a:tc>
                <a:tc>
                  <a:txBody>
                    <a:bodyPr/>
                    <a:lstStyle/>
                    <a:p>
                      <a:pPr algn="ctr"/>
                      <a:r>
                        <a:rPr lang="ru-RU" dirty="0" smtClean="0"/>
                        <a:t>4.Тип плода</a:t>
                      </a:r>
                      <a:endParaRPr lang="ru-RU" dirty="0"/>
                    </a:p>
                  </a:txBody>
                  <a:tcPr/>
                </a:tc>
              </a:tr>
              <a:tr h="669181">
                <a:tc>
                  <a:txBody>
                    <a:bodyPr/>
                    <a:lstStyle/>
                    <a:p>
                      <a:r>
                        <a:rPr lang="en-US" b="1" dirty="0" smtClean="0">
                          <a:latin typeface="Times New Roman" pitchFamily="18" charset="0"/>
                          <a:cs typeface="Times New Roman" pitchFamily="18" charset="0"/>
                        </a:rPr>
                        <a:t>I</a:t>
                      </a:r>
                      <a:r>
                        <a:rPr lang="ru-RU" b="1" dirty="0" smtClean="0">
                          <a:latin typeface="Times New Roman" pitchFamily="18" charset="0"/>
                          <a:cs typeface="Times New Roman" pitchFamily="18" charset="0"/>
                        </a:rPr>
                        <a:t> </a:t>
                      </a:r>
                    </a:p>
                    <a:p>
                      <a:r>
                        <a:rPr lang="ru-RU" b="1" dirty="0" smtClean="0">
                          <a:latin typeface="Times New Roman" pitchFamily="18" charset="0"/>
                          <a:cs typeface="Times New Roman" pitchFamily="18" charset="0"/>
                        </a:rPr>
                        <a:t>клевер белый</a:t>
                      </a:r>
                      <a:endParaRPr lang="ru-RU" b="1" dirty="0">
                        <a:latin typeface="Times New Roman" pitchFamily="18" charset="0"/>
                        <a:cs typeface="Times New Roman" pitchFamily="18" charset="0"/>
                      </a:endParaRPr>
                    </a:p>
                  </a:txBody>
                  <a:tcPr/>
                </a:tc>
                <a:tc>
                  <a:txBody>
                    <a:bodyPr/>
                    <a:lstStyle/>
                    <a:p>
                      <a:pPr algn="ctr"/>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r h="721047">
                <a:tc>
                  <a:txBody>
                    <a:bodyPr/>
                    <a:lstStyle/>
                    <a:p>
                      <a:r>
                        <a:rPr lang="en-US" b="1" dirty="0" smtClean="0">
                          <a:latin typeface="Times New Roman" pitchFamily="18" charset="0"/>
                          <a:cs typeface="Times New Roman" pitchFamily="18" charset="0"/>
                        </a:rPr>
                        <a:t>II</a:t>
                      </a:r>
                      <a:r>
                        <a:rPr lang="ru-RU" b="1" dirty="0" smtClean="0">
                          <a:latin typeface="Times New Roman" pitchFamily="18" charset="0"/>
                          <a:cs typeface="Times New Roman" pitchFamily="18" charset="0"/>
                        </a:rPr>
                        <a:t> </a:t>
                      </a:r>
                    </a:p>
                    <a:p>
                      <a:r>
                        <a:rPr lang="ru-RU" b="1" dirty="0" smtClean="0">
                          <a:latin typeface="Times New Roman" pitchFamily="18" charset="0"/>
                          <a:cs typeface="Times New Roman" pitchFamily="18" charset="0"/>
                        </a:rPr>
                        <a:t>горчица белая</a:t>
                      </a:r>
                      <a:endParaRPr lang="ru-RU" b="1" dirty="0">
                        <a:latin typeface="Times New Roman" pitchFamily="18" charset="0"/>
                        <a:cs typeface="Times New Roman" pitchFamily="18" charset="0"/>
                      </a:endParaRP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r h="932487">
                <a:tc>
                  <a:txBody>
                    <a:bodyPr/>
                    <a:lstStyle/>
                    <a:p>
                      <a:r>
                        <a:rPr lang="en-US" b="1" dirty="0" smtClean="0">
                          <a:latin typeface="Times New Roman" pitchFamily="18" charset="0"/>
                          <a:cs typeface="Times New Roman" pitchFamily="18" charset="0"/>
                        </a:rPr>
                        <a:t>III</a:t>
                      </a:r>
                      <a:r>
                        <a:rPr lang="ru-RU" b="1" dirty="0" smtClean="0">
                          <a:latin typeface="Times New Roman" pitchFamily="18" charset="0"/>
                          <a:cs typeface="Times New Roman" pitchFamily="18" charset="0"/>
                        </a:rPr>
                        <a:t> </a:t>
                      </a:r>
                    </a:p>
                    <a:p>
                      <a:r>
                        <a:rPr lang="ru-RU" b="1" dirty="0" smtClean="0">
                          <a:latin typeface="Times New Roman" pitchFamily="18" charset="0"/>
                          <a:cs typeface="Times New Roman" pitchFamily="18" charset="0"/>
                        </a:rPr>
                        <a:t>томат обыкновенный</a:t>
                      </a:r>
                      <a:endParaRPr lang="ru-RU" b="1" dirty="0">
                        <a:latin typeface="Times New Roman" pitchFamily="18" charset="0"/>
                        <a:cs typeface="Times New Roman" pitchFamily="18" charset="0"/>
                      </a:endParaRP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95536" y="692696"/>
            <a:ext cx="8424936" cy="3384376"/>
          </a:xfrm>
        </p:spPr>
        <p:txBody>
          <a:bodyPr>
            <a:normAutofit fontScale="90000"/>
          </a:bodyPr>
          <a:lstStyle/>
          <a:p>
            <a:pPr algn="l"/>
            <a:r>
              <a:rPr lang="ru-RU" sz="3600" dirty="0" smtClean="0"/>
              <a:t>Распределите растения по семействам:</a:t>
            </a:r>
            <a:br>
              <a:rPr lang="ru-RU" sz="3600" dirty="0" smtClean="0"/>
            </a:br>
            <a:r>
              <a:rPr lang="ru-RU" sz="3600" dirty="0" smtClean="0"/>
              <a:t>1.Кукуруза сахарная 2. Горошек заборный 3. Баклажан 4. Капуста огородная  5. Рис посевной 6. Редька дикая 7.Фасоль 8. Белена черная 9. Акация желтая 10. Табак душистый 11. Пырей ползучий  12. Солодка гладкая 13. Пастушья сумка 14. Рожь посевная  15. Арахис 16. Репа огородная </a:t>
            </a:r>
            <a:r>
              <a:rPr lang="ru-RU" sz="2400" dirty="0" smtClean="0"/>
              <a:t/>
            </a:r>
            <a:br>
              <a:rPr lang="ru-RU" sz="2400" dirty="0" smtClean="0"/>
            </a:br>
            <a:r>
              <a:rPr lang="ru-RU" sz="2400" dirty="0" smtClean="0"/>
              <a:t/>
            </a:r>
            <a:br>
              <a:rPr lang="ru-RU" sz="2400" dirty="0" smtClean="0"/>
            </a:br>
            <a:endParaRPr lang="ru-RU" sz="2400" dirty="0"/>
          </a:p>
        </p:txBody>
      </p:sp>
      <p:graphicFrame>
        <p:nvGraphicFramePr>
          <p:cNvPr id="6" name="Содержимое 5"/>
          <p:cNvGraphicFramePr>
            <a:graphicFrameLocks noGrp="1"/>
          </p:cNvGraphicFramePr>
          <p:nvPr>
            <p:ph idx="1"/>
          </p:nvPr>
        </p:nvGraphicFramePr>
        <p:xfrm>
          <a:off x="467544" y="4221088"/>
          <a:ext cx="8219256" cy="1944216"/>
        </p:xfrm>
        <a:graphic>
          <a:graphicData uri="http://schemas.openxmlformats.org/drawingml/2006/table">
            <a:tbl>
              <a:tblPr firstRow="1" bandRow="1">
                <a:tableStyleId>{5C22544A-7EE6-4342-B048-85BDC9FD1C3A}</a:tableStyleId>
              </a:tblPr>
              <a:tblGrid>
                <a:gridCol w="2376264"/>
                <a:gridCol w="1729486"/>
                <a:gridCol w="2056753"/>
                <a:gridCol w="2056753"/>
              </a:tblGrid>
              <a:tr h="886443">
                <a:tc>
                  <a:txBody>
                    <a:bodyPr/>
                    <a:lstStyle/>
                    <a:p>
                      <a:pPr algn="ctr"/>
                      <a:r>
                        <a:rPr lang="ru-RU" sz="2400" dirty="0" smtClean="0"/>
                        <a:t>крестоцветные</a:t>
                      </a:r>
                      <a:endParaRPr lang="ru-RU" sz="2400" dirty="0"/>
                    </a:p>
                  </a:txBody>
                  <a:tcPr/>
                </a:tc>
                <a:tc>
                  <a:txBody>
                    <a:bodyPr/>
                    <a:lstStyle/>
                    <a:p>
                      <a:pPr algn="ctr"/>
                      <a:r>
                        <a:rPr lang="ru-RU" sz="2400" dirty="0" smtClean="0"/>
                        <a:t>бобовые</a:t>
                      </a:r>
                      <a:endParaRPr lang="ru-RU"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400" dirty="0" smtClean="0"/>
                        <a:t>пасленовые</a:t>
                      </a:r>
                    </a:p>
                    <a:p>
                      <a:pPr algn="ctr"/>
                      <a:endParaRPr lang="ru-RU" sz="2400" dirty="0"/>
                    </a:p>
                  </a:txBody>
                  <a:tcPr/>
                </a:tc>
                <a:tc>
                  <a:txBody>
                    <a:bodyPr/>
                    <a:lstStyle/>
                    <a:p>
                      <a:pPr algn="ctr"/>
                      <a:endParaRPr lang="ru-RU" sz="2800" dirty="0"/>
                    </a:p>
                  </a:txBody>
                  <a:tcPr/>
                </a:tc>
              </a:tr>
              <a:tr h="1057773">
                <a:tc>
                  <a:txBody>
                    <a:bodyPr/>
                    <a:lstStyle/>
                    <a:p>
                      <a:endParaRPr lang="ru-RU" dirty="0"/>
                    </a:p>
                  </a:txBody>
                  <a:tcPr/>
                </a:tc>
                <a:tc>
                  <a:txBody>
                    <a:bodyPr/>
                    <a:lstStyle/>
                    <a:p>
                      <a:endParaRPr lang="ru-RU"/>
                    </a:p>
                  </a:txBody>
                  <a:tcPr/>
                </a:tc>
                <a:tc>
                  <a:txBody>
                    <a:bodyPr/>
                    <a:lstStyle/>
                    <a:p>
                      <a:endParaRPr lang="ru-RU" dirty="0"/>
                    </a:p>
                  </a:txBody>
                  <a:tcPr/>
                </a:tc>
                <a:tc>
                  <a:txBody>
                    <a:bodyPr/>
                    <a:lstStyle/>
                    <a:p>
                      <a:endParaRPr lang="ru-RU" dirty="0"/>
                    </a:p>
                  </a:txBody>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dirty="0" smtClean="0"/>
              <a:t>Признаки класса однодольных растений</a:t>
            </a:r>
            <a:endParaRPr lang="ru-RU" dirty="0"/>
          </a:p>
        </p:txBody>
      </p:sp>
      <p:pic>
        <p:nvPicPr>
          <p:cNvPr id="11" name="Содержимое 10" descr="Riz.jpg"/>
          <p:cNvPicPr>
            <a:picLocks noGrp="1" noChangeAspect="1"/>
          </p:cNvPicPr>
          <p:nvPr>
            <p:ph sz="half" idx="1"/>
          </p:nvPr>
        </p:nvPicPr>
        <p:blipFill>
          <a:blip r:embed="rId3" cstate="print"/>
          <a:stretch>
            <a:fillRect/>
          </a:stretch>
        </p:blipFill>
        <p:spPr>
          <a:xfrm>
            <a:off x="539552" y="1377614"/>
            <a:ext cx="4021756" cy="5003714"/>
          </a:xfrm>
        </p:spPr>
      </p:pic>
      <p:graphicFrame>
        <p:nvGraphicFramePr>
          <p:cNvPr id="13" name="Содержимое 12"/>
          <p:cNvGraphicFramePr>
            <a:graphicFrameLocks noGrp="1"/>
          </p:cNvGraphicFramePr>
          <p:nvPr>
            <p:ph sz="half" idx="2"/>
          </p:nvPr>
        </p:nvGraphicFramePr>
        <p:xfrm>
          <a:off x="4860032" y="1540723"/>
          <a:ext cx="4104456" cy="4354585"/>
        </p:xfrm>
        <a:graphic>
          <a:graphicData uri="http://schemas.openxmlformats.org/drawingml/2006/table">
            <a:tbl>
              <a:tblPr firstRow="1" bandRow="1">
                <a:tableStyleId>{5C22544A-7EE6-4342-B048-85BDC9FD1C3A}</a:tableStyleId>
              </a:tblPr>
              <a:tblGrid>
                <a:gridCol w="2388343"/>
                <a:gridCol w="1716113"/>
              </a:tblGrid>
              <a:tr h="552004">
                <a:tc>
                  <a:txBody>
                    <a:bodyPr/>
                    <a:lstStyle/>
                    <a:p>
                      <a:pPr algn="ctr"/>
                      <a:r>
                        <a:rPr lang="ru-RU" dirty="0" smtClean="0"/>
                        <a:t>Признаки</a:t>
                      </a:r>
                      <a:endParaRPr lang="ru-RU" dirty="0"/>
                    </a:p>
                  </a:txBody>
                  <a:tcPr/>
                </a:tc>
                <a:tc>
                  <a:txBody>
                    <a:bodyPr/>
                    <a:lstStyle/>
                    <a:p>
                      <a:r>
                        <a:rPr lang="ru-RU" dirty="0" smtClean="0"/>
                        <a:t>Однодольные</a:t>
                      </a:r>
                      <a:endParaRPr lang="ru-RU" dirty="0"/>
                    </a:p>
                  </a:txBody>
                  <a:tcPr/>
                </a:tc>
              </a:tr>
              <a:tr h="1315929">
                <a:tc>
                  <a:txBody>
                    <a:bodyPr/>
                    <a:lstStyle/>
                    <a:p>
                      <a:r>
                        <a:rPr lang="ru-RU" sz="2400" dirty="0" smtClean="0"/>
                        <a:t>Количество семядолей в семени</a:t>
                      </a:r>
                      <a:endParaRPr lang="ru-RU" sz="2400" dirty="0"/>
                    </a:p>
                  </a:txBody>
                  <a:tcPr/>
                </a:tc>
                <a:tc>
                  <a:txBody>
                    <a:bodyPr/>
                    <a:lstStyle/>
                    <a:p>
                      <a:endParaRPr lang="ru-RU"/>
                    </a:p>
                  </a:txBody>
                  <a:tcPr/>
                </a:tc>
              </a:tr>
              <a:tr h="9403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2400" dirty="0" smtClean="0"/>
                        <a:t>Корневая система</a:t>
                      </a:r>
                    </a:p>
                  </a:txBody>
                  <a:tcPr/>
                </a:tc>
                <a:tc>
                  <a:txBody>
                    <a:bodyPr/>
                    <a:lstStyle/>
                    <a:p>
                      <a:endParaRPr lang="ru-RU"/>
                    </a:p>
                  </a:txBody>
                  <a:tcPr/>
                </a:tc>
              </a:tr>
              <a:tr h="8317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2400" dirty="0" smtClean="0"/>
                        <a:t>Жилкование  листьев</a:t>
                      </a:r>
                    </a:p>
                  </a:txBody>
                  <a:tcPr/>
                </a:tc>
                <a:tc>
                  <a:txBody>
                    <a:bodyPr/>
                    <a:lstStyle/>
                    <a:p>
                      <a:endParaRPr lang="ru-RU" dirty="0"/>
                    </a:p>
                  </a:txBody>
                  <a:tcPr/>
                </a:tc>
              </a:tr>
              <a:tr h="714492">
                <a:tc>
                  <a:txBody>
                    <a:bodyPr/>
                    <a:lstStyle/>
                    <a:p>
                      <a:endParaRPr lang="ru-RU" sz="2400" dirty="0"/>
                    </a:p>
                  </a:txBody>
                  <a:tcPr/>
                </a:tc>
                <a:tc>
                  <a:txBody>
                    <a:bodyPr/>
                    <a:lstStyle/>
                    <a:p>
                      <a:endParaRPr lang="ru-RU" dirty="0"/>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dirty="0" smtClean="0"/>
              <a:t>Класс Однодольные.</a:t>
            </a:r>
            <a:br>
              <a:rPr lang="ru-RU" dirty="0" smtClean="0"/>
            </a:br>
            <a:r>
              <a:rPr lang="ru-RU" dirty="0" smtClean="0"/>
              <a:t>Семейство Злаки</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6034682"/>
          </a:xfrm>
        </p:spPr>
        <p:txBody>
          <a:bodyPr/>
          <a:lstStyle/>
          <a:p>
            <a:r>
              <a:rPr lang="ru-RU" dirty="0" smtClean="0"/>
              <a:t>Цель:  познакомиться с характерными признаками растений семейства Злаки их многообразием и значением</a:t>
            </a:r>
            <a:br>
              <a:rPr lang="ru-RU" dirty="0" smtClean="0"/>
            </a:b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fontScale="90000"/>
          </a:bodyPr>
          <a:lstStyle/>
          <a:p>
            <a:r>
              <a:rPr lang="ru-RU" dirty="0" smtClean="0"/>
              <a:t>Облик злаков одинаков</a:t>
            </a:r>
            <a:br>
              <a:rPr lang="ru-RU" dirty="0" smtClean="0"/>
            </a:br>
            <a:r>
              <a:rPr lang="ru-RU" dirty="0" smtClean="0"/>
              <a:t>Если ты не знаешь злаков:</a:t>
            </a:r>
            <a:br>
              <a:rPr lang="ru-RU" dirty="0" smtClean="0"/>
            </a:br>
            <a:r>
              <a:rPr lang="ru-RU" dirty="0" smtClean="0"/>
              <a:t>Всюду крошечки-цветки,</a:t>
            </a:r>
            <a:br>
              <a:rPr lang="ru-RU" dirty="0" smtClean="0"/>
            </a:br>
            <a:r>
              <a:rPr lang="ru-RU" dirty="0" smtClean="0"/>
              <a:t>И малютки-колоски,</a:t>
            </a:r>
            <a:br>
              <a:rPr lang="ru-RU" dirty="0" smtClean="0"/>
            </a:br>
            <a:r>
              <a:rPr lang="ru-RU" dirty="0" smtClean="0"/>
              <a:t>И соломинки с узлами –</a:t>
            </a:r>
            <a:br>
              <a:rPr lang="ru-RU" dirty="0" smtClean="0"/>
            </a:br>
            <a:r>
              <a:rPr lang="ru-RU" dirty="0" smtClean="0"/>
              <a:t>Различайте злаки сами!</a:t>
            </a:r>
            <a:br>
              <a:rPr lang="ru-RU" dirty="0" smtClean="0"/>
            </a:br>
            <a:r>
              <a:rPr lang="ru-RU" dirty="0" smtClean="0"/>
              <a:t>Но внимательней взгляни:</a:t>
            </a:r>
            <a:br>
              <a:rPr lang="ru-RU" dirty="0" smtClean="0"/>
            </a:br>
            <a:r>
              <a:rPr lang="ru-RU" dirty="0" smtClean="0"/>
              <a:t>Очень разные они. </a:t>
            </a:r>
            <a:br>
              <a:rPr lang="ru-RU" dirty="0" smtClean="0"/>
            </a:br>
            <a:r>
              <a:rPr lang="ru-RU" dirty="0" smtClean="0"/>
              <a:t>                                    (Ю. </a:t>
            </a:r>
            <a:r>
              <a:rPr lang="ru-RU" dirty="0" err="1" smtClean="0"/>
              <a:t>Насимович</a:t>
            </a:r>
            <a:r>
              <a:rPr lang="ru-RU" dirty="0" smtClean="0"/>
              <a:t>)</a:t>
            </a:r>
            <a:br>
              <a:rPr lang="ru-RU" dirty="0" smtClean="0"/>
            </a:b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Содержимое 8"/>
          <p:cNvGraphicFramePr>
            <a:graphicFrameLocks noGrp="1"/>
          </p:cNvGraphicFramePr>
          <p:nvPr>
            <p:ph idx="1"/>
            <p:extLst>
              <p:ext uri="{D42A27DB-BD31-4B8C-83A1-F6EECF244321}">
                <p14:modId xmlns:p14="http://schemas.microsoft.com/office/powerpoint/2010/main" xmlns="" val="3195135222"/>
              </p:ext>
            </p:extLst>
          </p:nvPr>
        </p:nvGraphicFramePr>
        <p:xfrm>
          <a:off x="179512" y="4077072"/>
          <a:ext cx="8784977" cy="1944804"/>
        </p:xfrm>
        <a:graphic>
          <a:graphicData uri="http://schemas.openxmlformats.org/drawingml/2006/table">
            <a:tbl>
              <a:tblPr firstRow="1" bandRow="1">
                <a:tableStyleId>{5C22544A-7EE6-4342-B048-85BDC9FD1C3A}</a:tableStyleId>
              </a:tblPr>
              <a:tblGrid>
                <a:gridCol w="1512167"/>
                <a:gridCol w="1416158"/>
                <a:gridCol w="1464163"/>
                <a:gridCol w="1464163"/>
                <a:gridCol w="1632180"/>
                <a:gridCol w="1296146"/>
              </a:tblGrid>
              <a:tr h="756084">
                <a:tc>
                  <a:txBody>
                    <a:bodyPr/>
                    <a:lstStyle/>
                    <a:p>
                      <a:r>
                        <a:rPr lang="ru-RU" dirty="0" smtClean="0"/>
                        <a:t>Название семейства, численность</a:t>
                      </a:r>
                      <a:endParaRPr lang="ru-RU" dirty="0"/>
                    </a:p>
                  </a:txBody>
                  <a:tcPr/>
                </a:tc>
                <a:tc>
                  <a:txBody>
                    <a:bodyPr/>
                    <a:lstStyle/>
                    <a:p>
                      <a:r>
                        <a:rPr lang="ru-RU" dirty="0" smtClean="0"/>
                        <a:t>Жизненные формы</a:t>
                      </a:r>
                      <a:endParaRPr lang="ru-RU" dirty="0"/>
                    </a:p>
                  </a:txBody>
                  <a:tcPr/>
                </a:tc>
                <a:tc>
                  <a:txBody>
                    <a:bodyPr/>
                    <a:lstStyle/>
                    <a:p>
                      <a:r>
                        <a:rPr lang="ru-RU" dirty="0" smtClean="0"/>
                        <a:t>Строение цветка, соцветие</a:t>
                      </a:r>
                      <a:endParaRPr lang="ru-RU" dirty="0"/>
                    </a:p>
                  </a:txBody>
                  <a:tcPr/>
                </a:tc>
                <a:tc>
                  <a:txBody>
                    <a:bodyPr/>
                    <a:lstStyle/>
                    <a:p>
                      <a:r>
                        <a:rPr lang="ru-RU" dirty="0" smtClean="0"/>
                        <a:t>Тип плода</a:t>
                      </a:r>
                      <a:endParaRPr lang="ru-RU" dirty="0"/>
                    </a:p>
                  </a:txBody>
                  <a:tcPr/>
                </a:tc>
                <a:tc>
                  <a:txBody>
                    <a:bodyPr/>
                    <a:lstStyle/>
                    <a:p>
                      <a:r>
                        <a:rPr lang="ru-RU" dirty="0" smtClean="0"/>
                        <a:t>Особенности</a:t>
                      </a:r>
                      <a:endParaRPr lang="ru-RU" dirty="0"/>
                    </a:p>
                  </a:txBody>
                  <a:tcPr/>
                </a:tc>
                <a:tc>
                  <a:txBody>
                    <a:bodyPr/>
                    <a:lstStyle/>
                    <a:p>
                      <a:r>
                        <a:rPr lang="ru-RU" dirty="0" smtClean="0"/>
                        <a:t>Представители</a:t>
                      </a:r>
                      <a:r>
                        <a:rPr lang="ru-RU" baseline="0" dirty="0" smtClean="0"/>
                        <a:t>  (разнообразие)</a:t>
                      </a:r>
                      <a:endParaRPr lang="ru-RU" dirty="0"/>
                    </a:p>
                  </a:txBody>
                  <a:tcPr/>
                </a:tc>
              </a:tr>
              <a:tr h="756084">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dirty="0"/>
                    </a:p>
                  </a:txBody>
                  <a:tcPr/>
                </a:tc>
              </a:tr>
            </a:tbl>
          </a:graphicData>
        </a:graphic>
      </p:graphicFrame>
      <p:sp>
        <p:nvSpPr>
          <p:cNvPr id="2" name="Заголовок 1"/>
          <p:cNvSpPr>
            <a:spLocks noGrp="1"/>
          </p:cNvSpPr>
          <p:nvPr>
            <p:ph type="title"/>
          </p:nvPr>
        </p:nvSpPr>
        <p:spPr>
          <a:xfrm>
            <a:off x="467544" y="274638"/>
            <a:ext cx="8219256" cy="2794322"/>
          </a:xfrm>
        </p:spPr>
        <p:txBody>
          <a:bodyPr>
            <a:normAutofit fontScale="90000"/>
          </a:bodyPr>
          <a:lstStyle/>
          <a:p>
            <a:pPr algn="just"/>
            <a:r>
              <a:rPr lang="ru-RU" dirty="0"/>
              <a:t>Используя информацию теста и отвечая на его вопросы, заполнить по возможности характерные признаки семейства Злаковые в таблице:</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ru-RU" dirty="0" smtClean="0"/>
              <a:t>К деревьям относится:</a:t>
            </a:r>
            <a:endParaRPr lang="ru-RU" dirty="0"/>
          </a:p>
        </p:txBody>
      </p:sp>
      <p:sp>
        <p:nvSpPr>
          <p:cNvPr id="3" name="Объект 2"/>
          <p:cNvSpPr>
            <a:spLocks noGrp="1"/>
          </p:cNvSpPr>
          <p:nvPr>
            <p:ph idx="1"/>
          </p:nvPr>
        </p:nvSpPr>
        <p:spPr/>
        <p:txBody>
          <a:bodyPr/>
          <a:lstStyle/>
          <a:p>
            <a:pPr marL="514350" indent="-514350">
              <a:buAutoNum type="arabicPeriod"/>
            </a:pPr>
            <a:r>
              <a:rPr lang="ru-RU" dirty="0" smtClean="0"/>
              <a:t>Рожь</a:t>
            </a:r>
          </a:p>
          <a:p>
            <a:pPr marL="514350" indent="-514350">
              <a:buAutoNum type="arabicPeriod"/>
            </a:pPr>
            <a:r>
              <a:rPr lang="ru-RU" dirty="0" smtClean="0"/>
              <a:t>Бамбук</a:t>
            </a:r>
          </a:p>
          <a:p>
            <a:pPr marL="514350" indent="-514350">
              <a:buAutoNum type="arabicPeriod"/>
            </a:pPr>
            <a:r>
              <a:rPr lang="ru-RU" dirty="0" smtClean="0"/>
              <a:t>Кукуруза</a:t>
            </a:r>
          </a:p>
          <a:p>
            <a:pPr marL="514350" indent="-514350">
              <a:buAutoNum type="arabicPeriod"/>
            </a:pPr>
            <a:r>
              <a:rPr lang="ru-RU" dirty="0" smtClean="0"/>
              <a:t>Пшеница</a:t>
            </a:r>
            <a:endParaRPr lang="ru-RU" dirty="0"/>
          </a:p>
        </p:txBody>
      </p:sp>
    </p:spTree>
    <p:extLst>
      <p:ext uri="{BB962C8B-B14F-4D97-AF65-F5344CB8AC3E}">
        <p14:creationId xmlns:p14="http://schemas.microsoft.com/office/powerpoint/2010/main" xmlns="" val="1989924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dirty="0" smtClean="0"/>
              <a:t>Для растений семейства Злаки характерна   формула цветка</a:t>
            </a:r>
            <a:endParaRPr lang="ru-RU" dirty="0"/>
          </a:p>
        </p:txBody>
      </p:sp>
      <p:sp>
        <p:nvSpPr>
          <p:cNvPr id="3" name="Объект 2"/>
          <p:cNvSpPr>
            <a:spLocks noGrp="1"/>
          </p:cNvSpPr>
          <p:nvPr>
            <p:ph idx="1"/>
          </p:nvPr>
        </p:nvSpPr>
        <p:spPr/>
        <p:txBody>
          <a:bodyPr/>
          <a:lstStyle/>
          <a:p>
            <a:pPr marL="514350" indent="-514350">
              <a:buAutoNum type="arabicPeriod"/>
            </a:pPr>
            <a:r>
              <a:rPr lang="ru-RU" dirty="0" smtClean="0"/>
              <a:t>Ч(5)Л1+2+(2)Т(9)П1</a:t>
            </a:r>
          </a:p>
          <a:p>
            <a:pPr marL="514350" indent="-514350">
              <a:buAutoNum type="arabicPeriod"/>
            </a:pPr>
            <a:r>
              <a:rPr lang="ru-RU" dirty="0" smtClean="0"/>
              <a:t>Ч(5)Л(5)Т5П1</a:t>
            </a:r>
          </a:p>
          <a:p>
            <a:pPr marL="514350" indent="-514350">
              <a:buAutoNum type="arabicPeriod"/>
            </a:pPr>
            <a:r>
              <a:rPr lang="ru-RU" dirty="0" smtClean="0"/>
              <a:t>Ок (2)+2Т3П1</a:t>
            </a:r>
          </a:p>
          <a:p>
            <a:pPr marL="514350" indent="-514350">
              <a:buAutoNum type="arabicPeriod"/>
            </a:pPr>
            <a:r>
              <a:rPr lang="ru-RU" dirty="0" smtClean="0"/>
              <a:t>Ч4Л4Т4+2П1</a:t>
            </a:r>
          </a:p>
          <a:p>
            <a:pPr marL="514350" indent="-514350">
              <a:buAutoNum type="arabicPeriod"/>
            </a:pPr>
            <a:endParaRPr lang="ru-RU" dirty="0" smtClean="0"/>
          </a:p>
          <a:p>
            <a:pPr marL="514350" indent="-514350">
              <a:buAutoNum type="arabicPeriod"/>
            </a:pPr>
            <a:endParaRPr lang="ru-RU" dirty="0" smtClean="0"/>
          </a:p>
          <a:p>
            <a:pPr marL="0" indent="0">
              <a:buNone/>
            </a:pPr>
            <a:endParaRPr lang="ru-RU" dirty="0" smtClean="0"/>
          </a:p>
          <a:p>
            <a:endParaRPr lang="ru-RU" dirty="0"/>
          </a:p>
        </p:txBody>
      </p:sp>
    </p:spTree>
    <p:extLst>
      <p:ext uri="{BB962C8B-B14F-4D97-AF65-F5344CB8AC3E}">
        <p14:creationId xmlns:p14="http://schemas.microsoft.com/office/powerpoint/2010/main" xmlns="" val="3769270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fontScale="90000"/>
          </a:bodyPr>
          <a:lstStyle/>
          <a:p>
            <a:pPr algn="l"/>
            <a:r>
              <a:rPr lang="ru-RU" dirty="0" smtClean="0"/>
              <a:t>1. Для растений семейства Злаковые характерны соцветия:</a:t>
            </a:r>
            <a:endParaRPr lang="ru-RU" dirty="0"/>
          </a:p>
        </p:txBody>
      </p:sp>
      <p:sp>
        <p:nvSpPr>
          <p:cNvPr id="8" name="Объект 7"/>
          <p:cNvSpPr>
            <a:spLocks noGrp="1"/>
          </p:cNvSpPr>
          <p:nvPr>
            <p:ph idx="1"/>
          </p:nvPr>
        </p:nvSpPr>
        <p:spPr/>
        <p:txBody>
          <a:bodyPr/>
          <a:lstStyle/>
          <a:p>
            <a:pPr marL="0" indent="0">
              <a:buNone/>
            </a:pPr>
            <a:r>
              <a:rPr lang="ru-RU" dirty="0" smtClean="0"/>
              <a:t>А. Метелка</a:t>
            </a:r>
          </a:p>
          <a:p>
            <a:pPr marL="0" indent="0">
              <a:buNone/>
            </a:pPr>
            <a:r>
              <a:rPr lang="ru-RU" dirty="0" smtClean="0"/>
              <a:t>Б. Сложный колос</a:t>
            </a:r>
          </a:p>
          <a:p>
            <a:pPr marL="0" indent="0">
              <a:buNone/>
            </a:pPr>
            <a:r>
              <a:rPr lang="ru-RU" dirty="0" smtClean="0"/>
              <a:t>В. Початок</a:t>
            </a:r>
          </a:p>
          <a:p>
            <a:pPr marL="0" indent="0">
              <a:buNone/>
            </a:pPr>
            <a:r>
              <a:rPr lang="ru-RU" dirty="0" smtClean="0"/>
              <a:t>Г.  Кисть</a:t>
            </a:r>
            <a:endParaRPr lang="ru-RU" dirty="0"/>
          </a:p>
        </p:txBody>
      </p:sp>
    </p:spTree>
    <p:extLst>
      <p:ext uri="{BB962C8B-B14F-4D97-AF65-F5344CB8AC3E}">
        <p14:creationId xmlns:p14="http://schemas.microsoft.com/office/powerpoint/2010/main" xmlns="" val="2026882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dirty="0" smtClean="0"/>
              <a:t>Запас питательных веществ в зерновке находится в:</a:t>
            </a:r>
            <a:endParaRPr lang="ru-RU" dirty="0"/>
          </a:p>
        </p:txBody>
      </p:sp>
      <p:sp>
        <p:nvSpPr>
          <p:cNvPr id="3" name="Объект 2"/>
          <p:cNvSpPr>
            <a:spLocks noGrp="1"/>
          </p:cNvSpPr>
          <p:nvPr>
            <p:ph idx="1"/>
          </p:nvPr>
        </p:nvSpPr>
        <p:spPr/>
        <p:txBody>
          <a:bodyPr/>
          <a:lstStyle/>
          <a:p>
            <a:pPr marL="514350" indent="-514350">
              <a:buAutoNum type="arabicPeriod"/>
            </a:pPr>
            <a:r>
              <a:rPr lang="ru-RU" dirty="0" smtClean="0"/>
              <a:t>Семенной кожуре</a:t>
            </a:r>
          </a:p>
          <a:p>
            <a:pPr marL="514350" indent="-514350">
              <a:buAutoNum type="arabicPeriod"/>
            </a:pPr>
            <a:r>
              <a:rPr lang="ru-RU" dirty="0" smtClean="0"/>
              <a:t>Эндосперме</a:t>
            </a:r>
          </a:p>
          <a:p>
            <a:pPr marL="514350" indent="-514350">
              <a:buAutoNum type="arabicPeriod"/>
            </a:pPr>
            <a:r>
              <a:rPr lang="ru-RU" dirty="0" smtClean="0"/>
              <a:t>Одной семядоле</a:t>
            </a:r>
          </a:p>
          <a:p>
            <a:pPr marL="514350" indent="-514350">
              <a:buAutoNum type="arabicPeriod"/>
            </a:pPr>
            <a:r>
              <a:rPr lang="ru-RU" dirty="0" smtClean="0"/>
              <a:t>В двух семядолях</a:t>
            </a:r>
            <a:endParaRPr lang="ru-RU" dirty="0"/>
          </a:p>
        </p:txBody>
      </p:sp>
    </p:spTree>
    <p:extLst>
      <p:ext uri="{BB962C8B-B14F-4D97-AF65-F5344CB8AC3E}">
        <p14:creationId xmlns:p14="http://schemas.microsoft.com/office/powerpoint/2010/main" xmlns="" val="2724900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Рожь Шишкин"/>
          <p:cNvPicPr>
            <a:picLocks noChangeAspect="1" noChangeArrowheads="1"/>
          </p:cNvPicPr>
          <p:nvPr/>
        </p:nvPicPr>
        <p:blipFill>
          <a:blip r:embed="rId2" cstate="print"/>
          <a:srcRect/>
          <a:stretch>
            <a:fillRect/>
          </a:stretch>
        </p:blipFill>
        <p:spPr bwMode="auto">
          <a:xfrm>
            <a:off x="0" y="-234026"/>
            <a:ext cx="9324527" cy="7376862"/>
          </a:xfrm>
          <a:prstGeom prst="rect">
            <a:avLst/>
          </a:prstGeom>
          <a:noFill/>
          <a:ln w="9525">
            <a:noFill/>
            <a:miter lim="800000"/>
            <a:headEnd/>
            <a:tailEnd/>
          </a:ln>
        </p:spPr>
      </p:pic>
      <p:sp>
        <p:nvSpPr>
          <p:cNvPr id="2" name="Заголовок 1"/>
          <p:cNvSpPr>
            <a:spLocks noGrp="1"/>
          </p:cNvSpPr>
          <p:nvPr>
            <p:ph type="title"/>
          </p:nvPr>
        </p:nvSpPr>
        <p:spPr/>
        <p:txBody>
          <a:bodyPr/>
          <a:lstStyle/>
          <a:p>
            <a:r>
              <a:rPr lang="ru-RU" dirty="0" smtClean="0"/>
              <a:t>Характерные признаки</a:t>
            </a:r>
            <a:endParaRPr lang="ru-RU" dirty="0"/>
          </a:p>
        </p:txBody>
      </p:sp>
      <p:sp>
        <p:nvSpPr>
          <p:cNvPr id="4" name="Содержимое 3"/>
          <p:cNvSpPr>
            <a:spLocks noGrp="1"/>
          </p:cNvSpPr>
          <p:nvPr>
            <p:ph idx="1"/>
          </p:nvPr>
        </p:nvSpPr>
        <p:spPr>
          <a:xfrm>
            <a:off x="323528" y="1196752"/>
            <a:ext cx="8363272" cy="4929411"/>
          </a:xfrm>
        </p:spPr>
        <p:txBody>
          <a:bodyPr/>
          <a:lstStyle/>
          <a:p>
            <a:r>
              <a:rPr lang="ru-RU" dirty="0" smtClean="0"/>
              <a:t>                     11 тыс. видов</a:t>
            </a:r>
            <a:endParaRPr lang="ru-RU" dirty="0"/>
          </a:p>
        </p:txBody>
      </p:sp>
      <p:pic>
        <p:nvPicPr>
          <p:cNvPr id="6" name="Picture 8" descr="Рожь обыкновенная"/>
          <p:cNvPicPr>
            <a:picLocks noChangeAspect="1" noChangeArrowheads="1"/>
          </p:cNvPicPr>
          <p:nvPr/>
        </p:nvPicPr>
        <p:blipFill>
          <a:blip r:embed="rId3" cstate="print"/>
          <a:srcRect/>
          <a:stretch>
            <a:fillRect/>
          </a:stretch>
        </p:blipFill>
        <p:spPr bwMode="auto">
          <a:xfrm>
            <a:off x="5746998" y="4149080"/>
            <a:ext cx="3397002" cy="2551977"/>
          </a:xfrm>
          <a:prstGeom prst="rect">
            <a:avLst/>
          </a:prstGeom>
          <a:noFill/>
          <a:ln w="12700">
            <a:solidFill>
              <a:srgbClr val="3366FF"/>
            </a:solidFill>
            <a:miter lim="800000"/>
            <a:headEnd/>
            <a:tailEnd/>
          </a:ln>
        </p:spPr>
      </p:pic>
      <p:pic>
        <p:nvPicPr>
          <p:cNvPr id="7" name="Picture 7" descr="Ячмень обыкновенный"/>
          <p:cNvPicPr>
            <a:picLocks noChangeAspect="1" noChangeArrowheads="1"/>
          </p:cNvPicPr>
          <p:nvPr/>
        </p:nvPicPr>
        <p:blipFill>
          <a:blip r:embed="rId4" cstate="print"/>
          <a:srcRect/>
          <a:stretch>
            <a:fillRect/>
          </a:stretch>
        </p:blipFill>
        <p:spPr bwMode="auto">
          <a:xfrm>
            <a:off x="179512" y="3789040"/>
            <a:ext cx="3822700" cy="2879725"/>
          </a:xfrm>
          <a:prstGeom prst="rect">
            <a:avLst/>
          </a:prstGeom>
          <a:noFill/>
          <a:ln w="12700">
            <a:solidFill>
              <a:srgbClr val="3366FF"/>
            </a:solidFill>
            <a:miter lim="800000"/>
            <a:headEnd/>
            <a:tailEnd/>
          </a:ln>
        </p:spPr>
      </p:pic>
      <p:pic>
        <p:nvPicPr>
          <p:cNvPr id="9219" name="Picture 3" descr="C:\Users\Наталья\Downloads\кукуруза.jpg"/>
          <p:cNvPicPr>
            <a:picLocks noChangeAspect="1" noChangeArrowheads="1"/>
          </p:cNvPicPr>
          <p:nvPr/>
        </p:nvPicPr>
        <p:blipFill>
          <a:blip r:embed="rId5" cstate="print"/>
          <a:srcRect/>
          <a:stretch>
            <a:fillRect/>
          </a:stretch>
        </p:blipFill>
        <p:spPr bwMode="auto">
          <a:xfrm>
            <a:off x="6228184" y="1268760"/>
            <a:ext cx="2736304" cy="2736304"/>
          </a:xfrm>
          <a:prstGeom prst="rect">
            <a:avLst/>
          </a:prstGeom>
          <a:noFill/>
        </p:spPr>
      </p:pic>
      <p:pic>
        <p:nvPicPr>
          <p:cNvPr id="9" name="Picture 6" descr="Овес"/>
          <p:cNvPicPr>
            <a:picLocks noChangeAspect="1" noChangeArrowheads="1"/>
          </p:cNvPicPr>
          <p:nvPr/>
        </p:nvPicPr>
        <p:blipFill>
          <a:blip r:embed="rId6" cstate="print"/>
          <a:srcRect/>
          <a:stretch>
            <a:fillRect/>
          </a:stretch>
        </p:blipFill>
        <p:spPr bwMode="auto">
          <a:xfrm>
            <a:off x="2411760" y="1844824"/>
            <a:ext cx="3446857" cy="2592288"/>
          </a:xfrm>
          <a:prstGeom prst="rect">
            <a:avLst/>
          </a:prstGeom>
          <a:noFill/>
          <a:ln w="12700">
            <a:solidFill>
              <a:srgbClr val="3366FF"/>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9" presetClass="emph" presetSubtype="0" nodeType="withEffect">
                                  <p:stCondLst>
                                    <p:cond delay="0"/>
                                  </p:stCondLst>
                                  <p:childTnLst>
                                    <p:set>
                                      <p:cBhvr rctx="PPT">
                                        <p:cTn id="25" dur="indefinite"/>
                                        <p:tgtEl>
                                          <p:spTgt spid="10"/>
                                        </p:tgtEl>
                                        <p:attrNameLst>
                                          <p:attrName>style.opacity</p:attrName>
                                        </p:attrNameLst>
                                      </p:cBhvr>
                                      <p:to>
                                        <p:strVal val="0.5"/>
                                      </p:to>
                                    </p:set>
                                    <p:animEffect filter="image" prLst="opacity: 0.5">
                                      <p:cBhvr rctx="IE">
                                        <p:cTn id="26" dur="indefinite"/>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9219"/>
                                        </p:tgtEl>
                                        <p:attrNameLst>
                                          <p:attrName>style.visibility</p:attrName>
                                        </p:attrNameLst>
                                      </p:cBhvr>
                                      <p:to>
                                        <p:strVal val="visible"/>
                                      </p:to>
                                    </p:set>
                                    <p:animEffect transition="in" filter="barn(inVertical)">
                                      <p:cBhvr>
                                        <p:cTn id="31"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Жизненные формы</a:t>
            </a:r>
            <a:endParaRPr lang="ru-RU" dirty="0"/>
          </a:p>
        </p:txBody>
      </p:sp>
      <p:sp>
        <p:nvSpPr>
          <p:cNvPr id="3" name="Объект 2"/>
          <p:cNvSpPr>
            <a:spLocks noGrp="1"/>
          </p:cNvSpPr>
          <p:nvPr>
            <p:ph idx="1"/>
          </p:nvPr>
        </p:nvSpPr>
        <p:spPr/>
        <p:txBody>
          <a:bodyPr/>
          <a:lstStyle/>
          <a:p>
            <a:r>
              <a:rPr lang="ru-RU" dirty="0" smtClean="0"/>
              <a:t>Травы ( бамбук)</a:t>
            </a:r>
            <a:endParaRPr lang="ru-RU" dirty="0"/>
          </a:p>
        </p:txBody>
      </p:sp>
    </p:spTree>
    <p:extLst>
      <p:ext uri="{BB962C8B-B14F-4D97-AF65-F5344CB8AC3E}">
        <p14:creationId xmlns:p14="http://schemas.microsoft.com/office/powerpoint/2010/main" xmlns="" val="20855028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Строение цветка</a:t>
            </a:r>
            <a:endParaRPr lang="ru-RU" dirty="0"/>
          </a:p>
        </p:txBody>
      </p:sp>
      <p:sp>
        <p:nvSpPr>
          <p:cNvPr id="3" name="Содержимое 2"/>
          <p:cNvSpPr>
            <a:spLocks noGrp="1"/>
          </p:cNvSpPr>
          <p:nvPr>
            <p:ph idx="1"/>
          </p:nvPr>
        </p:nvSpPr>
        <p:spPr>
          <a:xfrm>
            <a:off x="683568" y="1628800"/>
            <a:ext cx="8208912" cy="4752528"/>
          </a:xfrm>
        </p:spPr>
        <p:txBody>
          <a:bodyPr/>
          <a:lstStyle/>
          <a:p>
            <a:pPr>
              <a:buNone/>
            </a:pPr>
            <a:r>
              <a:rPr lang="ru-RU" sz="4800" dirty="0" err="1" smtClean="0"/>
              <a:t>Ок</a:t>
            </a:r>
            <a:r>
              <a:rPr lang="ru-RU" sz="3600" dirty="0" smtClean="0"/>
              <a:t> </a:t>
            </a:r>
            <a:r>
              <a:rPr lang="ru-RU" dirty="0" smtClean="0"/>
              <a:t>(2)+2</a:t>
            </a:r>
            <a:r>
              <a:rPr lang="ru-RU" sz="4800" dirty="0" smtClean="0"/>
              <a:t>Т</a:t>
            </a:r>
            <a:r>
              <a:rPr lang="ru-RU" sz="2800" dirty="0" smtClean="0"/>
              <a:t>3</a:t>
            </a:r>
            <a:r>
              <a:rPr lang="ru-RU" sz="4800" dirty="0" smtClean="0"/>
              <a:t>П</a:t>
            </a:r>
            <a:r>
              <a:rPr lang="ru-RU" dirty="0" smtClean="0"/>
              <a:t>1</a:t>
            </a:r>
          </a:p>
          <a:p>
            <a:endParaRPr lang="ru-RU" dirty="0"/>
          </a:p>
        </p:txBody>
      </p:sp>
      <p:pic>
        <p:nvPicPr>
          <p:cNvPr id="8194" name="Picture 2" descr="http://biolicey2vrn.ru/Klassifikaciay/7-53_Pshenica.jpg"/>
          <p:cNvPicPr>
            <a:picLocks noChangeAspect="1" noChangeArrowheads="1"/>
          </p:cNvPicPr>
          <p:nvPr/>
        </p:nvPicPr>
        <p:blipFill>
          <a:blip r:embed="rId2" cstate="print"/>
          <a:srcRect/>
          <a:stretch>
            <a:fillRect/>
          </a:stretch>
        </p:blipFill>
        <p:spPr bwMode="auto">
          <a:xfrm>
            <a:off x="1259632" y="2420888"/>
            <a:ext cx="6912767" cy="424847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229600" cy="720080"/>
          </a:xfrm>
        </p:spPr>
        <p:txBody>
          <a:bodyPr>
            <a:normAutofit fontScale="90000"/>
          </a:bodyPr>
          <a:lstStyle/>
          <a:p>
            <a:r>
              <a:rPr lang="ru-RU" dirty="0" smtClean="0"/>
              <a:t>Соцветия</a:t>
            </a:r>
            <a:endParaRPr lang="ru-RU" dirty="0"/>
          </a:p>
        </p:txBody>
      </p:sp>
      <p:sp>
        <p:nvSpPr>
          <p:cNvPr id="3" name="Содержимое 2"/>
          <p:cNvSpPr>
            <a:spLocks noGrp="1"/>
          </p:cNvSpPr>
          <p:nvPr>
            <p:ph idx="1"/>
          </p:nvPr>
        </p:nvSpPr>
        <p:spPr>
          <a:xfrm>
            <a:off x="323528" y="1124744"/>
            <a:ext cx="8640960" cy="5544616"/>
          </a:xfrm>
        </p:spPr>
        <p:txBody>
          <a:bodyPr/>
          <a:lstStyle/>
          <a:p>
            <a:r>
              <a:rPr lang="ru-RU" dirty="0" smtClean="0"/>
              <a:t>Султан (тимофеевка), сложный колос (Пшеница), метелка (овес), початок (кукуруза) </a:t>
            </a:r>
          </a:p>
          <a:p>
            <a:endParaRPr lang="ru-RU" dirty="0"/>
          </a:p>
        </p:txBody>
      </p:sp>
      <p:pic>
        <p:nvPicPr>
          <p:cNvPr id="7170" name="Picture 2" descr="Семейство Злаковые"/>
          <p:cNvPicPr>
            <a:picLocks noChangeAspect="1" noChangeArrowheads="1"/>
          </p:cNvPicPr>
          <p:nvPr/>
        </p:nvPicPr>
        <p:blipFill>
          <a:blip r:embed="rId2" cstate="print"/>
          <a:srcRect/>
          <a:stretch>
            <a:fillRect/>
          </a:stretch>
        </p:blipFill>
        <p:spPr bwMode="auto">
          <a:xfrm>
            <a:off x="683568" y="2285665"/>
            <a:ext cx="7560840" cy="435346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 плода</a:t>
            </a:r>
            <a:endParaRPr lang="ru-RU" dirty="0"/>
          </a:p>
        </p:txBody>
      </p:sp>
      <p:sp>
        <p:nvSpPr>
          <p:cNvPr id="3" name="Содержимое 2"/>
          <p:cNvSpPr>
            <a:spLocks noGrp="1"/>
          </p:cNvSpPr>
          <p:nvPr>
            <p:ph idx="1"/>
          </p:nvPr>
        </p:nvSpPr>
        <p:spPr/>
        <p:txBody>
          <a:bodyPr/>
          <a:lstStyle/>
          <a:p>
            <a:pPr>
              <a:buNone/>
            </a:pPr>
            <a:r>
              <a:rPr lang="ru-RU" dirty="0" smtClean="0"/>
              <a:t>Зерновка</a:t>
            </a:r>
          </a:p>
          <a:p>
            <a:endParaRPr lang="ru-RU" dirty="0"/>
          </a:p>
        </p:txBody>
      </p:sp>
      <p:pic>
        <p:nvPicPr>
          <p:cNvPr id="5" name="Picture 3" descr="Зерновка пшеницы 1"/>
          <p:cNvPicPr>
            <a:picLocks noChangeAspect="1" noChangeArrowheads="1"/>
          </p:cNvPicPr>
          <p:nvPr/>
        </p:nvPicPr>
        <p:blipFill>
          <a:blip r:embed="rId2" cstate="print"/>
          <a:srcRect/>
          <a:stretch>
            <a:fillRect/>
          </a:stretch>
        </p:blipFill>
        <p:spPr bwMode="auto">
          <a:xfrm>
            <a:off x="755576" y="2348880"/>
            <a:ext cx="1869802" cy="362119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dirty="0" smtClean="0"/>
              <a:t>Особенности</a:t>
            </a:r>
            <a:endParaRPr lang="ru-RU" dirty="0"/>
          </a:p>
        </p:txBody>
      </p:sp>
      <p:sp>
        <p:nvSpPr>
          <p:cNvPr id="3" name="Содержимое 2"/>
          <p:cNvSpPr>
            <a:spLocks noGrp="1"/>
          </p:cNvSpPr>
          <p:nvPr>
            <p:ph idx="1"/>
          </p:nvPr>
        </p:nvSpPr>
        <p:spPr>
          <a:xfrm>
            <a:off x="395536" y="1052736"/>
            <a:ext cx="8291264" cy="5073427"/>
          </a:xfrm>
        </p:spPr>
        <p:txBody>
          <a:bodyPr/>
          <a:lstStyle/>
          <a:p>
            <a:pPr>
              <a:buNone/>
            </a:pPr>
            <a:r>
              <a:rPr lang="ru-RU" dirty="0" smtClean="0"/>
              <a:t>Стебель соломина, вставочный рост, сидячий лист, корневище</a:t>
            </a:r>
          </a:p>
          <a:p>
            <a:endParaRPr lang="ru-RU" dirty="0"/>
          </a:p>
        </p:txBody>
      </p:sp>
      <p:pic>
        <p:nvPicPr>
          <p:cNvPr id="4" name="Picture 5" descr="Стебель растений семейства злаки"/>
          <p:cNvPicPr>
            <a:picLocks noChangeAspect="1" noChangeArrowheads="1"/>
          </p:cNvPicPr>
          <p:nvPr/>
        </p:nvPicPr>
        <p:blipFill>
          <a:blip r:embed="rId2" cstate="print"/>
          <a:srcRect/>
          <a:stretch>
            <a:fillRect/>
          </a:stretch>
        </p:blipFill>
        <p:spPr bwMode="auto">
          <a:xfrm>
            <a:off x="539552" y="2276872"/>
            <a:ext cx="2184400" cy="4321175"/>
          </a:xfrm>
          <a:prstGeom prst="rect">
            <a:avLst/>
          </a:prstGeom>
          <a:noFill/>
          <a:ln w="38100">
            <a:solidFill>
              <a:srgbClr val="FFFFFF"/>
            </a:solidFill>
            <a:miter lim="800000"/>
            <a:headEnd/>
            <a:tailEnd/>
          </a:ln>
        </p:spPr>
      </p:pic>
      <p:sp>
        <p:nvSpPr>
          <p:cNvPr id="5" name="Прямоугольник 4"/>
          <p:cNvSpPr/>
          <p:nvPr/>
        </p:nvSpPr>
        <p:spPr>
          <a:xfrm>
            <a:off x="2843808" y="3068960"/>
            <a:ext cx="2431525" cy="584775"/>
          </a:xfrm>
          <a:prstGeom prst="rect">
            <a:avLst/>
          </a:prstGeom>
        </p:spPr>
        <p:txBody>
          <a:bodyPr wrap="square">
            <a:spAutoFit/>
          </a:bodyPr>
          <a:lstStyle/>
          <a:p>
            <a:pPr algn="ctr">
              <a:spcBef>
                <a:spcPct val="50000"/>
              </a:spcBef>
            </a:pPr>
            <a:r>
              <a:rPr lang="ru-RU" sz="3200" dirty="0" smtClean="0"/>
              <a:t>междоузлия</a:t>
            </a:r>
            <a:endParaRPr lang="ru-RU" sz="3200" dirty="0"/>
          </a:p>
        </p:txBody>
      </p:sp>
      <p:cxnSp>
        <p:nvCxnSpPr>
          <p:cNvPr id="13" name="Прямая со стрелкой 12"/>
          <p:cNvCxnSpPr>
            <a:stCxn id="5" idx="1"/>
          </p:cNvCxnSpPr>
          <p:nvPr/>
        </p:nvCxnSpPr>
        <p:spPr>
          <a:xfrm flipH="1" flipV="1">
            <a:off x="2123728" y="3356992"/>
            <a:ext cx="720080" cy="43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3275856" y="3982998"/>
            <a:ext cx="1603761" cy="584775"/>
          </a:xfrm>
          <a:prstGeom prst="rect">
            <a:avLst/>
          </a:prstGeom>
        </p:spPr>
        <p:txBody>
          <a:bodyPr wrap="square">
            <a:spAutoFit/>
          </a:bodyPr>
          <a:lstStyle/>
          <a:p>
            <a:pPr algn="ctr">
              <a:spcBef>
                <a:spcPct val="50000"/>
              </a:spcBef>
            </a:pPr>
            <a:r>
              <a:rPr lang="ru-RU" sz="3200" dirty="0" smtClean="0"/>
              <a:t>узел</a:t>
            </a:r>
            <a:endParaRPr lang="ru-RU" sz="3200" dirty="0"/>
          </a:p>
        </p:txBody>
      </p:sp>
      <p:cxnSp>
        <p:nvCxnSpPr>
          <p:cNvPr id="17" name="Прямая со стрелкой 16"/>
          <p:cNvCxnSpPr>
            <a:stCxn id="15" idx="1"/>
          </p:cNvCxnSpPr>
          <p:nvPr/>
        </p:nvCxnSpPr>
        <p:spPr>
          <a:xfrm flipH="1">
            <a:off x="2195736" y="4275386"/>
            <a:ext cx="1080120" cy="177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4294967295"/>
          </p:nvPr>
        </p:nvGraphicFramePr>
        <p:xfrm>
          <a:off x="179512" y="260648"/>
          <a:ext cx="8352928" cy="6120679"/>
        </p:xfrm>
        <a:graphic>
          <a:graphicData uri="http://schemas.openxmlformats.org/drawingml/2006/table">
            <a:tbl>
              <a:tblPr firstRow="1" bandRow="1">
                <a:tableStyleId>{5C22544A-7EE6-4342-B048-85BDC9FD1C3A}</a:tableStyleId>
              </a:tblPr>
              <a:tblGrid>
                <a:gridCol w="5495347"/>
                <a:gridCol w="2857581"/>
              </a:tblGrid>
              <a:tr h="376657">
                <a:tc>
                  <a:txBody>
                    <a:bodyPr/>
                    <a:lstStyle/>
                    <a:p>
                      <a:endParaRPr lang="ru-RU" dirty="0"/>
                    </a:p>
                  </a:txBody>
                  <a:tcPr/>
                </a:tc>
                <a:tc>
                  <a:txBody>
                    <a:bodyPr/>
                    <a:lstStyle/>
                    <a:p>
                      <a:endParaRPr lang="ru-RU" dirty="0"/>
                    </a:p>
                  </a:txBody>
                  <a:tcPr/>
                </a:tc>
              </a:tr>
              <a:tr h="1600794">
                <a:tc>
                  <a:txBody>
                    <a:bodyPr/>
                    <a:lstStyle/>
                    <a:p>
                      <a:r>
                        <a:rPr lang="ru-RU" sz="2400" dirty="0" smtClean="0"/>
                        <a:t>1. Мощностью и высотой знаменита …,</a:t>
                      </a:r>
                    </a:p>
                    <a:p>
                      <a:pPr>
                        <a:buNone/>
                      </a:pPr>
                      <a:r>
                        <a:rPr lang="ru-RU" sz="2400" dirty="0" smtClean="0"/>
                        <a:t>И початок золотой, </a:t>
                      </a:r>
                    </a:p>
                    <a:p>
                      <a:pPr>
                        <a:buNone/>
                      </a:pPr>
                      <a:r>
                        <a:rPr lang="ru-RU" sz="2400" dirty="0" smtClean="0"/>
                        <a:t>Полновесный, налитой …</a:t>
                      </a:r>
                    </a:p>
                    <a:p>
                      <a:pPr>
                        <a:buNone/>
                      </a:pPr>
                      <a:r>
                        <a:rPr lang="ru-RU" sz="2400" dirty="0" smtClean="0"/>
                        <a:t>Не обуза.</a:t>
                      </a:r>
                      <a:endParaRPr lang="ru-RU" sz="2400" dirty="0"/>
                    </a:p>
                  </a:txBody>
                  <a:tcPr/>
                </a:tc>
                <a:tc>
                  <a:txBody>
                    <a:bodyPr/>
                    <a:lstStyle/>
                    <a:p>
                      <a:endParaRPr lang="ru-RU" dirty="0"/>
                    </a:p>
                  </a:txBody>
                  <a:tcPr/>
                </a:tc>
              </a:tr>
              <a:tr h="847478">
                <a:tc>
                  <a:txBody>
                    <a:bodyPr/>
                    <a:lstStyle/>
                    <a:p>
                      <a:r>
                        <a:rPr lang="ru-RU" sz="2400" dirty="0" smtClean="0"/>
                        <a:t>2. С … в дружбе мы давно,</a:t>
                      </a:r>
                    </a:p>
                    <a:p>
                      <a:r>
                        <a:rPr lang="ru-RU" sz="2400" dirty="0" smtClean="0"/>
                        <a:t>… дарит нам пшено.</a:t>
                      </a:r>
                      <a:endParaRPr lang="ru-RU" sz="2400" dirty="0"/>
                    </a:p>
                  </a:txBody>
                  <a:tcPr/>
                </a:tc>
                <a:tc>
                  <a:txBody>
                    <a:bodyPr/>
                    <a:lstStyle/>
                    <a:p>
                      <a:endParaRPr lang="ru-RU"/>
                    </a:p>
                  </a:txBody>
                  <a:tcPr/>
                </a:tc>
              </a:tr>
              <a:tr h="847478">
                <a:tc>
                  <a:txBody>
                    <a:bodyPr/>
                    <a:lstStyle/>
                    <a:p>
                      <a:r>
                        <a:rPr lang="ru-RU" sz="2400" dirty="0" smtClean="0"/>
                        <a:t>3. Главный принцип … простой:</a:t>
                      </a:r>
                    </a:p>
                    <a:p>
                      <a:r>
                        <a:rPr lang="ru-RU" sz="2400" dirty="0" smtClean="0"/>
                        <a:t>Голова</a:t>
                      </a:r>
                      <a:r>
                        <a:rPr lang="ru-RU" sz="2400" baseline="0" dirty="0" smtClean="0"/>
                        <a:t> на солнце, ноги под водой</a:t>
                      </a:r>
                      <a:endParaRPr lang="ru-RU" sz="2400" dirty="0"/>
                    </a:p>
                  </a:txBody>
                  <a:tcPr/>
                </a:tc>
                <a:tc>
                  <a:txBody>
                    <a:bodyPr/>
                    <a:lstStyle/>
                    <a:p>
                      <a:endParaRPr lang="ru-RU" dirty="0"/>
                    </a:p>
                  </a:txBody>
                  <a:tcPr/>
                </a:tc>
              </a:tr>
              <a:tr h="1600794">
                <a:tc>
                  <a:txBody>
                    <a:bodyPr/>
                    <a:lstStyle/>
                    <a:p>
                      <a:r>
                        <a:rPr lang="ru-RU" sz="2400" dirty="0" smtClean="0"/>
                        <a:t>4. И … сдружились мы давно,</a:t>
                      </a:r>
                    </a:p>
                    <a:p>
                      <a:r>
                        <a:rPr lang="ru-RU" sz="2400" dirty="0" smtClean="0"/>
                        <a:t>Дарит он крупу и толокно,</a:t>
                      </a:r>
                    </a:p>
                    <a:p>
                      <a:r>
                        <a:rPr lang="ru-RU" sz="2400" dirty="0" smtClean="0"/>
                        <a:t>И муку, и кашу и печенье.</a:t>
                      </a:r>
                    </a:p>
                    <a:p>
                      <a:r>
                        <a:rPr lang="ru-RU" sz="2400" dirty="0" smtClean="0"/>
                        <a:t>Поблагодарим за угощенье</a:t>
                      </a:r>
                      <a:r>
                        <a:rPr lang="ru-RU" sz="2400" dirty="0"/>
                        <a:t>!</a:t>
                      </a:r>
                      <a:endParaRPr lang="ru-RU" sz="2400" dirty="0" smtClean="0"/>
                    </a:p>
                  </a:txBody>
                  <a:tcPr/>
                </a:tc>
                <a:tc>
                  <a:txBody>
                    <a:bodyPr/>
                    <a:lstStyle/>
                    <a:p>
                      <a:endParaRPr lang="ru-RU" dirty="0"/>
                    </a:p>
                  </a:txBody>
                  <a:tcPr/>
                </a:tc>
              </a:tr>
              <a:tr h="847478">
                <a:tc>
                  <a:txBody>
                    <a:bodyPr/>
                    <a:lstStyle/>
                    <a:p>
                      <a:r>
                        <a:rPr lang="ru-RU" sz="2400" dirty="0" smtClean="0"/>
                        <a:t>5. Этот водный злак - …,</a:t>
                      </a:r>
                    </a:p>
                    <a:p>
                      <a:r>
                        <a:rPr lang="ru-RU" sz="2400" dirty="0" smtClean="0"/>
                        <a:t>До</a:t>
                      </a:r>
                      <a:r>
                        <a:rPr lang="ru-RU" sz="2400" baseline="0" dirty="0" smtClean="0"/>
                        <a:t> чего же он велик!</a:t>
                      </a:r>
                      <a:endParaRPr lang="ru-RU" sz="2400" dirty="0"/>
                    </a:p>
                  </a:txBody>
                  <a:tcPr/>
                </a:tc>
                <a:tc>
                  <a:txBody>
                    <a:bodyPr/>
                    <a:lstStyle/>
                    <a:p>
                      <a:endParaRPr lang="ru-RU" dirty="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179512" y="260648"/>
          <a:ext cx="8280920" cy="5213701"/>
        </p:xfrm>
        <a:graphic>
          <a:graphicData uri="http://schemas.openxmlformats.org/drawingml/2006/table">
            <a:tbl>
              <a:tblPr firstRow="1" bandRow="1">
                <a:tableStyleId>{5C22544A-7EE6-4342-B048-85BDC9FD1C3A}</a:tableStyleId>
              </a:tblPr>
              <a:tblGrid>
                <a:gridCol w="4600511"/>
                <a:gridCol w="3680409"/>
              </a:tblGrid>
              <a:tr h="409172">
                <a:tc>
                  <a:txBody>
                    <a:bodyPr/>
                    <a:lstStyle/>
                    <a:p>
                      <a:endParaRPr lang="ru-RU" dirty="0"/>
                    </a:p>
                  </a:txBody>
                  <a:tcPr/>
                </a:tc>
                <a:tc>
                  <a:txBody>
                    <a:bodyPr/>
                    <a:lstStyle/>
                    <a:p>
                      <a:endParaRPr lang="ru-RU" dirty="0"/>
                    </a:p>
                  </a:txBody>
                  <a:tcPr/>
                </a:tc>
              </a:tr>
              <a:tr h="1751068">
                <a:tc>
                  <a:txBody>
                    <a:bodyPr/>
                    <a:lstStyle/>
                    <a:p>
                      <a:r>
                        <a:rPr lang="ru-RU" sz="2400" dirty="0" smtClean="0"/>
                        <a:t>6. А вот … , … похож</a:t>
                      </a:r>
                    </a:p>
                    <a:p>
                      <a:r>
                        <a:rPr lang="ru-RU" sz="2400" dirty="0" smtClean="0"/>
                        <a:t>И на пшеницу и на рожь,</a:t>
                      </a:r>
                    </a:p>
                    <a:p>
                      <a:r>
                        <a:rPr lang="ru-RU" sz="2400" dirty="0" smtClean="0"/>
                        <a:t>Но</a:t>
                      </a:r>
                      <a:r>
                        <a:rPr lang="ru-RU" sz="2400" baseline="0" dirty="0" smtClean="0"/>
                        <a:t> в колосе один цветок.</a:t>
                      </a:r>
                    </a:p>
                    <a:p>
                      <a:r>
                        <a:rPr lang="ru-RU" sz="2400" baseline="0" dirty="0" smtClean="0"/>
                        <a:t>Так будь внимателен, знаток.</a:t>
                      </a:r>
                      <a:endParaRPr lang="ru-RU" sz="2400" dirty="0" smtClean="0"/>
                    </a:p>
                    <a:p>
                      <a:endParaRPr lang="ru-RU" sz="2400" dirty="0"/>
                    </a:p>
                  </a:txBody>
                  <a:tcPr/>
                </a:tc>
                <a:tc>
                  <a:txBody>
                    <a:bodyPr/>
                    <a:lstStyle/>
                    <a:p>
                      <a:endParaRPr lang="ru-RU" dirty="0"/>
                    </a:p>
                  </a:txBody>
                  <a:tcPr/>
                </a:tc>
              </a:tr>
              <a:tr h="1329809">
                <a:tc>
                  <a:txBody>
                    <a:bodyPr/>
                    <a:lstStyle/>
                    <a:p>
                      <a:r>
                        <a:rPr lang="ru-RU" sz="2400" dirty="0" smtClean="0"/>
                        <a:t>7. …  древностью гордится – </a:t>
                      </a:r>
                    </a:p>
                    <a:p>
                      <a:r>
                        <a:rPr lang="ru-RU" sz="2400" dirty="0" smtClean="0"/>
                        <a:t>Уж десять тысяч лет …</a:t>
                      </a:r>
                    </a:p>
                    <a:p>
                      <a:r>
                        <a:rPr lang="ru-RU" sz="2400" dirty="0" smtClean="0"/>
                        <a:t>Шумит в полях под синим небом</a:t>
                      </a:r>
                    </a:p>
                    <a:p>
                      <a:r>
                        <a:rPr lang="ru-RU" sz="2400" dirty="0" smtClean="0"/>
                        <a:t>И</a:t>
                      </a:r>
                      <a:r>
                        <a:rPr lang="ru-RU" sz="2400" baseline="0" dirty="0" smtClean="0"/>
                        <a:t> кормит нас всех белым хлебом.</a:t>
                      </a:r>
                      <a:endParaRPr lang="ru-RU" sz="2400" dirty="0" smtClean="0"/>
                    </a:p>
                  </a:txBody>
                  <a:tcPr/>
                </a:tc>
                <a:tc>
                  <a:txBody>
                    <a:bodyPr/>
                    <a:lstStyle/>
                    <a:p>
                      <a:endParaRPr lang="ru-RU" dirty="0"/>
                    </a:p>
                  </a:txBody>
                  <a:tcPr/>
                </a:tc>
              </a:tr>
              <a:tr h="1329809">
                <a:tc>
                  <a:txBody>
                    <a:bodyPr/>
                    <a:lstStyle/>
                    <a:p>
                      <a:r>
                        <a:rPr lang="ru-RU" sz="2400" dirty="0" smtClean="0"/>
                        <a:t>8.  А вот … - огонь полей,</a:t>
                      </a:r>
                    </a:p>
                    <a:p>
                      <a:r>
                        <a:rPr lang="ru-RU" sz="2400" dirty="0" smtClean="0"/>
                        <a:t>Нет сорняка его страшней</a:t>
                      </a:r>
                      <a:endParaRPr lang="ru-RU" sz="2400" dirty="0"/>
                    </a:p>
                  </a:txBody>
                  <a:tcPr/>
                </a:tc>
                <a:tc>
                  <a:txBody>
                    <a:bodyPr/>
                    <a:lstStyle/>
                    <a:p>
                      <a:endParaRPr lang="ru-RU" dirty="0"/>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Ответы</a:t>
            </a:r>
            <a:endParaRPr lang="ru-RU" dirty="0"/>
          </a:p>
        </p:txBody>
      </p:sp>
      <p:sp>
        <p:nvSpPr>
          <p:cNvPr id="3" name="Содержимое 2"/>
          <p:cNvSpPr>
            <a:spLocks noGrp="1"/>
          </p:cNvSpPr>
          <p:nvPr>
            <p:ph idx="1"/>
          </p:nvPr>
        </p:nvSpPr>
        <p:spPr>
          <a:xfrm>
            <a:off x="457200" y="1600200"/>
            <a:ext cx="8229600" cy="4781128"/>
          </a:xfrm>
        </p:spPr>
        <p:txBody>
          <a:bodyPr/>
          <a:lstStyle/>
          <a:p>
            <a:pPr marL="514350" indent="-514350">
              <a:buAutoNum type="arabicPeriod"/>
            </a:pPr>
            <a:r>
              <a:rPr lang="ru-RU" dirty="0" smtClean="0"/>
              <a:t>Кукуруза</a:t>
            </a:r>
          </a:p>
          <a:p>
            <a:pPr marL="514350" indent="-514350">
              <a:buAutoNum type="arabicPeriod"/>
            </a:pPr>
            <a:r>
              <a:rPr lang="ru-RU" dirty="0" smtClean="0"/>
              <a:t> Просо</a:t>
            </a:r>
          </a:p>
          <a:p>
            <a:pPr marL="514350" indent="-514350">
              <a:buAutoNum type="arabicPeriod"/>
            </a:pPr>
            <a:r>
              <a:rPr lang="ru-RU" dirty="0" smtClean="0"/>
              <a:t> Рис</a:t>
            </a:r>
          </a:p>
          <a:p>
            <a:pPr marL="514350" indent="-514350">
              <a:buAutoNum type="arabicPeriod"/>
            </a:pPr>
            <a:r>
              <a:rPr lang="ru-RU" dirty="0" smtClean="0"/>
              <a:t>Овес</a:t>
            </a:r>
          </a:p>
          <a:p>
            <a:pPr marL="514350" indent="-514350">
              <a:buAutoNum type="arabicPeriod"/>
            </a:pPr>
            <a:r>
              <a:rPr lang="ru-RU" dirty="0" smtClean="0"/>
              <a:t>Тростник</a:t>
            </a:r>
          </a:p>
          <a:p>
            <a:pPr marL="514350" indent="-514350">
              <a:buAutoNum type="arabicPeriod"/>
            </a:pPr>
            <a:r>
              <a:rPr lang="ru-RU" dirty="0" smtClean="0"/>
              <a:t> Ячмень</a:t>
            </a:r>
          </a:p>
          <a:p>
            <a:pPr marL="514350" indent="-514350">
              <a:buAutoNum type="arabicPeriod"/>
            </a:pPr>
            <a:r>
              <a:rPr lang="ru-RU" dirty="0" smtClean="0"/>
              <a:t>Пшеница </a:t>
            </a:r>
          </a:p>
          <a:p>
            <a:pPr marL="514350" indent="-514350">
              <a:buAutoNum type="arabicPeriod"/>
            </a:pPr>
            <a:r>
              <a:rPr lang="ru-RU" dirty="0" smtClean="0"/>
              <a:t>Пырей</a:t>
            </a:r>
          </a:p>
          <a:p>
            <a:pPr marL="514350" indent="-514350">
              <a:buAutoNum type="arabicPeriod"/>
            </a:pPr>
            <a:endParaRPr lang="ru-RU" dirty="0" smtClean="0"/>
          </a:p>
          <a:p>
            <a:pPr marL="514350" indent="-514350">
              <a:buAutoNum type="arabicPeriod"/>
            </a:pPr>
            <a:endParaRPr lang="ru-RU" dirty="0" smtClean="0"/>
          </a:p>
          <a:p>
            <a:pPr marL="514350" indent="-514350">
              <a:buAutoNum type="arabicPeriod"/>
            </a:pPr>
            <a:endParaRPr lang="ru-RU" dirty="0" smtClean="0"/>
          </a:p>
          <a:p>
            <a:pPr marL="514350" indent="-514350">
              <a:buAutoNum type="arabicPeriod"/>
            </a:pPr>
            <a:endParaRPr lang="ru-RU" dirty="0" smtClean="0"/>
          </a:p>
          <a:p>
            <a:pPr marL="514350" indent="-514350">
              <a:buAutoNum type="arabicPeriod"/>
            </a:pPr>
            <a:endParaRPr lang="ru-RU" dirty="0" smtClean="0"/>
          </a:p>
          <a:p>
            <a:pPr marL="514350" indent="-514350">
              <a:buAutoNum type="arabicPeriod"/>
            </a:pP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Наталья\Downloads\Значение злаков.jpg"/>
          <p:cNvPicPr>
            <a:picLocks noChangeAspect="1" noChangeArrowheads="1"/>
          </p:cNvPicPr>
          <p:nvPr/>
        </p:nvPicPr>
        <p:blipFill>
          <a:blip r:embed="rId2" cstate="print"/>
          <a:srcRect/>
          <a:stretch>
            <a:fillRect/>
          </a:stretch>
        </p:blipFill>
        <p:spPr bwMode="auto">
          <a:xfrm>
            <a:off x="0" y="0"/>
            <a:ext cx="9144000" cy="687600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54562"/>
          </a:xfrm>
        </p:spPr>
        <p:txBody>
          <a:bodyPr/>
          <a:lstStyle/>
          <a:p>
            <a:r>
              <a:rPr lang="ru-RU" dirty="0" smtClean="0"/>
              <a:t>Д/З </a:t>
            </a:r>
            <a:r>
              <a:rPr lang="en-US" dirty="0" smtClean="0"/>
              <a:t>$</a:t>
            </a:r>
            <a:r>
              <a:rPr lang="ru-RU" dirty="0" smtClean="0"/>
              <a:t> 24 вопросы, записи</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1805</TotalTime>
  <Words>386</Words>
  <Application>Microsoft Office PowerPoint</Application>
  <PresentationFormat>Экран (4:3)</PresentationFormat>
  <Paragraphs>107</Paragraphs>
  <Slides>22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               1. Напишите по порядку (цифрами), начиная с наибольшей единицы, систематику растения  и дайте его характеристику: 1.Семейство 2. Вид 3. Царство 4. Класс 5. Род 5. Отдел      2.          </vt:lpstr>
      <vt:lpstr>Распределите растения по семействам: 1.Кукуруза сахарная 2. Горошек заборный 3. Баклажан 4. Капуста огородная  5. Рис посевной 6. Редька дикая 7.Фасоль 8. Белена черная 9. Акация желтая 10. Табак душистый 11. Пырей ползучий  12. Солодка гладкая 13. Пастушья сумка 14. Рожь посевная  15. Арахис 16. Репа огородная   </vt:lpstr>
      <vt:lpstr>Признаки класса однодольных растений</vt:lpstr>
      <vt:lpstr>Класс Однодольные. Семейство Злаки</vt:lpstr>
      <vt:lpstr>Цель:  познакомиться с характерными признаками растений семейства Злаки их многообразием и значением </vt:lpstr>
      <vt:lpstr>Облик злаков одинаков Если ты не знаешь злаков: Всюду крошечки-цветки, И малютки-колоски, И соломинки с узлами – Различайте злаки сами! Но внимательней взгляни: Очень разные они.                                      (Ю. Насимович) </vt:lpstr>
      <vt:lpstr>Используя информацию теста и отвечая на его вопросы, заполнить по возможности характерные признаки семейства Злаковые в таблице:</vt:lpstr>
      <vt:lpstr>К деревьям относится:</vt:lpstr>
      <vt:lpstr>Для растений семейства Злаки характерна   формула цветка</vt:lpstr>
      <vt:lpstr>1. Для растений семейства Злаковые характерны соцветия:</vt:lpstr>
      <vt:lpstr>Запас питательных веществ в зерновке находится в:</vt:lpstr>
      <vt:lpstr>Характерные признаки</vt:lpstr>
      <vt:lpstr>Жизненные формы</vt:lpstr>
      <vt:lpstr>Строение цветка</vt:lpstr>
      <vt:lpstr>Соцветия</vt:lpstr>
      <vt:lpstr>Тип плода</vt:lpstr>
      <vt:lpstr>Особенности</vt:lpstr>
      <vt:lpstr>Слайд 18</vt:lpstr>
      <vt:lpstr>Слайд 19</vt:lpstr>
      <vt:lpstr>Ответы</vt:lpstr>
      <vt:lpstr>Слайд 21</vt:lpstr>
      <vt:lpstr>Д/З $ 24 вопросы, записи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Класс Однодольные. Семейство Злаки</dc:title>
  <dc:creator>Наталья</dc:creator>
  <cp:lastModifiedBy>Наталья</cp:lastModifiedBy>
  <cp:revision>166</cp:revision>
  <dcterms:created xsi:type="dcterms:W3CDTF">2014-12-07T06:44:03Z</dcterms:created>
  <dcterms:modified xsi:type="dcterms:W3CDTF">2015-09-29T11:41:29Z</dcterms:modified>
</cp:coreProperties>
</file>